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25"/>
  </p:notesMasterIdLst>
  <p:handoutMasterIdLst>
    <p:handoutMasterId r:id="rId126"/>
  </p:handoutMasterIdLst>
  <p:sldIdLst>
    <p:sldId id="361" r:id="rId2"/>
    <p:sldId id="362" r:id="rId3"/>
    <p:sldId id="363" r:id="rId4"/>
    <p:sldId id="364" r:id="rId5"/>
    <p:sldId id="365" r:id="rId6"/>
    <p:sldId id="366" r:id="rId7"/>
    <p:sldId id="367" r:id="rId8"/>
    <p:sldId id="368" r:id="rId9"/>
    <p:sldId id="369" r:id="rId10"/>
    <p:sldId id="370" r:id="rId11"/>
    <p:sldId id="371" r:id="rId12"/>
    <p:sldId id="372" r:id="rId13"/>
    <p:sldId id="256" r:id="rId14"/>
    <p:sldId id="373" r:id="rId15"/>
    <p:sldId id="374" r:id="rId16"/>
    <p:sldId id="375" r:id="rId17"/>
    <p:sldId id="376"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82" r:id="rId73"/>
    <p:sldId id="312" r:id="rId74"/>
    <p:sldId id="313" r:id="rId75"/>
    <p:sldId id="314" r:id="rId76"/>
    <p:sldId id="381" r:id="rId77"/>
    <p:sldId id="380" r:id="rId78"/>
    <p:sldId id="377"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78" r:id="rId107"/>
    <p:sldId id="379" r:id="rId108"/>
    <p:sldId id="345" r:id="rId109"/>
    <p:sldId id="346" r:id="rId110"/>
    <p:sldId id="347" r:id="rId111"/>
    <p:sldId id="348" r:id="rId112"/>
    <p:sldId id="349" r:id="rId113"/>
    <p:sldId id="350" r:id="rId114"/>
    <p:sldId id="351" r:id="rId115"/>
    <p:sldId id="352" r:id="rId116"/>
    <p:sldId id="353" r:id="rId117"/>
    <p:sldId id="354" r:id="rId118"/>
    <p:sldId id="355" r:id="rId119"/>
    <p:sldId id="356" r:id="rId120"/>
    <p:sldId id="357" r:id="rId121"/>
    <p:sldId id="358" r:id="rId122"/>
    <p:sldId id="359" r:id="rId123"/>
    <p:sldId id="360" r:id="rId1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E9FB"/>
    <a:srgbClr val="77D7F9"/>
    <a:srgbClr val="F1FDCB"/>
    <a:srgbClr val="E7FBA7"/>
    <a:srgbClr val="76E4FA"/>
    <a:srgbClr val="15D1F7"/>
    <a:srgbClr val="0039B8"/>
    <a:srgbClr val="E618C9"/>
    <a:srgbClr val="F085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3" autoAdjust="0"/>
    <p:restoredTop sz="86336" autoAdjust="0"/>
  </p:normalViewPr>
  <p:slideViewPr>
    <p:cSldViewPr>
      <p:cViewPr varScale="1">
        <p:scale>
          <a:sx n="91" d="100"/>
          <a:sy n="91" d="100"/>
        </p:scale>
        <p:origin x="-336"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8" d="100"/>
          <a:sy n="88" d="100"/>
        </p:scale>
        <p:origin x="-1638"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3003F4-EF24-459F-B31E-44BBFD552F9D}" type="datetimeFigureOut">
              <a:rPr lang="it-IT" smtClean="0"/>
              <a:pPr/>
              <a:t>22/11/2019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Gestione delle Regate</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F5C6F7-41E4-402F-B1BE-A4C0363FA52C}" type="slidenum">
              <a:rPr lang="it-IT" smtClean="0"/>
              <a:pPr/>
              <a:t>‹N›</a:t>
            </a:fld>
            <a:endParaRPr lang="it-IT"/>
          </a:p>
        </p:txBody>
      </p:sp>
    </p:spTree>
    <p:extLst>
      <p:ext uri="{BB962C8B-B14F-4D97-AF65-F5344CB8AC3E}">
        <p14:creationId xmlns="" xmlns:p14="http://schemas.microsoft.com/office/powerpoint/2010/main" val="37884295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89EAF-B1DB-4AAE-AE7E-FA772204C86D}" type="datetimeFigureOut">
              <a:rPr lang="it-IT" smtClean="0"/>
              <a:pPr/>
              <a:t>22/11/2019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Gestione delle Regate</a:t>
            </a: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41345-749F-4A48-B61D-A19B2C6D858F}" type="slidenum">
              <a:rPr lang="it-IT" smtClean="0"/>
              <a:pPr/>
              <a:t>‹N›</a:t>
            </a:fld>
            <a:endParaRPr lang="it-IT"/>
          </a:p>
        </p:txBody>
      </p:sp>
    </p:spTree>
    <p:extLst>
      <p:ext uri="{BB962C8B-B14F-4D97-AF65-F5344CB8AC3E}">
        <p14:creationId xmlns="" xmlns:p14="http://schemas.microsoft.com/office/powerpoint/2010/main" val="58645557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DCEB969-3CD2-47D4-BCEA-3210F6C7DC9C}" type="slidenum">
              <a:rPr lang="it-IT" altLang="it-IT" smtClean="0"/>
              <a:pPr/>
              <a:t>1</a:t>
            </a:fld>
            <a:endParaRPr lang="it-IT" altLang="it-IT"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it-IT" altLang="it-IT" dirty="0" smtClean="0">
                <a:latin typeface="Arial" pitchFamily="34" charset="0"/>
              </a:rPr>
              <a:t>Saluti</a:t>
            </a:r>
          </a:p>
          <a:p>
            <a:pPr eaLnBrk="1" hangingPunct="1"/>
            <a:r>
              <a:rPr lang="it-IT" altLang="it-IT" dirty="0" smtClean="0">
                <a:latin typeface="Arial" pitchFamily="34" charset="0"/>
              </a:rPr>
              <a:t>Presentazione del corso (obbiettivi e programma) e dei docenti</a:t>
            </a:r>
          </a:p>
        </p:txBody>
      </p:sp>
    </p:spTree>
    <p:extLst>
      <p:ext uri="{BB962C8B-B14F-4D97-AF65-F5344CB8AC3E}">
        <p14:creationId xmlns="" xmlns:p14="http://schemas.microsoft.com/office/powerpoint/2010/main" val="176676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C59DCE3-4A60-4296-B9ED-82E89242DC4D}" type="slidenum">
              <a:rPr lang="it-IT" altLang="it-IT" smtClean="0"/>
              <a:pPr/>
              <a:t>10</a:t>
            </a:fld>
            <a:endParaRPr lang="it-IT" altLang="it-IT"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7346163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EE3C1A25-85B2-4D62-84F6-1E767CB020C4}" type="slidenum">
              <a:rPr lang="it-IT" altLang="it-IT" smtClean="0"/>
              <a:pPr/>
              <a:t>109</a:t>
            </a:fld>
            <a:endParaRPr lang="it-IT" altLang="it-IT" smtClean="0"/>
          </a:p>
        </p:txBody>
      </p:sp>
      <p:sp>
        <p:nvSpPr>
          <p:cNvPr id="218115" name="Rectangle 2"/>
          <p:cNvSpPr>
            <a:spLocks noGrp="1" noRot="1" noChangeAspect="1" noChangeArrowheads="1" noTextEdit="1"/>
          </p:cNvSpPr>
          <p:nvPr>
            <p:ph type="sldImg"/>
          </p:nvPr>
        </p:nvSpPr>
        <p:spPr>
          <a:xfrm>
            <a:off x="1141413" y="685800"/>
            <a:ext cx="4576762" cy="3432175"/>
          </a:xfrm>
          <a:ln/>
        </p:spPr>
      </p:sp>
      <p:sp>
        <p:nvSpPr>
          <p:cNvPr id="218116"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In caso di corrente trasversale è necessario accettare un compromesso tra un lato di bolina accurato ed un’accurata poppa.</a:t>
            </a:r>
          </a:p>
          <a:p>
            <a:pPr eaLnBrk="1" hangingPunct="1">
              <a:lnSpc>
                <a:spcPct val="80000"/>
              </a:lnSpc>
            </a:pPr>
            <a:endParaRPr lang="it-IT" altLang="it-IT" smtClean="0">
              <a:latin typeface="Arial" pitchFamily="34" charset="0"/>
            </a:endParaRPr>
          </a:p>
          <a:p>
            <a:pPr eaLnBrk="1" hangingPunct="1">
              <a:lnSpc>
                <a:spcPct val="80000"/>
              </a:lnSpc>
            </a:pPr>
            <a:r>
              <a:rPr lang="it-IT" altLang="it-IT" smtClean="0">
                <a:latin typeface="Arial" pitchFamily="34" charset="0"/>
              </a:rPr>
              <a:t>Pulsante per approfondimento sulla corrente.</a:t>
            </a: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16510669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D8B3A6D2-88C9-4CAE-AA06-DA0B06087174}" type="slidenum">
              <a:rPr lang="it-IT" altLang="it-IT" smtClean="0"/>
              <a:pPr/>
              <a:t>110</a:t>
            </a:fld>
            <a:endParaRPr lang="it-IT" altLang="it-IT" smtClean="0"/>
          </a:p>
        </p:txBody>
      </p:sp>
      <p:sp>
        <p:nvSpPr>
          <p:cNvPr id="219139" name="Rectangle 2"/>
          <p:cNvSpPr>
            <a:spLocks noGrp="1" noRot="1" noChangeAspect="1" noChangeArrowheads="1" noTextEdit="1"/>
          </p:cNvSpPr>
          <p:nvPr>
            <p:ph type="sldImg"/>
          </p:nvPr>
        </p:nvSpPr>
        <p:spPr>
          <a:xfrm>
            <a:off x="1141413" y="685800"/>
            <a:ext cx="4576762" cy="3432175"/>
          </a:xfrm>
          <a:ln/>
        </p:spPr>
      </p:sp>
      <p:sp>
        <p:nvSpPr>
          <p:cNvPr id="219140" name="Rectangle 3"/>
          <p:cNvSpPr>
            <a:spLocks noGrp="1" noChangeArrowheads="1"/>
          </p:cNvSpPr>
          <p:nvPr>
            <p:ph type="body" idx="1"/>
          </p:nvPr>
        </p:nvSpPr>
        <p:spPr>
          <a:noFill/>
          <a:ln/>
        </p:spPr>
        <p:txBody>
          <a:bodyPr/>
          <a:lstStyle/>
          <a:p>
            <a:pPr eaLnBrk="1" hangingPunct="1"/>
            <a:r>
              <a:rPr lang="pl-PL" altLang="it-IT" sz="900" dirty="0" smtClean="0">
                <a:latin typeface="Arial" pitchFamily="34" charset="0"/>
              </a:rPr>
              <a:t>Policies for major events are as follows:</a:t>
            </a:r>
          </a:p>
          <a:p>
            <a:pPr eaLnBrk="1" hangingPunct="1">
              <a:buFontTx/>
              <a:buChar char="•"/>
            </a:pPr>
            <a:r>
              <a:rPr lang="pl-PL" altLang="it-IT" sz="900" dirty="0" smtClean="0">
                <a:latin typeface="Arial" pitchFamily="34" charset="0"/>
              </a:rPr>
              <a:t>The raching leg angle will be 70</a:t>
            </a:r>
            <a:r>
              <a:rPr lang="pl-PL" altLang="it-IT" sz="900" baseline="30000" dirty="0" smtClean="0">
                <a:latin typeface="Arial" pitchFamily="34" charset="0"/>
              </a:rPr>
              <a:t>o</a:t>
            </a:r>
            <a:r>
              <a:rPr lang="pl-PL" altLang="it-IT" sz="900" dirty="0" smtClean="0">
                <a:latin typeface="Arial" pitchFamily="34" charset="0"/>
              </a:rPr>
              <a:t> interior angle for the boats/boards without spinnaker.</a:t>
            </a:r>
          </a:p>
          <a:p>
            <a:pPr eaLnBrk="1" hangingPunct="1">
              <a:buFontTx/>
              <a:buChar char="•"/>
            </a:pPr>
            <a:r>
              <a:rPr lang="pl-PL" altLang="it-IT" sz="900" dirty="0" smtClean="0">
                <a:latin typeface="Arial" pitchFamily="34" charset="0"/>
              </a:rPr>
              <a:t>The raching leg angle will be 60</a:t>
            </a:r>
            <a:r>
              <a:rPr lang="pl-PL" altLang="it-IT" sz="900" baseline="30000" dirty="0" smtClean="0">
                <a:latin typeface="Arial" pitchFamily="34" charset="0"/>
              </a:rPr>
              <a:t>o</a:t>
            </a:r>
            <a:r>
              <a:rPr lang="pl-PL" altLang="it-IT" sz="900" dirty="0" smtClean="0">
                <a:latin typeface="Arial" pitchFamily="34" charset="0"/>
              </a:rPr>
              <a:t> interior angle for the boats with spinnaker</a:t>
            </a:r>
            <a:endParaRPr lang="it-IT" altLang="it-IT" sz="900" dirty="0" smtClean="0">
              <a:latin typeface="Arial" pitchFamily="34" charset="0"/>
            </a:endParaRPr>
          </a:p>
        </p:txBody>
      </p:sp>
    </p:spTree>
    <p:extLst>
      <p:ext uri="{BB962C8B-B14F-4D97-AF65-F5344CB8AC3E}">
        <p14:creationId xmlns="" xmlns:p14="http://schemas.microsoft.com/office/powerpoint/2010/main" val="39765125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40D4CC39-F6BE-40A7-A681-B21A1F5A4743}" type="slidenum">
              <a:rPr lang="it-IT" altLang="it-IT" smtClean="0"/>
              <a:pPr/>
              <a:t>111</a:t>
            </a:fld>
            <a:endParaRPr lang="it-IT" altLang="it-IT" smtClean="0"/>
          </a:p>
        </p:txBody>
      </p:sp>
      <p:sp>
        <p:nvSpPr>
          <p:cNvPr id="220163" name="Rectangle 2"/>
          <p:cNvSpPr>
            <a:spLocks noGrp="1" noRot="1" noChangeAspect="1" noChangeArrowheads="1" noTextEdit="1"/>
          </p:cNvSpPr>
          <p:nvPr>
            <p:ph type="sldImg"/>
          </p:nvPr>
        </p:nvSpPr>
        <p:spPr>
          <a:xfrm>
            <a:off x="1141413" y="685800"/>
            <a:ext cx="4576762" cy="3432175"/>
          </a:xfrm>
          <a:ln/>
        </p:spPr>
      </p:sp>
      <p:sp>
        <p:nvSpPr>
          <p:cNvPr id="220164" name="Rectangle 3"/>
          <p:cNvSpPr>
            <a:spLocks noGrp="1" noChangeArrowheads="1"/>
          </p:cNvSpPr>
          <p:nvPr>
            <p:ph type="body" idx="1"/>
          </p:nvPr>
        </p:nvSpPr>
        <p:spPr>
          <a:noFill/>
          <a:ln/>
        </p:spPr>
        <p:txBody>
          <a:bodyPr/>
          <a:lstStyle/>
          <a:p>
            <a:pPr eaLnBrk="1" hangingPunct="1">
              <a:lnSpc>
                <a:spcPct val="80000"/>
              </a:lnSpc>
            </a:pPr>
            <a:r>
              <a:rPr lang="it-IT" altLang="it-IT" sz="900" dirty="0" smtClean="0">
                <a:latin typeface="Arial" pitchFamily="34" charset="0"/>
              </a:rPr>
              <a:t>Uso dello Spy o no</a:t>
            </a:r>
          </a:p>
          <a:p>
            <a:pPr eaLnBrk="1" hangingPunct="1">
              <a:lnSpc>
                <a:spcPct val="80000"/>
              </a:lnSpc>
            </a:pPr>
            <a:r>
              <a:rPr lang="it-IT" altLang="it-IT" sz="900" dirty="0" smtClean="0">
                <a:latin typeface="Arial" pitchFamily="34" charset="0"/>
              </a:rPr>
              <a:t>Penalità ritardata</a:t>
            </a:r>
          </a:p>
          <a:p>
            <a:pPr eaLnBrk="1" hangingPunct="1">
              <a:lnSpc>
                <a:spcPct val="80000"/>
              </a:lnSpc>
            </a:pPr>
            <a:endParaRPr lang="it-IT" altLang="it-IT" sz="900" dirty="0" smtClean="0">
              <a:latin typeface="Arial" pitchFamily="34" charset="0"/>
            </a:endParaRPr>
          </a:p>
          <a:p>
            <a:pPr eaLnBrk="1" hangingPunct="1">
              <a:lnSpc>
                <a:spcPct val="80000"/>
              </a:lnSpc>
            </a:pPr>
            <a:r>
              <a:rPr lang="pl-PL" altLang="it-IT" sz="900" dirty="0" smtClean="0">
                <a:latin typeface="Arial" pitchFamily="34" charset="0"/>
              </a:rPr>
              <a:t>At major events an offset mark shall be set with an interior angle of 80</a:t>
            </a:r>
            <a:r>
              <a:rPr lang="pl-PL" altLang="it-IT" sz="900" baseline="30000" dirty="0" smtClean="0">
                <a:latin typeface="Arial" pitchFamily="34" charset="0"/>
              </a:rPr>
              <a:t>o</a:t>
            </a:r>
            <a:r>
              <a:rPr lang="pl-PL" altLang="it-IT" sz="900" dirty="0" smtClean="0">
                <a:latin typeface="Arial" pitchFamily="34" charset="0"/>
              </a:rPr>
              <a:t> and with a distance of 0.02NM (40 metres).</a:t>
            </a:r>
            <a:endParaRPr lang="en-GB" altLang="it-IT" sz="900" dirty="0" smtClean="0">
              <a:latin typeface="Arial" pitchFamily="34" charset="0"/>
            </a:endParaRPr>
          </a:p>
          <a:p>
            <a:pPr eaLnBrk="1" hangingPunct="1">
              <a:lnSpc>
                <a:spcPct val="80000"/>
              </a:lnSpc>
            </a:pPr>
            <a:endParaRPr lang="it-IT" altLang="it-IT" sz="900" dirty="0" smtClean="0">
              <a:latin typeface="Arial" pitchFamily="34" charset="0"/>
            </a:endParaRPr>
          </a:p>
          <a:p>
            <a:pPr eaLnBrk="1" hangingPunct="1">
              <a:lnSpc>
                <a:spcPct val="80000"/>
              </a:lnSpc>
            </a:pPr>
            <a:r>
              <a:rPr lang="en-GB" altLang="it-IT" sz="900" dirty="0" smtClean="0">
                <a:latin typeface="Arial" pitchFamily="34" charset="0"/>
              </a:rPr>
              <a:t>This is usually smaller than mark 1. A </a:t>
            </a:r>
            <a:r>
              <a:rPr lang="en-GB" altLang="it-IT" sz="900" dirty="0" err="1" smtClean="0">
                <a:latin typeface="Arial" pitchFamily="34" charset="0"/>
              </a:rPr>
              <a:t>dan</a:t>
            </a:r>
            <a:r>
              <a:rPr lang="en-GB" altLang="it-IT" sz="900" dirty="0" smtClean="0">
                <a:latin typeface="Arial" pitchFamily="34" charset="0"/>
              </a:rPr>
              <a:t> buoy is frequently used for this mark</a:t>
            </a:r>
            <a:endParaRPr lang="it-IT" altLang="it-IT" sz="900" dirty="0" smtClean="0">
              <a:latin typeface="Arial" pitchFamily="34" charset="0"/>
            </a:endParaRPr>
          </a:p>
        </p:txBody>
      </p:sp>
    </p:spTree>
    <p:extLst>
      <p:ext uri="{BB962C8B-B14F-4D97-AF65-F5344CB8AC3E}">
        <p14:creationId xmlns="" xmlns:p14="http://schemas.microsoft.com/office/powerpoint/2010/main" val="40969650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24FD4AF4-BB7A-4E29-8E30-17784BB7EEC4}" type="slidenum">
              <a:rPr lang="it-IT" altLang="it-IT" smtClean="0"/>
              <a:pPr/>
              <a:t>112</a:t>
            </a:fld>
            <a:endParaRPr lang="it-IT" altLang="it-IT" smtClean="0"/>
          </a:p>
        </p:txBody>
      </p:sp>
      <p:sp>
        <p:nvSpPr>
          <p:cNvPr id="221187" name="Rectangle 2"/>
          <p:cNvSpPr>
            <a:spLocks noGrp="1" noRot="1" noChangeAspect="1" noChangeArrowheads="1" noTextEdit="1"/>
          </p:cNvSpPr>
          <p:nvPr>
            <p:ph type="sldImg"/>
          </p:nvPr>
        </p:nvSpPr>
        <p:spPr>
          <a:xfrm>
            <a:off x="1141413" y="685800"/>
            <a:ext cx="4576762" cy="3432175"/>
          </a:xfrm>
          <a:ln/>
        </p:spPr>
      </p:sp>
      <p:sp>
        <p:nvSpPr>
          <p:cNvPr id="221188" name="Rectangle 3"/>
          <p:cNvSpPr>
            <a:spLocks noGrp="1" noChangeArrowheads="1"/>
          </p:cNvSpPr>
          <p:nvPr>
            <p:ph type="body" idx="1"/>
          </p:nvPr>
        </p:nvSpPr>
        <p:spPr>
          <a:noFill/>
          <a:ln/>
        </p:spPr>
        <p:txBody>
          <a:bodyPr/>
          <a:lstStyle/>
          <a:p>
            <a:pPr eaLnBrk="1" hangingPunct="1"/>
            <a:r>
              <a:rPr lang="it-IT" altLang="it-IT" smtClean="0">
                <a:solidFill>
                  <a:srgbClr val="FF0000"/>
                </a:solidFill>
                <a:latin typeface="Arial" pitchFamily="34" charset="0"/>
              </a:rPr>
              <a:t>Riapre la regata creando separazione; in particolare nelle regate a Match Race.</a:t>
            </a:r>
          </a:p>
          <a:p>
            <a:pPr eaLnBrk="1" hangingPunct="1"/>
            <a:endParaRPr lang="it-IT" altLang="it-IT" smtClean="0">
              <a:solidFill>
                <a:srgbClr val="FF0000"/>
              </a:solidFill>
              <a:latin typeface="Arial" pitchFamily="34" charset="0"/>
            </a:endParaRPr>
          </a:p>
          <a:p>
            <a:pPr eaLnBrk="1" hangingPunct="1"/>
            <a:r>
              <a:rPr lang="en-GB" altLang="it-IT" b="1" smtClean="0">
                <a:latin typeface="Arial" pitchFamily="34" charset="0"/>
              </a:rPr>
              <a:t>Laying a gate</a:t>
            </a:r>
            <a:endParaRPr lang="en-GB" altLang="it-IT" smtClean="0">
              <a:latin typeface="Arial" pitchFamily="34" charset="0"/>
            </a:endParaRPr>
          </a:p>
          <a:p>
            <a:pPr eaLnBrk="1" hangingPunct="1"/>
            <a:r>
              <a:rPr lang="en-GB" altLang="it-IT" smtClean="0">
                <a:latin typeface="Arial" pitchFamily="34" charset="0"/>
              </a:rPr>
              <a:t>This is very similar to laying a start line. Usually the mark nearest the committee boat is laid first, some 50 metres upwind of the start line and in the middle of what would be the finishing line. The second mark is streamed, just as the pin end is streamed when laying the start line, and towed into position with only the anchor in the mark laying boat. Once the mark is in position the anchor is dropped.</a:t>
            </a:r>
          </a:p>
          <a:p>
            <a:pPr eaLnBrk="1" hangingPunct="1"/>
            <a:endParaRPr lang="en-GB" altLang="it-IT" smtClean="0">
              <a:latin typeface="Arial" pitchFamily="34" charset="0"/>
            </a:endParaRPr>
          </a:p>
          <a:p>
            <a:pPr eaLnBrk="1" hangingPunct="1"/>
            <a:r>
              <a:rPr lang="en-GB" altLang="it-IT" smtClean="0">
                <a:latin typeface="Arial" pitchFamily="34" charset="0"/>
              </a:rPr>
              <a:t>An alternative is to have two mark-laying boats which motor upwind each towing a mark and at the required width of the gate. On a given signal both boats drop their anchors at the same time.</a:t>
            </a:r>
          </a:p>
          <a:p>
            <a:pPr eaLnBrk="1" hangingPunct="1"/>
            <a:endParaRPr lang="it-IT" altLang="it-IT" smtClean="0">
              <a:solidFill>
                <a:srgbClr val="FF0000"/>
              </a:solidFill>
              <a:latin typeface="Arial" pitchFamily="34" charset="0"/>
            </a:endParaRPr>
          </a:p>
        </p:txBody>
      </p:sp>
    </p:spTree>
    <p:extLst>
      <p:ext uri="{BB962C8B-B14F-4D97-AF65-F5344CB8AC3E}">
        <p14:creationId xmlns="" xmlns:p14="http://schemas.microsoft.com/office/powerpoint/2010/main" val="12587590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pPr defTabSz="880719"/>
            <a:fld id="{B88B4663-72A9-4B26-A791-731513413BEA}" type="slidenum">
              <a:rPr lang="it-IT" altLang="it-IT" smtClean="0"/>
              <a:pPr defTabSz="880719"/>
              <a:t>113</a:t>
            </a:fld>
            <a:endParaRPr lang="it-IT" altLang="it-IT" dirty="0" smtClean="0"/>
          </a:p>
        </p:txBody>
      </p:sp>
      <p:sp>
        <p:nvSpPr>
          <p:cNvPr id="222211" name="Rectangle 2"/>
          <p:cNvSpPr>
            <a:spLocks noGrp="1" noRot="1" noChangeAspect="1" noChangeArrowheads="1" noTextEdit="1"/>
          </p:cNvSpPr>
          <p:nvPr>
            <p:ph type="sldImg"/>
          </p:nvPr>
        </p:nvSpPr>
        <p:spPr>
          <a:xfrm>
            <a:off x="1143000" y="687388"/>
            <a:ext cx="4573588" cy="3430587"/>
          </a:xfrm>
          <a:ln/>
        </p:spPr>
      </p:sp>
      <p:sp>
        <p:nvSpPr>
          <p:cNvPr id="2222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a:p>
            <a:pPr eaLnBrk="1" hangingPunct="1"/>
            <a:endParaRPr lang="it-IT" smtClean="0">
              <a:latin typeface="Arial" pitchFamily="34" charset="0"/>
            </a:endParaRPr>
          </a:p>
        </p:txBody>
      </p:sp>
    </p:spTree>
    <p:extLst>
      <p:ext uri="{BB962C8B-B14F-4D97-AF65-F5344CB8AC3E}">
        <p14:creationId xmlns="" xmlns:p14="http://schemas.microsoft.com/office/powerpoint/2010/main" val="12544053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pPr defTabSz="880719"/>
            <a:fld id="{9AAA683B-FE0A-4236-9BB4-D2AAA9AA6E4D}" type="slidenum">
              <a:rPr lang="it-IT" altLang="it-IT" smtClean="0"/>
              <a:pPr defTabSz="880719"/>
              <a:t>114</a:t>
            </a:fld>
            <a:endParaRPr lang="it-IT" altLang="it-IT" dirty="0" smtClean="0"/>
          </a:p>
        </p:txBody>
      </p:sp>
      <p:sp>
        <p:nvSpPr>
          <p:cNvPr id="223235" name="Rectangle 2"/>
          <p:cNvSpPr>
            <a:spLocks noGrp="1" noRot="1" noChangeAspect="1" noChangeArrowheads="1" noTextEdit="1"/>
          </p:cNvSpPr>
          <p:nvPr>
            <p:ph type="sldImg"/>
          </p:nvPr>
        </p:nvSpPr>
        <p:spPr>
          <a:xfrm>
            <a:off x="1143000" y="687388"/>
            <a:ext cx="4573588" cy="3430587"/>
          </a:xfrm>
          <a:ln/>
        </p:spPr>
      </p:sp>
      <p:sp>
        <p:nvSpPr>
          <p:cNvPr id="223236" name="Rectangle 3"/>
          <p:cNvSpPr>
            <a:spLocks noGrp="1" noChangeArrowheads="1"/>
          </p:cNvSpPr>
          <p:nvPr>
            <p:ph type="body" idx="1"/>
          </p:nvPr>
        </p:nvSpPr>
        <p:spPr>
          <a:noFill/>
          <a:ln/>
        </p:spPr>
        <p:txBody>
          <a:bodyPr/>
          <a:lstStyle/>
          <a:p>
            <a:r>
              <a:rPr lang="en-US" altLang="it-IT" smtClean="0">
                <a:latin typeface="Arial" pitchFamily="34" charset="0"/>
              </a:rPr>
              <a:t>(2015) 14.6 Gates will be approximately 10 hull lengths wide, laid square to the sailing wind. Variations in width and angle may be appropriate to adjust for current or other prevailing conditions. Laser range finders will be used to determine the width of gates.</a:t>
            </a:r>
            <a:endParaRPr lang="it-IT" altLang="it-IT" smtClean="0">
              <a:latin typeface="Arial" pitchFamily="34" charset="0"/>
            </a:endParaRP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9476664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pPr defTabSz="880719"/>
            <a:fld id="{AF155C50-B327-4E75-90BD-63A7A7BD0F90}" type="slidenum">
              <a:rPr lang="it-IT" altLang="it-IT" smtClean="0"/>
              <a:pPr defTabSz="880719"/>
              <a:t>115</a:t>
            </a:fld>
            <a:endParaRPr lang="it-IT" altLang="it-IT" dirty="0" smtClean="0"/>
          </a:p>
        </p:txBody>
      </p:sp>
      <p:sp>
        <p:nvSpPr>
          <p:cNvPr id="224259" name="Rectangle 2"/>
          <p:cNvSpPr>
            <a:spLocks noGrp="1" noRot="1" noChangeAspect="1" noChangeArrowheads="1" noTextEdit="1"/>
          </p:cNvSpPr>
          <p:nvPr>
            <p:ph type="sldImg"/>
          </p:nvPr>
        </p:nvSpPr>
        <p:spPr>
          <a:xfrm>
            <a:off x="1143000" y="687388"/>
            <a:ext cx="4573588" cy="3430587"/>
          </a:xfrm>
          <a:ln/>
        </p:spPr>
      </p:sp>
      <p:sp>
        <p:nvSpPr>
          <p:cNvPr id="224260" name="Rectangle 3"/>
          <p:cNvSpPr>
            <a:spLocks noGrp="1" noChangeArrowheads="1"/>
          </p:cNvSpPr>
          <p:nvPr>
            <p:ph type="body" idx="1"/>
          </p:nvPr>
        </p:nvSpPr>
        <p:spPr>
          <a:noFill/>
          <a:ln/>
        </p:spPr>
        <p:txBody>
          <a:bodyPr/>
          <a:lstStyle/>
          <a:p>
            <a:r>
              <a:rPr lang="en-US" altLang="it-IT" smtClean="0">
                <a:latin typeface="Arial" pitchFamily="34" charset="0"/>
              </a:rPr>
              <a:t>(2015) 14.6 Gates will be approximately 10 hull lengths wide, laid square to the sailing wind. Variations in width and angle may be appropriate to adjust for current or other prevailing conditions. Laser range finders will be used to determine the width of gates.</a:t>
            </a:r>
            <a:endParaRPr lang="it-IT" altLang="it-IT" smtClean="0">
              <a:latin typeface="Arial" pitchFamily="34" charset="0"/>
            </a:endParaRP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42670166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pPr defTabSz="880719"/>
            <a:fld id="{AA86EDEE-B112-43D2-8018-19F29AE60DC3}" type="slidenum">
              <a:rPr lang="it-IT" altLang="it-IT" smtClean="0"/>
              <a:pPr defTabSz="880719"/>
              <a:t>116</a:t>
            </a:fld>
            <a:endParaRPr lang="it-IT" altLang="it-IT"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r>
              <a:rPr lang="it-IT" altLang="it-IT" smtClean="0">
                <a:latin typeface="Arial" pitchFamily="34" charset="0"/>
              </a:rPr>
              <a:t>Quando questo non sia indicato nelle IdR, allora è opportuno che il CdR consideri l’annullamento della prova secondo la regola 32.1(d). Tuttavia, se non lo fa, e tutte le barche scelgono di girare la boa rimanente sia a dritta che a sinistra (o alcune barche a dritta e altre a sinistra) senza incidenti e quindi compiono il percorso rimanente, potrebbe essere presa in considerazione una riparazione dopo gara iniziata sia dal CdR che dal CdP o da una richiesta di un concorrente. Se una o più barche decidessero di compiere un percorso più corto delle altre, non girando la boa rimanente del cancello, o fossero svantaggiate, per esempio, perché hanno perso tempo cercando la boa mancante, questo costituirebbe una base per l’annullamento. D’altronde, se il CdP è certo, dopo averlo confermato con evidenze appropriate, che tutte le barche hanno fatto una prova corretta e che nessuna è stata penalizzata dalle azioni del CdR, una decisione appropriata sarebbe che l’accomodamento più equo è quello di lasciare i risultati come sono. L’obbligo che almeno una barca deve compiere il percorso per qualificare una regata, presuppone che almeno una ne abbia la possibilità. In questa situazione ciò non può essere e un CdP può non tener conto di questa regola.</a:t>
            </a:r>
          </a:p>
          <a:p>
            <a:endParaRPr lang="it-IT" altLang="it-IT" smtClean="0">
              <a:latin typeface="Arial" pitchFamily="34" charset="0"/>
            </a:endParaRPr>
          </a:p>
        </p:txBody>
      </p:sp>
    </p:spTree>
    <p:extLst>
      <p:ext uri="{BB962C8B-B14F-4D97-AF65-F5344CB8AC3E}">
        <p14:creationId xmlns="" xmlns:p14="http://schemas.microsoft.com/office/powerpoint/2010/main" val="18333416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pPr defTabSz="880719"/>
            <a:fld id="{ABE46442-78B5-497E-A77C-C3CE967CF72B}" type="slidenum">
              <a:rPr lang="it-IT" altLang="it-IT" smtClean="0"/>
              <a:pPr defTabSz="880719"/>
              <a:t>117</a:t>
            </a:fld>
            <a:endParaRPr lang="it-IT" altLang="it-IT" dirty="0"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1972952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A314959-456E-464E-9250-74A73E3D4626}" type="slidenum">
              <a:rPr lang="it-IT" altLang="it-IT" smtClean="0"/>
              <a:pPr/>
              <a:t>118</a:t>
            </a:fld>
            <a:endParaRPr lang="it-IT" altLang="it-IT" smtClean="0"/>
          </a:p>
        </p:txBody>
      </p:sp>
      <p:sp>
        <p:nvSpPr>
          <p:cNvPr id="227331" name="Rectangle 2"/>
          <p:cNvSpPr>
            <a:spLocks noGrp="1" noRot="1" noChangeAspect="1" noChangeArrowheads="1" noTextEdit="1"/>
          </p:cNvSpPr>
          <p:nvPr>
            <p:ph type="sldImg"/>
          </p:nvPr>
        </p:nvSpPr>
        <p:spPr>
          <a:xfrm>
            <a:off x="1141413" y="685800"/>
            <a:ext cx="4576762" cy="3432175"/>
          </a:xfrm>
          <a:ln/>
        </p:spPr>
      </p:sp>
      <p:sp>
        <p:nvSpPr>
          <p:cNvPr id="227332"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Idoneo per flotte ridotte</a:t>
            </a:r>
          </a:p>
          <a:p>
            <a:pPr eaLnBrk="1" hangingPunct="1"/>
            <a:endParaRPr lang="it-IT" altLang="it-IT" smtClean="0">
              <a:latin typeface="Arial" pitchFamily="34" charset="0"/>
            </a:endParaRPr>
          </a:p>
          <a:p>
            <a:pPr eaLnBrk="1" hangingPunct="1"/>
            <a:r>
              <a:rPr lang="it-IT" altLang="it-IT" smtClean="0">
                <a:latin typeface="Arial" pitchFamily="34" charset="0"/>
              </a:rPr>
              <a:t>Cambio di percorso</a:t>
            </a:r>
          </a:p>
          <a:p>
            <a:pPr eaLnBrk="1" hangingPunct="1"/>
            <a:r>
              <a:rPr lang="it-IT" altLang="it-IT" smtClean="0">
                <a:latin typeface="Arial" pitchFamily="34" charset="0"/>
              </a:rPr>
              <a:t>Modifiche all’orientamento modificherebbero la forma del percorso; è possibile solo allungare o accorciare (entrambi i bastoni) per la seconda bolina</a:t>
            </a:r>
          </a:p>
          <a:p>
            <a:pPr eaLnBrk="1" hangingPunct="1"/>
            <a:endParaRPr lang="it-IT" altLang="it-IT" smtClean="0">
              <a:latin typeface="Arial" pitchFamily="34" charset="0"/>
            </a:endParaRPr>
          </a:p>
          <a:p>
            <a:pPr eaLnBrk="1" hangingPunct="1"/>
            <a:endParaRPr lang="it-IT" altLang="it-IT" smtClean="0">
              <a:latin typeface="Arial" pitchFamily="34" charset="0"/>
            </a:endParaRPr>
          </a:p>
          <a:p>
            <a:pPr eaLnBrk="1" hangingPunct="1"/>
            <a:r>
              <a:rPr lang="pl-PL" altLang="it-IT" smtClean="0">
                <a:latin typeface="Arial" pitchFamily="34" charset="0"/>
              </a:rPr>
              <a:t>Policies for major events are as follows:</a:t>
            </a:r>
          </a:p>
          <a:p>
            <a:pPr eaLnBrk="1" hangingPunct="1">
              <a:buFontTx/>
              <a:buChar char="•"/>
            </a:pPr>
            <a:r>
              <a:rPr lang="pl-PL" altLang="it-IT" smtClean="0">
                <a:latin typeface="Arial" pitchFamily="34" charset="0"/>
              </a:rPr>
              <a:t>The raching leg angle will be 70</a:t>
            </a:r>
            <a:r>
              <a:rPr lang="pl-PL" altLang="it-IT" baseline="30000" smtClean="0">
                <a:latin typeface="Arial" pitchFamily="34" charset="0"/>
              </a:rPr>
              <a:t>o</a:t>
            </a:r>
            <a:r>
              <a:rPr lang="pl-PL" altLang="it-IT" smtClean="0">
                <a:latin typeface="Arial" pitchFamily="34" charset="0"/>
              </a:rPr>
              <a:t> interior angle for the boats/boards without spinnaker.</a:t>
            </a:r>
          </a:p>
          <a:p>
            <a:pPr eaLnBrk="1" hangingPunct="1">
              <a:buFontTx/>
              <a:buChar char="•"/>
            </a:pPr>
            <a:r>
              <a:rPr lang="pl-PL" altLang="it-IT" smtClean="0">
                <a:latin typeface="Arial" pitchFamily="34" charset="0"/>
              </a:rPr>
              <a:t>The raching leg angle will be 60</a:t>
            </a:r>
            <a:r>
              <a:rPr lang="pl-PL" altLang="it-IT" baseline="30000" smtClean="0">
                <a:latin typeface="Arial" pitchFamily="34" charset="0"/>
              </a:rPr>
              <a:t>o</a:t>
            </a:r>
            <a:r>
              <a:rPr lang="pl-PL" altLang="it-IT" smtClean="0">
                <a:latin typeface="Arial" pitchFamily="34" charset="0"/>
              </a:rPr>
              <a:t> interior angle for the boats with spinnaker</a:t>
            </a:r>
            <a:endParaRPr lang="it-IT" altLang="it-IT" smtClean="0">
              <a:latin typeface="Arial" pitchFamily="34" charset="0"/>
            </a:endParaRP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43574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1A531DE-A1F9-4BA3-8620-A18813841547}" type="slidenum">
              <a:rPr lang="it-IT" altLang="it-IT" smtClean="0"/>
              <a:pPr/>
              <a:t>11</a:t>
            </a:fld>
            <a:endParaRPr lang="it-IT" altLang="it-IT"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Il regolamento dice poco e "tutto“ sui compiti del CdiR; deve "condurre la regata" !!!!!!!!!!!!!!!</a:t>
            </a:r>
          </a:p>
          <a:p>
            <a:pPr eaLnBrk="1" hangingPunct="1"/>
            <a:endParaRPr lang="it-IT" altLang="it-IT" smtClean="0">
              <a:latin typeface="Arial" pitchFamily="34" charset="0"/>
            </a:endParaRPr>
          </a:p>
          <a:p>
            <a:pPr eaLnBrk="1" hangingPunct="1"/>
            <a:r>
              <a:rPr lang="it-IT" altLang="it-IT" smtClean="0">
                <a:latin typeface="Arial" pitchFamily="34" charset="0"/>
              </a:rPr>
              <a:t>Definizione di “regole”</a:t>
            </a:r>
          </a:p>
          <a:p>
            <a:pPr eaLnBrk="1" hangingPunct="1"/>
            <a:endParaRPr lang="it-IT" altLang="it-IT" smtClean="0">
              <a:latin typeface="Arial" pitchFamily="34" charset="0"/>
            </a:endParaRPr>
          </a:p>
          <a:p>
            <a:pPr eaLnBrk="1" hangingPunct="1"/>
            <a:r>
              <a:rPr lang="it-IT" altLang="it-IT" smtClean="0">
                <a:latin typeface="Arial" pitchFamily="34" charset="0"/>
              </a:rPr>
              <a:t>Direttive dell’AO</a:t>
            </a:r>
          </a:p>
          <a:p>
            <a:pPr eaLnBrk="1" hangingPunct="1"/>
            <a:r>
              <a:rPr lang="it-IT" altLang="it-IT" smtClean="0">
                <a:latin typeface="Arial" pitchFamily="34" charset="0"/>
              </a:rPr>
              <a:t>le “</a:t>
            </a:r>
            <a:r>
              <a:rPr lang="it-IT" altLang="it-IT" b="1" smtClean="0">
                <a:latin typeface="Arial" pitchFamily="34" charset="0"/>
              </a:rPr>
              <a:t>direttive</a:t>
            </a:r>
            <a:r>
              <a:rPr lang="it-IT" altLang="it-IT" smtClean="0">
                <a:latin typeface="Arial" pitchFamily="34" charset="0"/>
              </a:rPr>
              <a:t>” della FIV sono contenute nella “Normativa”. (approfondimento)</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6373829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C67A13D4-20A5-43C7-86BB-4EAE6421C9B9}" type="slidenum">
              <a:rPr lang="it-IT" altLang="it-IT" smtClean="0"/>
              <a:pPr/>
              <a:t>119</a:t>
            </a:fld>
            <a:endParaRPr lang="it-IT" altLang="it-IT" smtClean="0"/>
          </a:p>
        </p:txBody>
      </p:sp>
      <p:sp>
        <p:nvSpPr>
          <p:cNvPr id="228355" name="Rectangle 2"/>
          <p:cNvSpPr>
            <a:spLocks noGrp="1" noRot="1" noChangeAspect="1" noChangeArrowheads="1" noTextEdit="1"/>
          </p:cNvSpPr>
          <p:nvPr>
            <p:ph type="sldImg"/>
          </p:nvPr>
        </p:nvSpPr>
        <p:spPr>
          <a:xfrm>
            <a:off x="1141413" y="685800"/>
            <a:ext cx="4576762" cy="3432175"/>
          </a:xfrm>
          <a:ln/>
        </p:spPr>
      </p:sp>
      <p:sp>
        <p:nvSpPr>
          <p:cNvPr id="228356"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Salto di vento di 40°</a:t>
            </a:r>
          </a:p>
          <a:p>
            <a:pPr eaLnBrk="1" hangingPunct="1"/>
            <a:r>
              <a:rPr lang="it-IT" altLang="it-IT" smtClean="0">
                <a:latin typeface="Arial" pitchFamily="34" charset="0"/>
              </a:rPr>
              <a:t>Rotta gommone  per la nuova boa 1 =265-20-90=155 </a:t>
            </a:r>
          </a:p>
        </p:txBody>
      </p:sp>
    </p:spTree>
    <p:extLst>
      <p:ext uri="{BB962C8B-B14F-4D97-AF65-F5344CB8AC3E}">
        <p14:creationId xmlns="" xmlns:p14="http://schemas.microsoft.com/office/powerpoint/2010/main" val="3604075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424E7FBE-284B-414F-B04D-D226B0F93142}" type="slidenum">
              <a:rPr lang="it-IT" altLang="it-IT" smtClean="0"/>
              <a:pPr/>
              <a:t>120</a:t>
            </a:fld>
            <a:endParaRPr lang="it-IT" altLang="it-IT" smtClean="0"/>
          </a:p>
        </p:txBody>
      </p:sp>
      <p:sp>
        <p:nvSpPr>
          <p:cNvPr id="229379" name="Rectangle 2"/>
          <p:cNvSpPr>
            <a:spLocks noGrp="1" noRot="1" noChangeAspect="1" noChangeArrowheads="1" noTextEdit="1"/>
          </p:cNvSpPr>
          <p:nvPr>
            <p:ph type="sldImg"/>
          </p:nvPr>
        </p:nvSpPr>
        <p:spPr>
          <a:xfrm>
            <a:off x="1141413" y="685800"/>
            <a:ext cx="4576762" cy="3432175"/>
          </a:xfrm>
          <a:ln/>
        </p:spPr>
      </p:sp>
      <p:sp>
        <p:nvSpPr>
          <p:cNvPr id="229380"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Salto di vento di 40°</a:t>
            </a:r>
          </a:p>
          <a:p>
            <a:pPr eaLnBrk="1" hangingPunct="1"/>
            <a:r>
              <a:rPr lang="it-IT" altLang="it-IT" smtClean="0">
                <a:latin typeface="Arial" pitchFamily="34" charset="0"/>
              </a:rPr>
              <a:t>Rotta gommone  per la nuova boa 1 =265-20-90=155 </a:t>
            </a:r>
          </a:p>
        </p:txBody>
      </p:sp>
    </p:spTree>
    <p:extLst>
      <p:ext uri="{BB962C8B-B14F-4D97-AF65-F5344CB8AC3E}">
        <p14:creationId xmlns="" xmlns:p14="http://schemas.microsoft.com/office/powerpoint/2010/main" val="36800886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E90A4C93-79F0-46ED-B3D1-848047B7178E}" type="slidenum">
              <a:rPr lang="it-IT" altLang="it-IT" smtClean="0"/>
              <a:pPr/>
              <a:t>121</a:t>
            </a:fld>
            <a:endParaRPr lang="it-IT" altLang="it-IT" smtClean="0"/>
          </a:p>
        </p:txBody>
      </p:sp>
      <p:sp>
        <p:nvSpPr>
          <p:cNvPr id="230403" name="Rectangle 2"/>
          <p:cNvSpPr>
            <a:spLocks noGrp="1" noRot="1" noChangeAspect="1" noChangeArrowheads="1" noTextEdit="1"/>
          </p:cNvSpPr>
          <p:nvPr>
            <p:ph type="sldImg"/>
          </p:nvPr>
        </p:nvSpPr>
        <p:spPr>
          <a:xfrm>
            <a:off x="1141413" y="685800"/>
            <a:ext cx="4576762" cy="3432175"/>
          </a:xfrm>
          <a:ln/>
        </p:spPr>
      </p:sp>
      <p:sp>
        <p:nvSpPr>
          <p:cNvPr id="230404"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Salto di vento di 40°</a:t>
            </a:r>
          </a:p>
          <a:p>
            <a:pPr eaLnBrk="1" hangingPunct="1"/>
            <a:r>
              <a:rPr lang="it-IT" altLang="it-IT" smtClean="0">
                <a:latin typeface="Arial" pitchFamily="34" charset="0"/>
              </a:rPr>
              <a:t>Rotta gommone  per la nuova boa 1 =265-20-90=155 </a:t>
            </a:r>
          </a:p>
        </p:txBody>
      </p:sp>
    </p:spTree>
    <p:extLst>
      <p:ext uri="{BB962C8B-B14F-4D97-AF65-F5344CB8AC3E}">
        <p14:creationId xmlns="" xmlns:p14="http://schemas.microsoft.com/office/powerpoint/2010/main" val="9613857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5D198CAC-39C5-4995-BDC1-EFC0267531E8}" type="slidenum">
              <a:rPr lang="it-IT" altLang="it-IT" smtClean="0"/>
              <a:pPr/>
              <a:t>122</a:t>
            </a:fld>
            <a:endParaRPr lang="it-IT" altLang="it-IT"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9690614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pPr defTabSz="880719"/>
            <a:fld id="{AAE2462F-4CE7-4A85-A281-4F2FBA3F213D}" type="slidenum">
              <a:rPr lang="it-IT" altLang="it-IT" smtClean="0"/>
              <a:pPr defTabSz="880719"/>
              <a:t>123</a:t>
            </a:fld>
            <a:endParaRPr lang="it-IT" altLang="it-IT" dirty="0"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Sono graditi i suggerimenti e le proposte di nuovi argomenti utili per il completamento ed un continuo aggiornamento della materia; il materiale è da inviare al seguente indirizzo: Federazione Italiana Vela GdL Comitati di Regata all’indirizzo postale ……………………..………. oppure per e-mail…………………………….. all'attenzione di:</a:t>
            </a:r>
          </a:p>
        </p:txBody>
      </p:sp>
    </p:spTree>
    <p:extLst>
      <p:ext uri="{BB962C8B-B14F-4D97-AF65-F5344CB8AC3E}">
        <p14:creationId xmlns="" xmlns:p14="http://schemas.microsoft.com/office/powerpoint/2010/main" val="114372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6E8F31D-D6A4-4DEA-9890-D2F9BE3B652F}" type="slidenum">
              <a:rPr lang="it-IT" altLang="it-IT" smtClean="0"/>
              <a:pPr/>
              <a:t>12</a:t>
            </a:fld>
            <a:endParaRPr lang="it-IT" altLang="it-IT"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35285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3A570C4-59DD-452B-A02F-8B50A5622BC1}" type="slidenum">
              <a:rPr lang="it-IT" altLang="it-IT" smtClean="0"/>
              <a:pPr/>
              <a:t>13</a:t>
            </a:fld>
            <a:endParaRPr lang="it-IT" altLang="it-IT"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Il CdR  è il "responsabile" ma si trova a dover gestire la regata come è stata organizzata dal Circolo.</a:t>
            </a:r>
          </a:p>
        </p:txBody>
      </p:sp>
    </p:spTree>
    <p:extLst>
      <p:ext uri="{BB962C8B-B14F-4D97-AF65-F5344CB8AC3E}">
        <p14:creationId xmlns="" xmlns:p14="http://schemas.microsoft.com/office/powerpoint/2010/main" val="102104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ln/>
        </p:spPr>
      </p:sp>
      <p:sp>
        <p:nvSpPr>
          <p:cNvPr id="136195" name="Segnaposto note 2"/>
          <p:cNvSpPr>
            <a:spLocks noGrp="1"/>
          </p:cNvSpPr>
          <p:nvPr>
            <p:ph type="body" idx="1"/>
          </p:nvPr>
        </p:nvSpPr>
        <p:spPr>
          <a:noFill/>
          <a:ln/>
        </p:spPr>
        <p:txBody>
          <a:bodyPr/>
          <a:lstStyle/>
          <a:p>
            <a:pPr algn="ctr"/>
            <a:r>
              <a:rPr lang="it-IT" altLang="it-IT" b="1" smtClean="0">
                <a:latin typeface="Arial" pitchFamily="34" charset="0"/>
              </a:rPr>
              <a:t>RESPONSABILITA’</a:t>
            </a:r>
          </a:p>
          <a:p>
            <a:r>
              <a:rPr lang="it-IT" altLang="it-IT" smtClean="0">
                <a:latin typeface="Arial" pitchFamily="34" charset="0"/>
              </a:rPr>
              <a:t>Per decidere se ci sono le condizioni di sicurezza per regatare occorre accettare l’opinione del Presidente dell’Affiliato Organizzatore o del suo Rappresentante.</a:t>
            </a:r>
          </a:p>
          <a:p>
            <a:r>
              <a:rPr lang="it-IT" altLang="it-IT" smtClean="0">
                <a:latin typeface="Arial" pitchFamily="34" charset="0"/>
              </a:rPr>
              <a:t>Se, durante la Regata, il Presidente dell’Affiliato Organizzatore o il suo Rappresentante ci chiedono di annullare la regata occorre accettare la loro volontà o prendersi in toto la responsabilità.</a:t>
            </a:r>
          </a:p>
          <a:p>
            <a:r>
              <a:rPr lang="it-IT" altLang="it-IT" smtClean="0">
                <a:latin typeface="Arial" pitchFamily="34" charset="0"/>
              </a:rPr>
              <a:t>Vedi Volandri</a:t>
            </a:r>
          </a:p>
        </p:txBody>
      </p:sp>
      <p:sp>
        <p:nvSpPr>
          <p:cNvPr id="136196" name="Segnaposto numero diapositiva 3"/>
          <p:cNvSpPr>
            <a:spLocks noGrp="1"/>
          </p:cNvSpPr>
          <p:nvPr>
            <p:ph type="sldNum" sz="quarter" idx="5"/>
          </p:nvPr>
        </p:nvSpPr>
        <p:spPr>
          <a:noFill/>
        </p:spPr>
        <p:txBody>
          <a:bodyPr/>
          <a:lstStyle/>
          <a:p>
            <a:fld id="{327EED53-6B04-4493-A267-B2FD59D14A29}" type="slidenum">
              <a:rPr lang="it-IT" altLang="it-IT" smtClean="0"/>
              <a:pPr/>
              <a:t>14</a:t>
            </a:fld>
            <a:endParaRPr lang="it-IT" altLang="it-IT" smtClean="0"/>
          </a:p>
        </p:txBody>
      </p:sp>
    </p:spTree>
    <p:extLst>
      <p:ext uri="{BB962C8B-B14F-4D97-AF65-F5344CB8AC3E}">
        <p14:creationId xmlns="" xmlns:p14="http://schemas.microsoft.com/office/powerpoint/2010/main" val="334478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ln/>
        </p:spPr>
      </p:sp>
      <p:sp>
        <p:nvSpPr>
          <p:cNvPr id="136195" name="Segnaposto note 2"/>
          <p:cNvSpPr>
            <a:spLocks noGrp="1"/>
          </p:cNvSpPr>
          <p:nvPr>
            <p:ph type="body" idx="1"/>
          </p:nvPr>
        </p:nvSpPr>
        <p:spPr>
          <a:noFill/>
          <a:ln/>
        </p:spPr>
        <p:txBody>
          <a:bodyPr/>
          <a:lstStyle/>
          <a:p>
            <a:pPr algn="ctr"/>
            <a:endParaRPr lang="it-IT" altLang="it-IT" dirty="0" smtClean="0">
              <a:latin typeface="Arial" pitchFamily="34" charset="0"/>
            </a:endParaRPr>
          </a:p>
        </p:txBody>
      </p:sp>
      <p:sp>
        <p:nvSpPr>
          <p:cNvPr id="136196" name="Segnaposto numero diapositiva 3"/>
          <p:cNvSpPr>
            <a:spLocks noGrp="1"/>
          </p:cNvSpPr>
          <p:nvPr>
            <p:ph type="sldNum" sz="quarter" idx="5"/>
          </p:nvPr>
        </p:nvSpPr>
        <p:spPr>
          <a:noFill/>
        </p:spPr>
        <p:txBody>
          <a:bodyPr/>
          <a:lstStyle/>
          <a:p>
            <a:fld id="{327EED53-6B04-4493-A267-B2FD59D14A29}" type="slidenum">
              <a:rPr lang="it-IT" altLang="it-IT" smtClean="0"/>
              <a:pPr/>
              <a:t>15</a:t>
            </a:fld>
            <a:endParaRPr lang="it-IT" altLang="it-IT" smtClean="0"/>
          </a:p>
        </p:txBody>
      </p:sp>
    </p:spTree>
    <p:extLst>
      <p:ext uri="{BB962C8B-B14F-4D97-AF65-F5344CB8AC3E}">
        <p14:creationId xmlns="" xmlns:p14="http://schemas.microsoft.com/office/powerpoint/2010/main" val="123393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ln/>
        </p:spPr>
      </p:sp>
      <p:sp>
        <p:nvSpPr>
          <p:cNvPr id="136195" name="Segnaposto note 2"/>
          <p:cNvSpPr>
            <a:spLocks noGrp="1"/>
          </p:cNvSpPr>
          <p:nvPr>
            <p:ph type="body" idx="1"/>
          </p:nvPr>
        </p:nvSpPr>
        <p:spPr>
          <a:noFill/>
          <a:ln/>
        </p:spPr>
        <p:txBody>
          <a:bodyPr/>
          <a:lstStyle/>
          <a:p>
            <a:pPr algn="ctr"/>
            <a:endParaRPr lang="it-IT" altLang="it-IT" dirty="0" smtClean="0">
              <a:latin typeface="Arial" pitchFamily="34" charset="0"/>
            </a:endParaRPr>
          </a:p>
        </p:txBody>
      </p:sp>
      <p:sp>
        <p:nvSpPr>
          <p:cNvPr id="136196" name="Segnaposto numero diapositiva 3"/>
          <p:cNvSpPr>
            <a:spLocks noGrp="1"/>
          </p:cNvSpPr>
          <p:nvPr>
            <p:ph type="sldNum" sz="quarter" idx="5"/>
          </p:nvPr>
        </p:nvSpPr>
        <p:spPr>
          <a:noFill/>
        </p:spPr>
        <p:txBody>
          <a:bodyPr/>
          <a:lstStyle/>
          <a:p>
            <a:fld id="{327EED53-6B04-4493-A267-B2FD59D14A29}" type="slidenum">
              <a:rPr lang="it-IT" altLang="it-IT" smtClean="0"/>
              <a:pPr/>
              <a:t>16</a:t>
            </a:fld>
            <a:endParaRPr lang="it-IT" altLang="it-IT" smtClean="0"/>
          </a:p>
        </p:txBody>
      </p:sp>
    </p:spTree>
    <p:extLst>
      <p:ext uri="{BB962C8B-B14F-4D97-AF65-F5344CB8AC3E}">
        <p14:creationId xmlns="" xmlns:p14="http://schemas.microsoft.com/office/powerpoint/2010/main" val="49618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ln/>
        </p:spPr>
      </p:sp>
      <p:sp>
        <p:nvSpPr>
          <p:cNvPr id="136195" name="Segnaposto note 2"/>
          <p:cNvSpPr>
            <a:spLocks noGrp="1"/>
          </p:cNvSpPr>
          <p:nvPr>
            <p:ph type="body" idx="1"/>
          </p:nvPr>
        </p:nvSpPr>
        <p:spPr>
          <a:noFill/>
          <a:ln/>
        </p:spPr>
        <p:txBody>
          <a:bodyPr/>
          <a:lstStyle/>
          <a:p>
            <a:r>
              <a:rPr lang="it-IT" sz="1200" b="1" kern="1200" baseline="0" dirty="0" smtClean="0">
                <a:solidFill>
                  <a:schemeClr val="tx1"/>
                </a:solidFill>
                <a:latin typeface="+mn-lt"/>
                <a:ea typeface="+mn-ea"/>
                <a:cs typeface="+mn-cs"/>
              </a:rPr>
              <a:t>Assicurazioni FIV</a:t>
            </a:r>
          </a:p>
          <a:p>
            <a:r>
              <a:rPr lang="it-IT" sz="1200" kern="1200" baseline="0" dirty="0" smtClean="0">
                <a:solidFill>
                  <a:schemeClr val="tx1"/>
                </a:solidFill>
                <a:latin typeface="+mn-lt"/>
                <a:ea typeface="+mn-ea"/>
                <a:cs typeface="+mn-cs"/>
              </a:rPr>
              <a:t>Legate a tutte le attività istituzionali della </a:t>
            </a:r>
            <a:r>
              <a:rPr lang="it-IT" sz="1200" kern="1200" baseline="0" dirty="0" err="1" smtClean="0">
                <a:solidFill>
                  <a:schemeClr val="tx1"/>
                </a:solidFill>
                <a:latin typeface="+mn-lt"/>
                <a:ea typeface="+mn-ea"/>
                <a:cs typeface="+mn-cs"/>
              </a:rPr>
              <a:t>Federvela</a:t>
            </a:r>
            <a:r>
              <a:rPr lang="it-IT" sz="1200" kern="1200" baseline="0" dirty="0" smtClean="0">
                <a:solidFill>
                  <a:schemeClr val="tx1"/>
                </a:solidFill>
                <a:latin typeface="+mn-lt"/>
                <a:ea typeface="+mn-ea"/>
                <a:cs typeface="+mn-cs"/>
              </a:rPr>
              <a:t>. Quindi a quelle attività non solo</a:t>
            </a:r>
          </a:p>
          <a:p>
            <a:r>
              <a:rPr lang="it-IT" sz="1200" kern="1200" baseline="0" dirty="0" smtClean="0">
                <a:solidFill>
                  <a:schemeClr val="tx1"/>
                </a:solidFill>
                <a:latin typeface="+mn-lt"/>
                <a:ea typeface="+mn-ea"/>
                <a:cs typeface="+mn-cs"/>
              </a:rPr>
              <a:t>specificamente svolte in acqua, ma anche concorrenti e connesse.</a:t>
            </a:r>
          </a:p>
          <a:p>
            <a:r>
              <a:rPr lang="it-IT" sz="1200" kern="1200" baseline="0" dirty="0" smtClean="0">
                <a:solidFill>
                  <a:schemeClr val="tx1"/>
                </a:solidFill>
                <a:latin typeface="+mn-lt"/>
                <a:ea typeface="+mn-ea"/>
                <a:cs typeface="+mn-cs"/>
              </a:rPr>
              <a:t>Non rispondono (di norma) per danni conseguenza di dolo o colpa grave</a:t>
            </a:r>
          </a:p>
          <a:p>
            <a:r>
              <a:rPr lang="it-IT" sz="1200" kern="1200" baseline="0" dirty="0" smtClean="0">
                <a:solidFill>
                  <a:schemeClr val="tx1"/>
                </a:solidFill>
                <a:latin typeface="+mn-lt"/>
                <a:ea typeface="+mn-ea"/>
                <a:cs typeface="+mn-cs"/>
              </a:rPr>
              <a:t>Dolo</a:t>
            </a:r>
          </a:p>
          <a:p>
            <a:r>
              <a:rPr lang="it-IT" sz="1200" kern="1200" baseline="0" dirty="0" smtClean="0">
                <a:solidFill>
                  <a:schemeClr val="tx1"/>
                </a:solidFill>
                <a:latin typeface="+mn-lt"/>
                <a:ea typeface="+mn-ea"/>
                <a:cs typeface="+mn-cs"/>
              </a:rPr>
              <a:t>ciò che è conseguenza di una volontà lesiva</a:t>
            </a:r>
          </a:p>
          <a:p>
            <a:r>
              <a:rPr lang="it-IT" sz="1200" kern="1200" baseline="0" dirty="0" smtClean="0">
                <a:solidFill>
                  <a:schemeClr val="tx1"/>
                </a:solidFill>
                <a:latin typeface="+mn-lt"/>
                <a:ea typeface="+mn-ea"/>
                <a:cs typeface="+mn-cs"/>
              </a:rPr>
              <a:t>Colpa grave</a:t>
            </a:r>
          </a:p>
          <a:p>
            <a:r>
              <a:rPr lang="it-IT" sz="1200" kern="1200" baseline="0" dirty="0" smtClean="0">
                <a:solidFill>
                  <a:schemeClr val="tx1"/>
                </a:solidFill>
                <a:latin typeface="+mn-lt"/>
                <a:ea typeface="+mn-ea"/>
                <a:cs typeface="+mn-cs"/>
              </a:rPr>
              <a:t>assenza di ogni e qualsiasi più elementare norma di prudenza,</a:t>
            </a:r>
          </a:p>
          <a:p>
            <a:r>
              <a:rPr lang="it-IT" sz="1200" kern="1200" baseline="0" dirty="0" smtClean="0">
                <a:solidFill>
                  <a:schemeClr val="tx1"/>
                </a:solidFill>
                <a:latin typeface="+mn-lt"/>
                <a:ea typeface="+mn-ea"/>
                <a:cs typeface="+mn-cs"/>
              </a:rPr>
              <a:t>competenza, perizia, etc.</a:t>
            </a:r>
            <a:endParaRPr lang="it-IT" altLang="it-IT" dirty="0" smtClean="0">
              <a:latin typeface="Arial" pitchFamily="34" charset="0"/>
            </a:endParaRPr>
          </a:p>
        </p:txBody>
      </p:sp>
      <p:sp>
        <p:nvSpPr>
          <p:cNvPr id="136196" name="Segnaposto numero diapositiva 3"/>
          <p:cNvSpPr>
            <a:spLocks noGrp="1"/>
          </p:cNvSpPr>
          <p:nvPr>
            <p:ph type="sldNum" sz="quarter" idx="5"/>
          </p:nvPr>
        </p:nvSpPr>
        <p:spPr>
          <a:noFill/>
        </p:spPr>
        <p:txBody>
          <a:bodyPr/>
          <a:lstStyle/>
          <a:p>
            <a:fld id="{327EED53-6B04-4493-A267-B2FD59D14A29}" type="slidenum">
              <a:rPr lang="it-IT" altLang="it-IT" smtClean="0"/>
              <a:pPr/>
              <a:t>17</a:t>
            </a:fld>
            <a:endParaRPr lang="it-IT" altLang="it-IT" smtClean="0"/>
          </a:p>
        </p:txBody>
      </p:sp>
    </p:spTree>
    <p:extLst>
      <p:ext uri="{BB962C8B-B14F-4D97-AF65-F5344CB8AC3E}">
        <p14:creationId xmlns="" xmlns:p14="http://schemas.microsoft.com/office/powerpoint/2010/main" val="315598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880719"/>
            <a:fld id="{6E08DFAA-1999-4076-871D-E4DB8427CDD8}" type="slidenum">
              <a:rPr lang="it-IT" altLang="it-IT" smtClean="0"/>
              <a:pPr defTabSz="880719"/>
              <a:t>18</a:t>
            </a:fld>
            <a:endParaRPr lang="it-IT" altLang="it-IT"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Possiamo far nostro quanto detto nel manuale RYA</a:t>
            </a:r>
          </a:p>
        </p:txBody>
      </p:sp>
    </p:spTree>
    <p:extLst>
      <p:ext uri="{BB962C8B-B14F-4D97-AF65-F5344CB8AC3E}">
        <p14:creationId xmlns="" xmlns:p14="http://schemas.microsoft.com/office/powerpoint/2010/main" val="271669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18D14F3-2F41-48A9-AA87-5193D4AEBCA9}" type="slidenum">
              <a:rPr lang="it-IT" altLang="it-IT" smtClean="0"/>
              <a:pPr/>
              <a:t>19</a:t>
            </a:fld>
            <a:endParaRPr lang="it-IT" altLang="it-IT"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Ogni regata è diversa dalle altre</a:t>
            </a:r>
          </a:p>
          <a:p>
            <a:pPr eaLnBrk="1" hangingPunct="1"/>
            <a:r>
              <a:rPr lang="it-IT" altLang="it-IT" smtClean="0">
                <a:latin typeface="Arial" pitchFamily="34" charset="0"/>
              </a:rPr>
              <a:t>Avere una </a:t>
            </a:r>
            <a:r>
              <a:rPr lang="it-IT" altLang="it-IT" b="1" smtClean="0">
                <a:latin typeface="Arial" pitchFamily="34" charset="0"/>
              </a:rPr>
              <a:t>conoscenza non semplicemente mnemonica</a:t>
            </a:r>
            <a:r>
              <a:rPr lang="it-IT" altLang="it-IT" smtClean="0">
                <a:latin typeface="Arial" pitchFamily="34" charset="0"/>
              </a:rPr>
              <a:t> aiuta a capire il perché oggi è diverso da ieri (anche se apparentemente le condizioni sono le stesse).</a:t>
            </a:r>
          </a:p>
          <a:p>
            <a:pPr eaLnBrk="1" hangingPunct="1"/>
            <a:r>
              <a:rPr lang="it-IT" altLang="it-IT" smtClean="0">
                <a:latin typeface="Arial" pitchFamily="34" charset="0"/>
              </a:rPr>
              <a:t>Capito il perché si può tentare di trovare una soluzione (almeno per la prossima volta).</a:t>
            </a:r>
          </a:p>
          <a:p>
            <a:pPr eaLnBrk="1" hangingPunct="1"/>
            <a:endParaRPr lang="it-IT" altLang="it-IT" smtClean="0">
              <a:latin typeface="Arial" pitchFamily="34" charset="0"/>
            </a:endParaRPr>
          </a:p>
          <a:p>
            <a:pPr eaLnBrk="1" hangingPunct="1"/>
            <a:r>
              <a:rPr lang="it-IT" altLang="it-IT" b="1" smtClean="0">
                <a:latin typeface="Arial" pitchFamily="34" charset="0"/>
              </a:rPr>
              <a:t>IMPORTANZA DELL’ESPERIENZA</a:t>
            </a:r>
          </a:p>
          <a:p>
            <a:pPr eaLnBrk="1" hangingPunct="1"/>
            <a:r>
              <a:rPr lang="it-IT" altLang="it-IT" smtClean="0">
                <a:latin typeface="Arial" pitchFamily="34" charset="0"/>
              </a:rPr>
              <a:t>Costruirsi un archivio in testa regata dopo regata; non si finisce mai di imparare.</a:t>
            </a:r>
          </a:p>
          <a:p>
            <a:pPr eaLnBrk="1" hangingPunct="1"/>
            <a:r>
              <a:rPr lang="it-IT" altLang="it-IT" smtClean="0">
                <a:latin typeface="Arial" pitchFamily="34" charset="0"/>
              </a:rPr>
              <a:t>La teoria (anche questo incontro) serve a ben poco se non è accompagnata da un’attività pratica non saltuaria.</a:t>
            </a:r>
          </a:p>
        </p:txBody>
      </p:sp>
    </p:spTree>
    <p:extLst>
      <p:ext uri="{BB962C8B-B14F-4D97-AF65-F5344CB8AC3E}">
        <p14:creationId xmlns="" xmlns:p14="http://schemas.microsoft.com/office/powerpoint/2010/main" val="189135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0D63F64-6F96-4829-A8BD-ED1DDB68129A}" type="slidenum">
              <a:rPr lang="it-IT" altLang="it-IT" smtClean="0"/>
              <a:pPr/>
              <a:t>2</a:t>
            </a:fld>
            <a:endParaRPr lang="it-IT" altLang="it-IT"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marL="209556" indent="-209556"/>
            <a:r>
              <a:rPr lang="it-IT" altLang="it-IT" dirty="0" smtClean="0">
                <a:latin typeface="Arial" pitchFamily="34" charset="0"/>
              </a:rPr>
              <a:t>Per nascondere le diapositive che non servono operare nel seguente modo:</a:t>
            </a:r>
          </a:p>
          <a:p>
            <a:pPr marL="209556" indent="-209556"/>
            <a:endParaRPr lang="it-IT" altLang="it-IT" dirty="0" smtClean="0">
              <a:latin typeface="Arial" pitchFamily="34" charset="0"/>
            </a:endParaRPr>
          </a:p>
          <a:p>
            <a:pPr marL="209556" indent="-209556"/>
            <a:r>
              <a:rPr lang="it-IT" altLang="it-IT" b="1" dirty="0" smtClean="0">
                <a:latin typeface="Arial" pitchFamily="34" charset="0"/>
              </a:rPr>
              <a:t>Nascondere una diapositiva</a:t>
            </a:r>
          </a:p>
          <a:p>
            <a:pPr marL="209556" indent="-209556"/>
            <a:r>
              <a:rPr lang="it-IT" altLang="it-IT" dirty="0" smtClean="0">
                <a:latin typeface="Arial" pitchFamily="34" charset="0"/>
              </a:rPr>
              <a:t>Selezionare la diapositiva che si desidera nascondere dalla scheda </a:t>
            </a:r>
            <a:r>
              <a:rPr lang="it-IT" altLang="it-IT" b="1" dirty="0" smtClean="0">
                <a:latin typeface="Arial" pitchFamily="34" charset="0"/>
              </a:rPr>
              <a:t>Diapositive</a:t>
            </a:r>
            <a:r>
              <a:rPr lang="it-IT" altLang="it-IT" dirty="0" smtClean="0">
                <a:latin typeface="Arial" pitchFamily="34" charset="0"/>
              </a:rPr>
              <a:t> in </a:t>
            </a:r>
            <a:r>
              <a:rPr lang="it-IT" altLang="it-IT" u="sng" dirty="0" smtClean="0">
                <a:latin typeface="Arial" pitchFamily="34" charset="0"/>
              </a:rPr>
              <a:t>Visualizzazione</a:t>
            </a:r>
            <a:r>
              <a:rPr lang="it-IT" altLang="it-IT" dirty="0" smtClean="0">
                <a:latin typeface="Arial" pitchFamily="34" charset="0"/>
              </a:rPr>
              <a:t> normale. </a:t>
            </a:r>
          </a:p>
          <a:p>
            <a:pPr marL="209556" indent="-209556"/>
            <a:r>
              <a:rPr lang="it-IT" altLang="it-IT" dirty="0" smtClean="0">
                <a:latin typeface="Arial" pitchFamily="34" charset="0"/>
              </a:rPr>
              <a:t>Scegliere </a:t>
            </a:r>
            <a:r>
              <a:rPr lang="it-IT" altLang="it-IT" b="1" dirty="0" smtClean="0">
                <a:latin typeface="Arial" pitchFamily="34" charset="0"/>
              </a:rPr>
              <a:t>Nascondi diapositiva</a:t>
            </a:r>
            <a:r>
              <a:rPr lang="it-IT" altLang="it-IT" dirty="0" smtClean="0">
                <a:latin typeface="Arial" pitchFamily="34" charset="0"/>
              </a:rPr>
              <a:t> dal menu </a:t>
            </a:r>
            <a:r>
              <a:rPr lang="it-IT" altLang="it-IT" b="1" dirty="0" smtClean="0">
                <a:latin typeface="Arial" pitchFamily="34" charset="0"/>
              </a:rPr>
              <a:t>Presentazione</a:t>
            </a:r>
            <a:r>
              <a:rPr lang="it-IT" altLang="it-IT" dirty="0" smtClean="0">
                <a:latin typeface="Arial" pitchFamily="34" charset="0"/>
              </a:rPr>
              <a:t>. </a:t>
            </a:r>
          </a:p>
          <a:p>
            <a:pPr marL="209556" indent="-209556"/>
            <a:r>
              <a:rPr lang="it-IT" altLang="it-IT" dirty="0" smtClean="0">
                <a:latin typeface="Arial" pitchFamily="34" charset="0"/>
              </a:rPr>
              <a:t>Compare l'icona della diapositiva nascosta accanto alla diapositiva che è stata nascosta -  contiene il numero di diapositiva.</a:t>
            </a:r>
          </a:p>
          <a:p>
            <a:pPr marL="209556" indent="-209556"/>
            <a:r>
              <a:rPr lang="it-IT" altLang="it-IT" b="1" dirty="0" smtClean="0">
                <a:latin typeface="Arial" pitchFamily="34" charset="0"/>
              </a:rPr>
              <a:t>Nota</a:t>
            </a:r>
            <a:r>
              <a:rPr lang="it-IT" altLang="it-IT" dirty="0" smtClean="0">
                <a:latin typeface="Arial" pitchFamily="34" charset="0"/>
              </a:rPr>
              <a:t>  La diapositiva resta nel file, anche se è nascosta quando si esegue la presentazione.</a:t>
            </a:r>
          </a:p>
        </p:txBody>
      </p:sp>
    </p:spTree>
    <p:extLst>
      <p:ext uri="{BB962C8B-B14F-4D97-AF65-F5344CB8AC3E}">
        <p14:creationId xmlns="" xmlns:p14="http://schemas.microsoft.com/office/powerpoint/2010/main" val="152623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EC11694-EFB9-450E-A233-440FE91AB2A3}" type="slidenum">
              <a:rPr lang="it-IT" altLang="it-IT" smtClean="0"/>
              <a:pPr/>
              <a:t>20</a:t>
            </a:fld>
            <a:endParaRPr lang="it-IT" altLang="it-IT"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407471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A8F30AD-FF57-4F44-A4DC-C03B63DEACED}" type="slidenum">
              <a:rPr lang="it-IT" altLang="it-IT" smtClean="0"/>
              <a:pPr/>
              <a:t>21</a:t>
            </a:fld>
            <a:endParaRPr lang="it-IT" altLang="it-IT"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69629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045EEED-25EF-4B43-81AC-A4DB80F99A1D}" type="slidenum">
              <a:rPr lang="it-IT" altLang="it-IT" smtClean="0"/>
              <a:pPr/>
              <a:t>22</a:t>
            </a:fld>
            <a:endParaRPr lang="it-IT" altLang="it-IT"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48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51C659B-DBCC-4940-8B75-32DB22AE242C}" type="slidenum">
              <a:rPr lang="it-IT" altLang="it-IT" smtClean="0"/>
              <a:pPr/>
              <a:t>23</a:t>
            </a:fld>
            <a:endParaRPr lang="it-IT" altLang="it-IT" smtClean="0"/>
          </a:p>
        </p:txBody>
      </p:sp>
      <p:sp>
        <p:nvSpPr>
          <p:cNvPr id="142339"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ln/>
        </p:spPr>
        <p:txBody>
          <a:bodyPr/>
          <a:lstStyle/>
          <a:p>
            <a:pPr eaLnBrk="1" hangingPunct="1">
              <a:defRPr/>
            </a:pPr>
            <a:r>
              <a:rPr lang="it-IT" dirty="0" smtClean="0">
                <a:latin typeface="Arial" pitchFamily="34" charset="0"/>
              </a:rPr>
              <a:t>Attrezzato soprattutto come competenze</a:t>
            </a:r>
          </a:p>
          <a:p>
            <a:pPr eaLnBrk="1" hangingPunct="1">
              <a:defRPr/>
            </a:pPr>
            <a:endParaRPr lang="it-IT" dirty="0" smtClean="0">
              <a:latin typeface="Arial" pitchFamily="34" charset="0"/>
            </a:endParaRPr>
          </a:p>
          <a:p>
            <a:pPr eaLnBrk="1" hangingPunct="1">
              <a:defRPr/>
            </a:pPr>
            <a:r>
              <a:rPr lang="it-IT" dirty="0" smtClean="0">
                <a:latin typeface="Arial" pitchFamily="34" charset="0"/>
              </a:rPr>
              <a:t>Sviluppare i diversi ruoli</a:t>
            </a:r>
          </a:p>
          <a:p>
            <a:pPr eaLnBrk="1" hangingPunct="1">
              <a:defRPr/>
            </a:pPr>
            <a:endParaRPr lang="it-IT" dirty="0" smtClean="0">
              <a:latin typeface="Arial" pitchFamily="34" charset="0"/>
            </a:endParaRPr>
          </a:p>
          <a:p>
            <a:pPr eaLnBrk="1" hangingPunct="1">
              <a:defRPr/>
            </a:pPr>
            <a:r>
              <a:rPr lang="it-IT" dirty="0" smtClean="0">
                <a:latin typeface="Arial" pitchFamily="34" charset="0"/>
              </a:rPr>
              <a:t>Primo componente; supplente del presidente ed organizzatore del lavoro a bordo del battello comitato</a:t>
            </a:r>
          </a:p>
          <a:p>
            <a:pPr eaLnBrk="1" hangingPunct="1">
              <a:defRPr/>
            </a:pPr>
            <a:endParaRPr lang="it-IT" dirty="0" smtClean="0">
              <a:latin typeface="Arial" pitchFamily="34" charset="0"/>
            </a:endParaRPr>
          </a:p>
          <a:p>
            <a:pPr marL="164113" indent="-164113">
              <a:spcBef>
                <a:spcPct val="20000"/>
              </a:spcBef>
              <a:defRPr/>
            </a:pPr>
            <a:r>
              <a:rPr lang="it-IT" dirty="0" smtClean="0"/>
              <a:t>Devono essere tutti:</a:t>
            </a:r>
          </a:p>
          <a:p>
            <a:pPr marL="164113" indent="-164113">
              <a:spcBef>
                <a:spcPct val="20000"/>
              </a:spcBef>
              <a:buFontTx/>
              <a:buChar char="•"/>
              <a:defRPr/>
            </a:pPr>
            <a:r>
              <a:rPr lang="it-IT" dirty="0" smtClean="0"/>
              <a:t> Affidabili </a:t>
            </a:r>
          </a:p>
          <a:p>
            <a:pPr marL="164113" indent="-164113">
              <a:spcBef>
                <a:spcPct val="20000"/>
              </a:spcBef>
              <a:buFontTx/>
              <a:buChar char="•"/>
              <a:defRPr/>
            </a:pPr>
            <a:r>
              <a:rPr lang="it-IT" dirty="0" smtClean="0"/>
              <a:t> Non formali</a:t>
            </a:r>
          </a:p>
          <a:p>
            <a:pPr marL="164113" indent="-164113">
              <a:spcBef>
                <a:spcPct val="20000"/>
              </a:spcBef>
              <a:buFontTx/>
              <a:buChar char="•"/>
              <a:defRPr/>
            </a:pPr>
            <a:r>
              <a:rPr lang="it-IT" dirty="0" smtClean="0"/>
              <a:t> Compatibili</a:t>
            </a:r>
          </a:p>
          <a:p>
            <a:pPr marL="164113" indent="-164113">
              <a:spcBef>
                <a:spcPct val="20000"/>
              </a:spcBef>
              <a:buFontTx/>
              <a:buChar char="•"/>
              <a:defRPr/>
            </a:pPr>
            <a:r>
              <a:rPr lang="it-IT" dirty="0" smtClean="0"/>
              <a:t> Simpatici </a:t>
            </a:r>
          </a:p>
          <a:p>
            <a:pPr eaLnBrk="1" hangingPunct="1">
              <a:defRPr/>
            </a:pPr>
            <a:endParaRPr lang="it-IT" dirty="0" smtClean="0">
              <a:latin typeface="Arial" pitchFamily="34" charset="0"/>
            </a:endParaRPr>
          </a:p>
        </p:txBody>
      </p:sp>
    </p:spTree>
    <p:extLst>
      <p:ext uri="{BB962C8B-B14F-4D97-AF65-F5344CB8AC3E}">
        <p14:creationId xmlns="" xmlns:p14="http://schemas.microsoft.com/office/powerpoint/2010/main" val="2521101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p:cNvSpPr>
            <a:spLocks noGrp="1" noRot="1" noChangeAspect="1" noTextEdit="1"/>
          </p:cNvSpPr>
          <p:nvPr>
            <p:ph type="sldImg"/>
          </p:nvPr>
        </p:nvSpPr>
        <p:spPr>
          <a:ln/>
        </p:spPr>
      </p:sp>
      <p:sp>
        <p:nvSpPr>
          <p:cNvPr id="143363" name="Segnaposto note 2"/>
          <p:cNvSpPr>
            <a:spLocks noGrp="1"/>
          </p:cNvSpPr>
          <p:nvPr>
            <p:ph type="body" idx="1"/>
          </p:nvPr>
        </p:nvSpPr>
        <p:spPr>
          <a:noFill/>
          <a:ln/>
        </p:spPr>
        <p:txBody>
          <a:bodyPr/>
          <a:lstStyle/>
          <a:p>
            <a:r>
              <a:rPr lang="it-IT" altLang="it-IT" smtClean="0">
                <a:latin typeface="Arial" pitchFamily="34" charset="0"/>
              </a:rPr>
              <a:t>Il tempo per le proteste, per esporre il comunicato per l’orario del giorno seguente, etc.</a:t>
            </a:r>
          </a:p>
        </p:txBody>
      </p:sp>
      <p:sp>
        <p:nvSpPr>
          <p:cNvPr id="143364" name="Segnaposto numero diapositiva 3"/>
          <p:cNvSpPr>
            <a:spLocks noGrp="1"/>
          </p:cNvSpPr>
          <p:nvPr>
            <p:ph type="sldNum" sz="quarter" idx="5"/>
          </p:nvPr>
        </p:nvSpPr>
        <p:spPr>
          <a:noFill/>
        </p:spPr>
        <p:txBody>
          <a:bodyPr/>
          <a:lstStyle/>
          <a:p>
            <a:fld id="{2E94CA58-DB90-42B0-946D-2B2AAA855C9A}" type="slidenum">
              <a:rPr lang="it-IT" altLang="it-IT" smtClean="0"/>
              <a:pPr/>
              <a:t>25</a:t>
            </a:fld>
            <a:endParaRPr lang="it-IT" altLang="it-IT" smtClean="0"/>
          </a:p>
        </p:txBody>
      </p:sp>
    </p:spTree>
    <p:extLst>
      <p:ext uri="{BB962C8B-B14F-4D97-AF65-F5344CB8AC3E}">
        <p14:creationId xmlns="" xmlns:p14="http://schemas.microsoft.com/office/powerpoint/2010/main" val="85141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noTextEdit="1"/>
          </p:cNvSpPr>
          <p:nvPr>
            <p:ph type="sldImg"/>
          </p:nvPr>
        </p:nvSpPr>
        <p:spPr>
          <a:ln/>
        </p:spPr>
      </p:sp>
      <p:sp>
        <p:nvSpPr>
          <p:cNvPr id="144387" name="Segnaposto note 2"/>
          <p:cNvSpPr>
            <a:spLocks noGrp="1"/>
          </p:cNvSpPr>
          <p:nvPr>
            <p:ph type="body" idx="1"/>
          </p:nvPr>
        </p:nvSpPr>
        <p:spPr>
          <a:noFill/>
          <a:ln/>
        </p:spPr>
        <p:txBody>
          <a:bodyPr/>
          <a:lstStyle/>
          <a:p>
            <a:r>
              <a:rPr lang="it-IT" altLang="it-IT" smtClean="0">
                <a:latin typeface="Arial" pitchFamily="34" charset="0"/>
              </a:rPr>
              <a:t>Il tempo per le proteste, per esporre il comunicato per l’orario del giorno seguente, etc.</a:t>
            </a:r>
          </a:p>
        </p:txBody>
      </p:sp>
      <p:sp>
        <p:nvSpPr>
          <p:cNvPr id="144388" name="Segnaposto numero diapositiva 3"/>
          <p:cNvSpPr>
            <a:spLocks noGrp="1"/>
          </p:cNvSpPr>
          <p:nvPr>
            <p:ph type="sldNum" sz="quarter" idx="5"/>
          </p:nvPr>
        </p:nvSpPr>
        <p:spPr>
          <a:noFill/>
        </p:spPr>
        <p:txBody>
          <a:bodyPr/>
          <a:lstStyle/>
          <a:p>
            <a:fld id="{C2E781AD-354F-4782-A6A3-5B8DB328DC94}" type="slidenum">
              <a:rPr lang="it-IT" altLang="it-IT" smtClean="0"/>
              <a:pPr/>
              <a:t>26</a:t>
            </a:fld>
            <a:endParaRPr lang="it-IT" altLang="it-IT" smtClean="0"/>
          </a:p>
        </p:txBody>
      </p:sp>
    </p:spTree>
    <p:extLst>
      <p:ext uri="{BB962C8B-B14F-4D97-AF65-F5344CB8AC3E}">
        <p14:creationId xmlns="" xmlns:p14="http://schemas.microsoft.com/office/powerpoint/2010/main" val="1962126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p:cNvSpPr>
            <a:spLocks noGrp="1" noRot="1" noChangeAspect="1" noTextEdit="1"/>
          </p:cNvSpPr>
          <p:nvPr>
            <p:ph type="sldImg"/>
          </p:nvPr>
        </p:nvSpPr>
        <p:spPr>
          <a:ln/>
        </p:spPr>
      </p:sp>
      <p:sp>
        <p:nvSpPr>
          <p:cNvPr id="145411" name="Segnaposto note 2"/>
          <p:cNvSpPr>
            <a:spLocks noGrp="1"/>
          </p:cNvSpPr>
          <p:nvPr>
            <p:ph type="body" idx="1"/>
          </p:nvPr>
        </p:nvSpPr>
        <p:spPr>
          <a:noFill/>
          <a:ln/>
        </p:spPr>
        <p:txBody>
          <a:bodyPr/>
          <a:lstStyle/>
          <a:p>
            <a:r>
              <a:rPr lang="it-IT" altLang="it-IT" smtClean="0">
                <a:latin typeface="Arial" pitchFamily="34" charset="0"/>
              </a:rPr>
              <a:t>Dovrebbe verificare che la bandiera 'RC' sia issata quando la barca comitato lascia la banchina e che il segnale identificativo del percorso venga visualizzato prima di iniziare la sequenza di partenza.</a:t>
            </a:r>
          </a:p>
          <a:p>
            <a:endParaRPr lang="it-IT" altLang="it-IT" smtClean="0">
              <a:latin typeface="Arial" pitchFamily="34" charset="0"/>
            </a:endParaRPr>
          </a:p>
        </p:txBody>
      </p:sp>
      <p:sp>
        <p:nvSpPr>
          <p:cNvPr id="145412" name="Segnaposto numero diapositiva 3"/>
          <p:cNvSpPr>
            <a:spLocks noGrp="1"/>
          </p:cNvSpPr>
          <p:nvPr>
            <p:ph type="sldNum" sz="quarter" idx="5"/>
          </p:nvPr>
        </p:nvSpPr>
        <p:spPr>
          <a:noFill/>
        </p:spPr>
        <p:txBody>
          <a:bodyPr/>
          <a:lstStyle/>
          <a:p>
            <a:fld id="{DF5E6B80-7D51-4D57-8346-B3E271A498E3}" type="slidenum">
              <a:rPr lang="it-IT" altLang="it-IT" smtClean="0"/>
              <a:pPr/>
              <a:t>27</a:t>
            </a:fld>
            <a:endParaRPr lang="it-IT" altLang="it-IT" smtClean="0"/>
          </a:p>
        </p:txBody>
      </p:sp>
    </p:spTree>
    <p:extLst>
      <p:ext uri="{BB962C8B-B14F-4D97-AF65-F5344CB8AC3E}">
        <p14:creationId xmlns="" xmlns:p14="http://schemas.microsoft.com/office/powerpoint/2010/main" val="61295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TextEdit="1"/>
          </p:cNvSpPr>
          <p:nvPr>
            <p:ph type="sldImg"/>
          </p:nvPr>
        </p:nvSpPr>
        <p:spPr>
          <a:ln/>
        </p:spPr>
      </p:sp>
      <p:sp>
        <p:nvSpPr>
          <p:cNvPr id="146435" name="Segnaposto note 2"/>
          <p:cNvSpPr>
            <a:spLocks noGrp="1"/>
          </p:cNvSpPr>
          <p:nvPr>
            <p:ph type="body" idx="1"/>
          </p:nvPr>
        </p:nvSpPr>
        <p:spPr>
          <a:noFill/>
          <a:ln/>
        </p:spPr>
        <p:txBody>
          <a:bodyPr/>
          <a:lstStyle/>
          <a:p>
            <a:r>
              <a:rPr lang="it-IT" altLang="it-IT" smtClean="0">
                <a:latin typeface="Arial" pitchFamily="34" charset="0"/>
              </a:rPr>
              <a:t>Ogni volta che viene effettuato un segnale acustico con due suoni, l'intervallo tra il primo e il secondo dovrebbe essere percepito ed essere il più breve possibile, pur essendo due suoni separati.</a:t>
            </a:r>
          </a:p>
          <a:p>
            <a:r>
              <a:rPr lang="it-IT" altLang="it-IT" smtClean="0">
                <a:latin typeface="Arial" pitchFamily="34" charset="0"/>
              </a:rPr>
              <a:t>Inoltre, l'intervallo tra il segnale di partenza (breve) e un richiamo individuale dovrebbe essere leggermente più lungo, due o meglio tre, secondi. Ciò per evitare la possibilità che un concorrente sentendo due suoni vicini li possa interpretare come un rinvio. </a:t>
            </a:r>
          </a:p>
        </p:txBody>
      </p:sp>
      <p:sp>
        <p:nvSpPr>
          <p:cNvPr id="146436" name="Segnaposto numero diapositiva 3"/>
          <p:cNvSpPr>
            <a:spLocks noGrp="1"/>
          </p:cNvSpPr>
          <p:nvPr>
            <p:ph type="sldNum" sz="quarter" idx="5"/>
          </p:nvPr>
        </p:nvSpPr>
        <p:spPr>
          <a:noFill/>
        </p:spPr>
        <p:txBody>
          <a:bodyPr/>
          <a:lstStyle/>
          <a:p>
            <a:fld id="{49BBDFC4-41A9-431B-8267-54D004F2F04E}" type="slidenum">
              <a:rPr lang="it-IT" altLang="it-IT" smtClean="0"/>
              <a:pPr/>
              <a:t>28</a:t>
            </a:fld>
            <a:endParaRPr lang="it-IT" altLang="it-IT" smtClean="0"/>
          </a:p>
        </p:txBody>
      </p:sp>
    </p:spTree>
    <p:extLst>
      <p:ext uri="{BB962C8B-B14F-4D97-AF65-F5344CB8AC3E}">
        <p14:creationId xmlns="" xmlns:p14="http://schemas.microsoft.com/office/powerpoint/2010/main" val="1037016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a:ln/>
        </p:spPr>
      </p:sp>
      <p:sp>
        <p:nvSpPr>
          <p:cNvPr id="147459" name="Segnaposto note 2"/>
          <p:cNvSpPr>
            <a:spLocks noGrp="1"/>
          </p:cNvSpPr>
          <p:nvPr>
            <p:ph type="body" idx="1"/>
          </p:nvPr>
        </p:nvSpPr>
        <p:spPr>
          <a:noFill/>
          <a:ln/>
        </p:spPr>
        <p:txBody>
          <a:bodyPr/>
          <a:lstStyle/>
          <a:p>
            <a:r>
              <a:rPr lang="it-IT" altLang="it-IT" smtClean="0">
                <a:latin typeface="Arial" pitchFamily="34" charset="0"/>
              </a:rPr>
              <a:t>Non siamo abituati</a:t>
            </a:r>
          </a:p>
          <a:p>
            <a:r>
              <a:rPr lang="it-IT" altLang="it-IT" smtClean="0">
                <a:latin typeface="Arial" pitchFamily="34" charset="0"/>
              </a:rPr>
              <a:t>Ruolo normalmente affidato ad aspiranti (quando va bene) e limitato alla compilazione del Rapporto di Regata (questo sconosciuto !!!!!)</a:t>
            </a:r>
          </a:p>
        </p:txBody>
      </p:sp>
      <p:sp>
        <p:nvSpPr>
          <p:cNvPr id="147460" name="Segnaposto numero diapositiva 3"/>
          <p:cNvSpPr>
            <a:spLocks noGrp="1"/>
          </p:cNvSpPr>
          <p:nvPr>
            <p:ph type="sldNum" sz="quarter" idx="5"/>
          </p:nvPr>
        </p:nvSpPr>
        <p:spPr>
          <a:noFill/>
        </p:spPr>
        <p:txBody>
          <a:bodyPr/>
          <a:lstStyle/>
          <a:p>
            <a:fld id="{F45C8EC6-3E12-462A-A9D5-80F91FB0513C}" type="slidenum">
              <a:rPr lang="it-IT" altLang="it-IT" smtClean="0"/>
              <a:pPr/>
              <a:t>29</a:t>
            </a:fld>
            <a:endParaRPr lang="it-IT" altLang="it-IT" smtClean="0"/>
          </a:p>
        </p:txBody>
      </p:sp>
    </p:spTree>
    <p:extLst>
      <p:ext uri="{BB962C8B-B14F-4D97-AF65-F5344CB8AC3E}">
        <p14:creationId xmlns="" xmlns:p14="http://schemas.microsoft.com/office/powerpoint/2010/main" val="150718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a:ln/>
        </p:spPr>
      </p:sp>
      <p:sp>
        <p:nvSpPr>
          <p:cNvPr id="148483" name="Segnaposto note 2"/>
          <p:cNvSpPr>
            <a:spLocks noGrp="1"/>
          </p:cNvSpPr>
          <p:nvPr>
            <p:ph type="body" idx="1"/>
          </p:nvPr>
        </p:nvSpPr>
        <p:spPr>
          <a:noFill/>
          <a:ln/>
        </p:spPr>
        <p:txBody>
          <a:bodyPr/>
          <a:lstStyle/>
          <a:p>
            <a:r>
              <a:rPr lang="it-IT" altLang="it-IT" smtClean="0">
                <a:latin typeface="Arial" pitchFamily="34" charset="0"/>
              </a:rPr>
              <a:t>Non siamo abituati</a:t>
            </a:r>
          </a:p>
          <a:p>
            <a:r>
              <a:rPr lang="it-IT" altLang="it-IT" smtClean="0">
                <a:latin typeface="Arial" pitchFamily="34" charset="0"/>
              </a:rPr>
              <a:t>Ruolo normalmente affidato ad aspiranti (quando va bene) e limitato alla compilazione del Rapporto di Regata (questo sconosciuto !!!!!)</a:t>
            </a:r>
          </a:p>
        </p:txBody>
      </p:sp>
      <p:sp>
        <p:nvSpPr>
          <p:cNvPr id="148484" name="Segnaposto numero diapositiva 3"/>
          <p:cNvSpPr>
            <a:spLocks noGrp="1"/>
          </p:cNvSpPr>
          <p:nvPr>
            <p:ph type="sldNum" sz="quarter" idx="5"/>
          </p:nvPr>
        </p:nvSpPr>
        <p:spPr>
          <a:noFill/>
        </p:spPr>
        <p:txBody>
          <a:bodyPr/>
          <a:lstStyle/>
          <a:p>
            <a:fld id="{E1ED958B-D13A-4E93-97DB-CE788B17B9DC}" type="slidenum">
              <a:rPr lang="it-IT" altLang="it-IT" smtClean="0"/>
              <a:pPr/>
              <a:t>30</a:t>
            </a:fld>
            <a:endParaRPr lang="it-IT" altLang="it-IT" smtClean="0"/>
          </a:p>
        </p:txBody>
      </p:sp>
    </p:spTree>
    <p:extLst>
      <p:ext uri="{BB962C8B-B14F-4D97-AF65-F5344CB8AC3E}">
        <p14:creationId xmlns="" xmlns:p14="http://schemas.microsoft.com/office/powerpoint/2010/main" val="259357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1B4603D7-A5A8-415D-9FAA-DAB0AC97BC41}" type="slidenum">
              <a:rPr lang="it-IT" altLang="it-IT" sz="1200"/>
              <a:pPr algn="r" defTabSz="912958"/>
              <a:t>3</a:t>
            </a:fld>
            <a:endParaRPr lang="it-IT" altLang="it-IT" sz="12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Capire il "perchè" aiuta a trovare le soluzioni quando ci si trova davanti ad un imprevisto</a:t>
            </a:r>
          </a:p>
        </p:txBody>
      </p:sp>
    </p:spTree>
    <p:extLst>
      <p:ext uri="{BB962C8B-B14F-4D97-AF65-F5344CB8AC3E}">
        <p14:creationId xmlns="" xmlns:p14="http://schemas.microsoft.com/office/powerpoint/2010/main" val="78049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33677B9-C370-49B2-877D-1BEDEFA924C2}" type="slidenum">
              <a:rPr lang="it-IT" altLang="it-IT" smtClean="0"/>
              <a:pPr/>
              <a:t>31</a:t>
            </a:fld>
            <a:endParaRPr lang="it-IT" altLang="it-IT"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a:lnSpc>
                <a:spcPct val="80000"/>
              </a:lnSpc>
            </a:pPr>
            <a:r>
              <a:rPr lang="it-IT" altLang="it-IT" sz="800" dirty="0" smtClean="0">
                <a:latin typeface="Arial" pitchFamily="34" charset="0"/>
              </a:rPr>
              <a:t>Usare l’intera giornata, se necessario, per completare il programma previsto.</a:t>
            </a:r>
          </a:p>
          <a:p>
            <a:pPr>
              <a:lnSpc>
                <a:spcPct val="80000"/>
              </a:lnSpc>
            </a:pPr>
            <a:r>
              <a:rPr lang="it-IT" altLang="it-IT" sz="800" dirty="0" smtClean="0">
                <a:latin typeface="Arial" pitchFamily="34" charset="0"/>
              </a:rPr>
              <a:t>Non interrompete le operazioni troppo presto.</a:t>
            </a:r>
          </a:p>
          <a:p>
            <a:pPr eaLnBrk="1" hangingPunct="1">
              <a:lnSpc>
                <a:spcPct val="80000"/>
              </a:lnSpc>
            </a:pPr>
            <a:endParaRPr lang="it-IT" altLang="it-IT" sz="800" dirty="0" smtClean="0">
              <a:latin typeface="Arial" pitchFamily="34" charset="0"/>
            </a:endParaRPr>
          </a:p>
          <a:p>
            <a:pPr eaLnBrk="1" hangingPunct="1">
              <a:lnSpc>
                <a:spcPct val="80000"/>
              </a:lnSpc>
            </a:pPr>
            <a:r>
              <a:rPr lang="it-IT" altLang="it-IT" sz="800" dirty="0" smtClean="0">
                <a:latin typeface="Arial" pitchFamily="34" charset="0"/>
              </a:rPr>
              <a:t>I nostri “clienti” sono i concorrenti</a:t>
            </a:r>
          </a:p>
          <a:p>
            <a:pPr eaLnBrk="1" hangingPunct="1">
              <a:lnSpc>
                <a:spcPct val="80000"/>
              </a:lnSpc>
            </a:pPr>
            <a:endParaRPr lang="it-IT" altLang="it-IT" sz="800" dirty="0" smtClean="0">
              <a:latin typeface="Arial" pitchFamily="34" charset="0"/>
            </a:endParaRPr>
          </a:p>
          <a:p>
            <a:pPr marL="341444" lvl="2" algn="just">
              <a:lnSpc>
                <a:spcPct val="80000"/>
              </a:lnSpc>
            </a:pPr>
            <a:r>
              <a:rPr lang="it-IT" altLang="it-IT" sz="800" dirty="0" smtClean="0">
                <a:latin typeface="Arial" pitchFamily="34" charset="0"/>
              </a:rPr>
              <a:t>Seguire la stessa procedura giorno per giorno, e questo comprende:</a:t>
            </a:r>
          </a:p>
          <a:p>
            <a:pPr marL="341444" lvl="2" algn="just">
              <a:lnSpc>
                <a:spcPct val="80000"/>
              </a:lnSpc>
            </a:pPr>
            <a:r>
              <a:rPr lang="it-IT" altLang="it-IT" sz="800" dirty="0" smtClean="0">
                <a:latin typeface="Arial" pitchFamily="34" charset="0"/>
              </a:rPr>
              <a:t>Il differimento delle prove</a:t>
            </a:r>
          </a:p>
          <a:p>
            <a:pPr marL="341444" lvl="2" algn="just">
              <a:lnSpc>
                <a:spcPct val="80000"/>
              </a:lnSpc>
            </a:pPr>
            <a:r>
              <a:rPr lang="it-IT" altLang="it-IT" sz="800" dirty="0" smtClean="0">
                <a:latin typeface="Arial" pitchFamily="34" charset="0"/>
              </a:rPr>
              <a:t>OCS invece del Richiamo Generale</a:t>
            </a:r>
          </a:p>
          <a:p>
            <a:pPr marL="341444" lvl="2" algn="just">
              <a:lnSpc>
                <a:spcPct val="80000"/>
              </a:lnSpc>
            </a:pPr>
            <a:r>
              <a:rPr lang="it-IT" altLang="it-IT" sz="800" dirty="0" smtClean="0">
                <a:latin typeface="Arial" pitchFamily="34" charset="0"/>
              </a:rPr>
              <a:t>Penalità in partenza</a:t>
            </a:r>
          </a:p>
          <a:p>
            <a:pPr marL="341444" lvl="2" algn="just">
              <a:lnSpc>
                <a:spcPct val="80000"/>
              </a:lnSpc>
            </a:pPr>
            <a:r>
              <a:rPr lang="it-IT" altLang="it-IT" sz="800" dirty="0" smtClean="0">
                <a:latin typeface="Arial" pitchFamily="34" charset="0"/>
              </a:rPr>
              <a:t>Lunghezza della linea di partenza e della linea di arrivo</a:t>
            </a:r>
          </a:p>
          <a:p>
            <a:pPr marL="341444" lvl="2" algn="just">
              <a:lnSpc>
                <a:spcPct val="80000"/>
              </a:lnSpc>
            </a:pPr>
            <a:r>
              <a:rPr lang="it-IT" altLang="it-IT" sz="800" dirty="0" smtClean="0">
                <a:latin typeface="Arial" pitchFamily="34" charset="0"/>
              </a:rPr>
              <a:t>Configurazione del percorso e procedure per il posizionamento del campo di regata</a:t>
            </a:r>
          </a:p>
          <a:p>
            <a:pPr marL="341444" lvl="2" algn="just">
              <a:lnSpc>
                <a:spcPct val="80000"/>
              </a:lnSpc>
            </a:pPr>
            <a:r>
              <a:rPr lang="it-IT" altLang="it-IT" sz="800" dirty="0" smtClean="0">
                <a:latin typeface="Arial" pitchFamily="34" charset="0"/>
              </a:rPr>
              <a:t>Proteste del Comitato di Regata, solo relativamente al rispetto del Compimento del Percorso:</a:t>
            </a:r>
          </a:p>
          <a:p>
            <a:pPr marL="341444" lvl="2" algn="just">
              <a:lnSpc>
                <a:spcPct val="80000"/>
              </a:lnSpc>
            </a:pPr>
            <a:r>
              <a:rPr lang="it-IT" altLang="it-IT" sz="800" dirty="0" smtClean="0">
                <a:latin typeface="Arial" pitchFamily="34" charset="0"/>
              </a:rPr>
              <a:t>Partenza</a:t>
            </a:r>
          </a:p>
          <a:p>
            <a:pPr marL="341444" lvl="2" algn="just">
              <a:lnSpc>
                <a:spcPct val="80000"/>
              </a:lnSpc>
            </a:pPr>
            <a:r>
              <a:rPr lang="it-IT" altLang="it-IT" sz="800" dirty="0" smtClean="0">
                <a:latin typeface="Arial" pitchFamily="34" charset="0"/>
              </a:rPr>
              <a:t>Arrivo (orientamento e lunghezza)</a:t>
            </a:r>
          </a:p>
          <a:p>
            <a:pPr marL="341444" lvl="2" algn="just">
              <a:lnSpc>
                <a:spcPct val="80000"/>
              </a:lnSpc>
            </a:pPr>
            <a:r>
              <a:rPr lang="it-IT" altLang="it-IT" sz="800" dirty="0" smtClean="0">
                <a:latin typeface="Arial" pitchFamily="34" charset="0"/>
              </a:rPr>
              <a:t>Proteste (se c’è la Giuria in acqua) solo per il Compimento del Percorso (Regola 28).</a:t>
            </a:r>
          </a:p>
          <a:p>
            <a:pPr eaLnBrk="1" hangingPunct="1">
              <a:lnSpc>
                <a:spcPct val="80000"/>
              </a:lnSpc>
            </a:pPr>
            <a:endParaRPr lang="it-IT" altLang="it-IT" sz="800" dirty="0" smtClean="0">
              <a:latin typeface="Arial" pitchFamily="34" charset="0"/>
            </a:endParaRPr>
          </a:p>
          <a:p>
            <a:pPr eaLnBrk="1" hangingPunct="1">
              <a:lnSpc>
                <a:spcPct val="80000"/>
              </a:lnSpc>
            </a:pPr>
            <a:r>
              <a:rPr lang="it-IT" altLang="it-IT" sz="800" dirty="0" smtClean="0">
                <a:latin typeface="Arial" pitchFamily="34" charset="0"/>
              </a:rPr>
              <a:t>E’ possibile pubblicare un documento con il quale si chiariscono le intenzioni del </a:t>
            </a:r>
            <a:r>
              <a:rPr lang="it-IT" altLang="it-IT" sz="800" dirty="0" err="1" smtClean="0">
                <a:latin typeface="Arial" pitchFamily="34" charset="0"/>
              </a:rPr>
              <a:t>CdR</a:t>
            </a:r>
            <a:r>
              <a:rPr lang="it-IT" altLang="it-IT" sz="800" dirty="0" smtClean="0">
                <a:latin typeface="Arial" pitchFamily="34" charset="0"/>
              </a:rPr>
              <a:t>, chiarendo che il mancato rispetto non è motivo di richiesta di riparazione.</a:t>
            </a:r>
          </a:p>
          <a:p>
            <a:pPr eaLnBrk="1" hangingPunct="1">
              <a:lnSpc>
                <a:spcPct val="80000"/>
              </a:lnSpc>
            </a:pPr>
            <a:endParaRPr lang="it-IT" altLang="it-IT" sz="800" dirty="0" smtClean="0">
              <a:latin typeface="Arial" pitchFamily="34" charset="0"/>
            </a:endParaRPr>
          </a:p>
          <a:p>
            <a:pPr eaLnBrk="1" hangingPunct="1">
              <a:lnSpc>
                <a:spcPct val="80000"/>
              </a:lnSpc>
            </a:pPr>
            <a:r>
              <a:rPr lang="pl-PL" altLang="it-IT" sz="900" b="1" dirty="0" smtClean="0">
                <a:solidFill>
                  <a:srgbClr val="FF3607"/>
                </a:solidFill>
                <a:latin typeface="Arial" pitchFamily="34" charset="0"/>
              </a:rPr>
              <a:t>Consistency from day to day</a:t>
            </a:r>
          </a:p>
          <a:p>
            <a:pPr eaLnBrk="1" hangingPunct="1">
              <a:lnSpc>
                <a:spcPct val="80000"/>
              </a:lnSpc>
            </a:pPr>
            <a:endParaRPr lang="pl-PL" altLang="it-IT" sz="900" b="1" dirty="0" smtClean="0">
              <a:solidFill>
                <a:srgbClr val="FF3607"/>
              </a:solidFill>
              <a:latin typeface="Arial" pitchFamily="34" charset="0"/>
            </a:endParaRPr>
          </a:p>
          <a:p>
            <a:pPr eaLnBrk="1" hangingPunct="1">
              <a:lnSpc>
                <a:spcPct val="80000"/>
              </a:lnSpc>
            </a:pPr>
            <a:r>
              <a:rPr lang="pl-PL" altLang="it-IT" sz="900" dirty="0" smtClean="0">
                <a:solidFill>
                  <a:srgbClr val="FF3607"/>
                </a:solidFill>
                <a:latin typeface="Arial" pitchFamily="34" charset="0"/>
              </a:rPr>
              <a:t>The Race Officer shall make every effort to have consistency during the whole regatta. </a:t>
            </a:r>
          </a:p>
          <a:p>
            <a:pPr eaLnBrk="1" hangingPunct="1">
              <a:lnSpc>
                <a:spcPct val="80000"/>
              </a:lnSpc>
            </a:pPr>
            <a:r>
              <a:rPr lang="pl-PL" altLang="it-IT" sz="900" dirty="0" smtClean="0">
                <a:solidFill>
                  <a:srgbClr val="FF3607"/>
                </a:solidFill>
                <a:latin typeface="Arial" pitchFamily="34" charset="0"/>
              </a:rPr>
              <a:t>The following issues should be taken into consideration:</a:t>
            </a:r>
          </a:p>
          <a:p>
            <a:pPr marL="430834" lvl="1">
              <a:lnSpc>
                <a:spcPct val="80000"/>
              </a:lnSpc>
              <a:buFontTx/>
              <a:buChar char="•"/>
            </a:pPr>
            <a:r>
              <a:rPr lang="en-US" altLang="it-IT" sz="800" dirty="0" smtClean="0">
                <a:solidFill>
                  <a:srgbClr val="FF3607"/>
                </a:solidFill>
                <a:latin typeface="Arial" pitchFamily="34" charset="0"/>
              </a:rPr>
              <a:t>When races are delayed</a:t>
            </a:r>
          </a:p>
          <a:p>
            <a:pPr marL="430834" lvl="1">
              <a:lnSpc>
                <a:spcPct val="80000"/>
              </a:lnSpc>
              <a:buFontTx/>
              <a:buChar char="•"/>
            </a:pPr>
            <a:r>
              <a:rPr lang="en-US" altLang="it-IT" sz="800" dirty="0" smtClean="0">
                <a:solidFill>
                  <a:srgbClr val="FF3607"/>
                </a:solidFill>
                <a:latin typeface="Arial" pitchFamily="34" charset="0"/>
              </a:rPr>
              <a:t>OCS </a:t>
            </a:r>
            <a:r>
              <a:rPr lang="en-US" altLang="it-IT" sz="800" dirty="0" err="1" smtClean="0">
                <a:solidFill>
                  <a:srgbClr val="FF3607"/>
                </a:solidFill>
                <a:latin typeface="Arial" pitchFamily="34" charset="0"/>
              </a:rPr>
              <a:t>vs</a:t>
            </a:r>
            <a:r>
              <a:rPr lang="en-US" altLang="it-IT" sz="800" dirty="0" smtClean="0">
                <a:solidFill>
                  <a:srgbClr val="FF3607"/>
                </a:solidFill>
                <a:latin typeface="Arial" pitchFamily="34" charset="0"/>
              </a:rPr>
              <a:t> General Recall</a:t>
            </a:r>
          </a:p>
          <a:p>
            <a:pPr marL="430834" lvl="1">
              <a:lnSpc>
                <a:spcPct val="80000"/>
              </a:lnSpc>
              <a:buFontTx/>
              <a:buChar char="•"/>
            </a:pPr>
            <a:r>
              <a:rPr lang="en-US" altLang="it-IT" sz="800" dirty="0" smtClean="0">
                <a:solidFill>
                  <a:srgbClr val="FF3607"/>
                </a:solidFill>
                <a:latin typeface="Arial" pitchFamily="34" charset="0"/>
              </a:rPr>
              <a:t>Starting penalties</a:t>
            </a:r>
          </a:p>
          <a:p>
            <a:pPr marL="430834" lvl="1">
              <a:lnSpc>
                <a:spcPct val="80000"/>
              </a:lnSpc>
              <a:buFontTx/>
              <a:buChar char="•"/>
            </a:pPr>
            <a:r>
              <a:rPr lang="en-US" altLang="it-IT" sz="800" dirty="0" smtClean="0">
                <a:solidFill>
                  <a:srgbClr val="FF3607"/>
                </a:solidFill>
                <a:latin typeface="Arial" pitchFamily="34" charset="0"/>
              </a:rPr>
              <a:t>Length of starting line and finishing line</a:t>
            </a:r>
          </a:p>
          <a:p>
            <a:pPr marL="430834" lvl="1">
              <a:lnSpc>
                <a:spcPct val="80000"/>
              </a:lnSpc>
              <a:buFontTx/>
              <a:buChar char="•"/>
            </a:pPr>
            <a:r>
              <a:rPr lang="en-US" altLang="it-IT" sz="800" dirty="0" smtClean="0">
                <a:solidFill>
                  <a:srgbClr val="FF3607"/>
                </a:solidFill>
                <a:latin typeface="Arial" pitchFamily="34" charset="0"/>
              </a:rPr>
              <a:t>Course configuration and procedures for setting the course</a:t>
            </a:r>
            <a:endParaRPr lang="pl-PL" altLang="it-IT" sz="800" dirty="0" smtClean="0">
              <a:solidFill>
                <a:srgbClr val="FF3607"/>
              </a:solidFill>
              <a:latin typeface="Arial" pitchFamily="34" charset="0"/>
            </a:endParaRPr>
          </a:p>
          <a:p>
            <a:pPr eaLnBrk="1" hangingPunct="1">
              <a:lnSpc>
                <a:spcPct val="80000"/>
              </a:lnSpc>
            </a:pPr>
            <a:endParaRPr lang="it-IT" altLang="it-IT" sz="800" dirty="0" smtClean="0">
              <a:latin typeface="Arial" pitchFamily="34" charset="0"/>
            </a:endParaRPr>
          </a:p>
          <a:p>
            <a:pPr eaLnBrk="1" hangingPunct="1">
              <a:lnSpc>
                <a:spcPct val="80000"/>
              </a:lnSpc>
            </a:pPr>
            <a:endParaRPr lang="it-IT" altLang="it-IT" sz="800" dirty="0" smtClean="0">
              <a:latin typeface="Arial" pitchFamily="34" charset="0"/>
            </a:endParaRPr>
          </a:p>
        </p:txBody>
      </p:sp>
    </p:spTree>
    <p:extLst>
      <p:ext uri="{BB962C8B-B14F-4D97-AF65-F5344CB8AC3E}">
        <p14:creationId xmlns="" xmlns:p14="http://schemas.microsoft.com/office/powerpoint/2010/main" val="98394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egnaposto immagine diapositiva 1"/>
          <p:cNvSpPr>
            <a:spLocks noGrp="1" noRot="1" noChangeAspect="1" noTextEdit="1"/>
          </p:cNvSpPr>
          <p:nvPr>
            <p:ph type="sldImg"/>
          </p:nvPr>
        </p:nvSpPr>
        <p:spPr>
          <a:ln/>
        </p:spPr>
      </p:sp>
      <p:sp>
        <p:nvSpPr>
          <p:cNvPr id="150531" name="Segnaposto note 2"/>
          <p:cNvSpPr>
            <a:spLocks noGrp="1"/>
          </p:cNvSpPr>
          <p:nvPr>
            <p:ph type="body" idx="1"/>
          </p:nvPr>
        </p:nvSpPr>
        <p:spPr>
          <a:noFill/>
          <a:ln/>
        </p:spPr>
        <p:txBody>
          <a:bodyPr/>
          <a:lstStyle/>
          <a:p>
            <a:r>
              <a:rPr lang="it-IT" altLang="it-IT" smtClean="0">
                <a:latin typeface="Arial" pitchFamily="34" charset="0"/>
              </a:rPr>
              <a:t>Da proiettare, se si vogliono saltare quelle con l’elenco di tutte le regole, solo con la slide che segue (elenco delle parti)</a:t>
            </a:r>
          </a:p>
        </p:txBody>
      </p:sp>
      <p:sp>
        <p:nvSpPr>
          <p:cNvPr id="150532" name="Segnaposto numero diapositiva 3"/>
          <p:cNvSpPr>
            <a:spLocks noGrp="1"/>
          </p:cNvSpPr>
          <p:nvPr>
            <p:ph type="sldNum" sz="quarter" idx="5"/>
          </p:nvPr>
        </p:nvSpPr>
        <p:spPr>
          <a:noFill/>
        </p:spPr>
        <p:txBody>
          <a:bodyPr/>
          <a:lstStyle/>
          <a:p>
            <a:fld id="{71A6F42E-E6C2-4973-ACAE-8CA36BC3FE54}" type="slidenum">
              <a:rPr lang="it-IT" altLang="it-IT" smtClean="0"/>
              <a:pPr/>
              <a:t>32</a:t>
            </a:fld>
            <a:endParaRPr lang="it-IT" altLang="it-IT" smtClean="0"/>
          </a:p>
        </p:txBody>
      </p:sp>
    </p:spTree>
    <p:extLst>
      <p:ext uri="{BB962C8B-B14F-4D97-AF65-F5344CB8AC3E}">
        <p14:creationId xmlns="" xmlns:p14="http://schemas.microsoft.com/office/powerpoint/2010/main" val="229456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7B95505-6851-4032-ADB5-6C1C5C3325B1}" type="slidenum">
              <a:rPr lang="it-IT" altLang="it-IT" smtClean="0"/>
              <a:pPr/>
              <a:t>33</a:t>
            </a:fld>
            <a:endParaRPr lang="it-IT" altLang="it-IT"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Si possono saltare quelle con i sottotitoli</a:t>
            </a:r>
          </a:p>
        </p:txBody>
      </p:sp>
    </p:spTree>
    <p:extLst>
      <p:ext uri="{BB962C8B-B14F-4D97-AF65-F5344CB8AC3E}">
        <p14:creationId xmlns="" xmlns:p14="http://schemas.microsoft.com/office/powerpoint/2010/main" val="264772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E987DA5-7FC7-4BDC-8657-3CE0448E91C2}" type="slidenum">
              <a:rPr lang="it-IT" altLang="it-IT" smtClean="0"/>
              <a:pPr/>
              <a:t>34</a:t>
            </a:fld>
            <a:endParaRPr lang="it-IT" altLang="it-IT"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1129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53142B3-9CEF-42D1-8170-EC658D90CA42}" type="slidenum">
              <a:rPr lang="it-IT" altLang="it-IT" smtClean="0"/>
              <a:pPr/>
              <a:t>35</a:t>
            </a:fld>
            <a:endParaRPr lang="it-IT" altLang="it-IT"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827569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CE76665-087E-47DF-882A-12D45F3AD074}" type="slidenum">
              <a:rPr lang="it-IT" altLang="it-IT" smtClean="0"/>
              <a:pPr/>
              <a:t>36</a:t>
            </a:fld>
            <a:endParaRPr lang="it-IT" altLang="it-IT"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287464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059A5247-172F-4F7F-B095-D541C0620B6C}" type="slidenum">
              <a:rPr lang="it-IT" altLang="it-IT" smtClean="0"/>
              <a:pPr/>
              <a:t>37</a:t>
            </a:fld>
            <a:endParaRPr lang="it-IT" altLang="it-IT"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it-IT" altLang="it-IT" dirty="0" err="1" smtClean="0">
                <a:latin typeface="Arial" pitchFamily="34" charset="0"/>
              </a:rPr>
              <a:t>Regulation</a:t>
            </a:r>
            <a:r>
              <a:rPr lang="it-IT" altLang="it-IT" dirty="0" smtClean="0">
                <a:latin typeface="Arial" pitchFamily="34" charset="0"/>
              </a:rPr>
              <a:t> fuori dal RR </a:t>
            </a:r>
            <a:r>
              <a:rPr lang="it-IT" altLang="it-IT" dirty="0" err="1" smtClean="0">
                <a:latin typeface="Arial" pitchFamily="34" charset="0"/>
              </a:rPr>
              <a:t>perchè</a:t>
            </a:r>
            <a:r>
              <a:rPr lang="it-IT" altLang="it-IT" dirty="0" smtClean="0">
                <a:latin typeface="Arial" pitchFamily="34" charset="0"/>
              </a:rPr>
              <a:t> possono essere cambiate.</a:t>
            </a:r>
          </a:p>
          <a:p>
            <a:pPr eaLnBrk="1" hangingPunct="1"/>
            <a:endParaRPr lang="it-IT" altLang="it-IT" dirty="0" smtClean="0">
              <a:latin typeface="Arial" pitchFamily="34" charset="0"/>
            </a:endParaRPr>
          </a:p>
          <a:p>
            <a:pPr eaLnBrk="1" hangingPunct="1"/>
            <a:r>
              <a:rPr lang="it-IT" altLang="it-IT" dirty="0" smtClean="0">
                <a:latin typeface="Arial" pitchFamily="34" charset="0"/>
              </a:rPr>
              <a:t>Eleggibilità (questa sconosciuta) ???</a:t>
            </a:r>
          </a:p>
          <a:p>
            <a:pPr eaLnBrk="1" hangingPunct="1"/>
            <a:endParaRPr lang="it-IT" altLang="it-IT" dirty="0" smtClean="0">
              <a:latin typeface="Arial" pitchFamily="34" charset="0"/>
            </a:endParaRPr>
          </a:p>
        </p:txBody>
      </p:sp>
    </p:spTree>
    <p:extLst>
      <p:ext uri="{BB962C8B-B14F-4D97-AF65-F5344CB8AC3E}">
        <p14:creationId xmlns="" xmlns:p14="http://schemas.microsoft.com/office/powerpoint/2010/main" val="522778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A4F5C7E-1264-4EBF-BD45-0A1D486E37AE}" type="slidenum">
              <a:rPr lang="it-IT" altLang="it-IT" smtClean="0"/>
              <a:pPr/>
              <a:t>38</a:t>
            </a:fld>
            <a:endParaRPr lang="it-IT" altLang="it-IT"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it-IT" altLang="it-IT" b="1" smtClean="0">
                <a:latin typeface="Arial" pitchFamily="34" charset="0"/>
              </a:rPr>
              <a:t>91 COMITATO PER LE PROTESTE</a:t>
            </a:r>
          </a:p>
          <a:p>
            <a:r>
              <a:rPr lang="it-IT" altLang="it-IT" smtClean="0">
                <a:latin typeface="Arial" pitchFamily="34" charset="0"/>
              </a:rPr>
              <a:t>Un comitato per le proteste deve essere:</a:t>
            </a:r>
          </a:p>
          <a:p>
            <a:r>
              <a:rPr lang="it-IT" altLang="it-IT" smtClean="0">
                <a:latin typeface="Arial" pitchFamily="34" charset="0"/>
              </a:rPr>
              <a:t>(a) un comitato nominato dall’ autorità organizzatrice o dal comitato di regata,</a:t>
            </a:r>
          </a:p>
          <a:p>
            <a:r>
              <a:rPr lang="it-IT" altLang="it-IT" smtClean="0">
                <a:latin typeface="Arial" pitchFamily="34" charset="0"/>
              </a:rPr>
              <a:t>o</a:t>
            </a:r>
          </a:p>
          <a:p>
            <a:r>
              <a:rPr lang="it-IT" altLang="it-IT" smtClean="0">
                <a:latin typeface="Arial" pitchFamily="34" charset="0"/>
              </a:rPr>
              <a:t>(b) una giuria internazionale nominata dall’autorità organizzatrice o come prescritto nelle ISAF Regulation e che risponda ai requisiti di cui all’Appendice N . Un’autorità nazionale può prescrivere che sia richiesta la sua approvazione per la nomina di giurie internazionali per regate entro la sua giurisdizione, eccetto per gli eventi dell’ISAF o quando giurie internazionali sono nominate dall’ISAF a norma della regola 89.2(b).</a:t>
            </a:r>
          </a:p>
        </p:txBody>
      </p:sp>
    </p:spTree>
    <p:extLst>
      <p:ext uri="{BB962C8B-B14F-4D97-AF65-F5344CB8AC3E}">
        <p14:creationId xmlns="" xmlns:p14="http://schemas.microsoft.com/office/powerpoint/2010/main" val="545918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258E6EE4-A415-49A5-ABD8-1674D0716AF7}" type="slidenum">
              <a:rPr lang="it-IT" altLang="it-IT" smtClean="0"/>
              <a:pPr/>
              <a:t>39</a:t>
            </a:fld>
            <a:endParaRPr lang="it-IT" altLang="it-IT"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Almeno fino al 2010 era in normativa UdR</a:t>
            </a:r>
          </a:p>
          <a:p>
            <a:pPr eaLnBrk="1" hangingPunct="1"/>
            <a:endParaRPr lang="it-IT" altLang="it-IT" smtClean="0">
              <a:latin typeface="Arial" pitchFamily="34" charset="0"/>
            </a:endParaRPr>
          </a:p>
          <a:p>
            <a:pPr eaLnBrk="1" hangingPunct="1"/>
            <a:r>
              <a:rPr lang="it-IT" altLang="it-IT" smtClean="0">
                <a:latin typeface="Arial" pitchFamily="34" charset="0"/>
              </a:rPr>
              <a:t>Normativa UdR 2010</a:t>
            </a:r>
          </a:p>
          <a:p>
            <a:pPr eaLnBrk="1" hangingPunct="1"/>
            <a:r>
              <a:rPr lang="it-IT" altLang="it-IT" smtClean="0">
                <a:latin typeface="Arial" pitchFamily="34" charset="0"/>
              </a:rPr>
              <a:t>punto 8.4.5 Rapporti Comitato di Regata e Giuria</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696749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5A0C5FD1-E25B-43AC-98D6-13BF97432515}" type="slidenum">
              <a:rPr lang="it-IT" altLang="it-IT" smtClean="0"/>
              <a:pPr/>
              <a:t>40</a:t>
            </a:fld>
            <a:endParaRPr lang="it-IT" altLang="it-IT"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it-IT" altLang="it-IT" sz="800" dirty="0" smtClean="0">
                <a:latin typeface="Arial" pitchFamily="34" charset="0"/>
              </a:rPr>
              <a:t>(Normativa </a:t>
            </a:r>
            <a:r>
              <a:rPr lang="it-IT" altLang="it-IT" sz="800" dirty="0" err="1" smtClean="0">
                <a:latin typeface="Arial" pitchFamily="34" charset="0"/>
              </a:rPr>
              <a:t>UdR</a:t>
            </a:r>
            <a:r>
              <a:rPr lang="it-IT" altLang="it-IT" sz="800" dirty="0" smtClean="0">
                <a:latin typeface="Arial" pitchFamily="34" charset="0"/>
              </a:rPr>
              <a:t> 2010 punto 8.5)</a:t>
            </a:r>
          </a:p>
          <a:p>
            <a:pPr eaLnBrk="1" hangingPunct="1"/>
            <a:endParaRPr lang="it-IT" altLang="it-IT" sz="800" dirty="0" smtClean="0">
              <a:latin typeface="Arial" pitchFamily="34" charset="0"/>
            </a:endParaRPr>
          </a:p>
          <a:p>
            <a:pPr eaLnBrk="1" hangingPunct="1"/>
            <a:endParaRPr lang="it-IT" altLang="it-IT" sz="800" dirty="0" smtClean="0">
              <a:latin typeface="Arial" pitchFamily="34" charset="0"/>
            </a:endParaRPr>
          </a:p>
          <a:p>
            <a:pPr eaLnBrk="1" hangingPunct="1"/>
            <a:r>
              <a:rPr lang="it-IT" altLang="it-IT" sz="800" dirty="0" smtClean="0">
                <a:latin typeface="Arial" pitchFamily="34" charset="0"/>
              </a:rPr>
              <a:t>Servirebbe un approfondimento (RR 78 + “cos’è un certificato”)</a:t>
            </a:r>
          </a:p>
          <a:p>
            <a:pPr eaLnBrk="1" hangingPunct="1"/>
            <a:r>
              <a:rPr lang="it-IT" altLang="it-IT" sz="800" dirty="0" smtClean="0">
                <a:latin typeface="Arial" pitchFamily="34" charset="0"/>
              </a:rPr>
              <a:t>Controlli preventivi e controlli nei giorni di regata</a:t>
            </a:r>
          </a:p>
          <a:p>
            <a:pPr eaLnBrk="1" hangingPunct="1"/>
            <a:endParaRPr lang="it-IT" altLang="it-IT" sz="800" dirty="0" smtClean="0">
              <a:latin typeface="Arial" pitchFamily="34" charset="0"/>
            </a:endParaRPr>
          </a:p>
          <a:p>
            <a:r>
              <a:rPr lang="it-IT" altLang="it-IT" b="1" dirty="0" smtClean="0">
                <a:latin typeface="Arial" pitchFamily="34" charset="0"/>
              </a:rPr>
              <a:t>64.3 Decisioni in tema di stazza</a:t>
            </a:r>
          </a:p>
          <a:p>
            <a:r>
              <a:rPr lang="it-IT" altLang="it-IT" dirty="0" smtClean="0">
                <a:latin typeface="Arial" pitchFamily="34" charset="0"/>
              </a:rPr>
              <a:t>(a) Quando il comitato per le proteste accerta che delle deviazioni in eccesso rispetto alle tolleranze specificate nelle regole di classe sono state causate da danneggiamento o da normale usura e non migliorano le prestazioni della barca, non la penalizzerà. Comunque la barca non dovrà continuare a </a:t>
            </a:r>
            <a:r>
              <a:rPr lang="it-IT" altLang="it-IT" i="1" dirty="0" smtClean="0">
                <a:latin typeface="Arial" pitchFamily="34" charset="0"/>
              </a:rPr>
              <a:t>regatare finché le deviazioni </a:t>
            </a:r>
            <a:r>
              <a:rPr lang="it-IT" altLang="it-IT" dirty="0" smtClean="0">
                <a:latin typeface="Arial" pitchFamily="34" charset="0"/>
              </a:rPr>
              <a:t>non sono state corrette, a meno che il comitato decida che non vi siano o non vi sia stata una ragionevole possibilità per farlo.</a:t>
            </a:r>
          </a:p>
          <a:p>
            <a:r>
              <a:rPr lang="it-IT" altLang="it-IT" dirty="0" smtClean="0">
                <a:latin typeface="Arial" pitchFamily="34" charset="0"/>
              </a:rPr>
              <a:t>(b) Se il comitato per le proteste è in dubbio sul significato d’una regola di stazza, deve sottoporre i suoi problemi, assieme ai fatti attinenti, ad un’autorità responsabile in tema d’interpretazione della regola. Nel prendere la sua decisione il comitato è vincolato dal parere di detta autorità</a:t>
            </a:r>
          </a:p>
          <a:p>
            <a:r>
              <a:rPr lang="it-IT" altLang="it-IT" dirty="0" smtClean="0">
                <a:latin typeface="Arial" pitchFamily="34" charset="0"/>
              </a:rPr>
              <a:t>(c) Quando una barca squalificata per una regola di stazza dichiara per iscritto che intende presentare appello, essa può partecipare alle regate successive senza modifiche alla barca, ma sarà squalificata se mancherà di appellare o se l’esito dell’appello le sarà sfavorevole.</a:t>
            </a:r>
          </a:p>
          <a:p>
            <a:r>
              <a:rPr lang="it-IT" altLang="it-IT" dirty="0" smtClean="0">
                <a:latin typeface="Arial" pitchFamily="34" charset="0"/>
              </a:rPr>
              <a:t>(d) Le spese di stazza derivanti da una </a:t>
            </a:r>
            <a:r>
              <a:rPr lang="it-IT" altLang="it-IT" i="1" dirty="0" smtClean="0">
                <a:latin typeface="Arial" pitchFamily="34" charset="0"/>
              </a:rPr>
              <a:t>protesta riguardante una regola </a:t>
            </a:r>
            <a:r>
              <a:rPr lang="it-IT" altLang="it-IT" dirty="0" smtClean="0">
                <a:latin typeface="Arial" pitchFamily="34" charset="0"/>
              </a:rPr>
              <a:t>di stazza devono essere pagate dalla </a:t>
            </a:r>
            <a:r>
              <a:rPr lang="it-IT" altLang="it-IT" i="1" dirty="0" smtClean="0">
                <a:latin typeface="Arial" pitchFamily="34" charset="0"/>
              </a:rPr>
              <a:t>parte soccombente, a meno </a:t>
            </a:r>
            <a:r>
              <a:rPr lang="it-IT" altLang="it-IT" dirty="0" smtClean="0">
                <a:latin typeface="Arial" pitchFamily="34" charset="0"/>
              </a:rPr>
              <a:t>che il comitato per le proteste decida altrimenti.</a:t>
            </a:r>
          </a:p>
          <a:p>
            <a:pPr eaLnBrk="1" hangingPunct="1"/>
            <a:endParaRPr lang="it-IT" altLang="it-IT" sz="800" dirty="0" smtClean="0">
              <a:latin typeface="Arial" pitchFamily="34" charset="0"/>
            </a:endParaRPr>
          </a:p>
          <a:p>
            <a:r>
              <a:rPr lang="it-IT" altLang="it-IT" b="1" dirty="0" smtClean="0">
                <a:latin typeface="Arial" pitchFamily="34" charset="0"/>
              </a:rPr>
              <a:t>78.3 </a:t>
            </a:r>
            <a:r>
              <a:rPr lang="it-IT" altLang="it-IT" dirty="0" smtClean="0">
                <a:latin typeface="Arial" pitchFamily="34" charset="0"/>
              </a:rPr>
              <a:t>Quando un ispettore di equipaggiamenti o uno stazzatore incaricato di una manifestazione conclude che una barca o un equipaggiamento personale non è conforme alle regole di classe, egli dovrà riferirne per iscritto  al comitato di regata.</a:t>
            </a:r>
          </a:p>
          <a:p>
            <a:pPr eaLnBrk="1" hangingPunct="1"/>
            <a:endParaRPr lang="it-IT" altLang="it-IT" sz="800" i="1" dirty="0" smtClean="0">
              <a:latin typeface="Arial" pitchFamily="34" charset="0"/>
            </a:endParaRPr>
          </a:p>
          <a:p>
            <a:pPr eaLnBrk="1" hangingPunct="1"/>
            <a:endParaRPr lang="it-IT" altLang="it-IT" sz="800" i="1" dirty="0" smtClean="0">
              <a:latin typeface="Arial" pitchFamily="34" charset="0"/>
            </a:endParaRPr>
          </a:p>
          <a:p>
            <a:r>
              <a:rPr lang="it-IT" altLang="it-IT" b="1" dirty="0" smtClean="0">
                <a:latin typeface="Arial" pitchFamily="34" charset="0"/>
              </a:rPr>
              <a:t>NORMATIVA </a:t>
            </a:r>
            <a:r>
              <a:rPr lang="it-IT" altLang="it-IT" b="1" dirty="0" err="1" smtClean="0">
                <a:latin typeface="Arial" pitchFamily="34" charset="0"/>
              </a:rPr>
              <a:t>UdR</a:t>
            </a:r>
            <a:r>
              <a:rPr lang="it-IT" altLang="it-IT" b="1" dirty="0" smtClean="0">
                <a:latin typeface="Arial" pitchFamily="34" charset="0"/>
              </a:rPr>
              <a:t> 2009 punto 3.5 - DECISIONI IN TEMA </a:t>
            </a:r>
            <a:r>
              <a:rPr lang="it-IT" altLang="it-IT" b="1" dirty="0" err="1" smtClean="0">
                <a:latin typeface="Arial" pitchFamily="34" charset="0"/>
              </a:rPr>
              <a:t>DI</a:t>
            </a:r>
            <a:r>
              <a:rPr lang="it-IT" altLang="it-IT" b="1" dirty="0" smtClean="0">
                <a:latin typeface="Arial" pitchFamily="34" charset="0"/>
              </a:rPr>
              <a:t> STAZZA</a:t>
            </a:r>
          </a:p>
          <a:p>
            <a:r>
              <a:rPr lang="it-IT" altLang="it-IT" i="1" dirty="0" smtClean="0">
                <a:latin typeface="Arial" pitchFamily="34" charset="0"/>
              </a:rPr>
              <a:t>L’Autorità competente citata nella Regola 64.3 è in prima istanza un tecnico FIV abilitato alle stazze per quella classe</a:t>
            </a:r>
          </a:p>
          <a:p>
            <a:r>
              <a:rPr lang="it-IT" altLang="it-IT" i="1" dirty="0" smtClean="0">
                <a:latin typeface="Arial" pitchFamily="34" charset="0"/>
              </a:rPr>
              <a:t>designato dalla FIV o dal Comitato di Regata o per le Proteste se nominato. Il Comitato incaricherà, se necessario, il</a:t>
            </a:r>
          </a:p>
          <a:p>
            <a:r>
              <a:rPr lang="it-IT" altLang="it-IT" i="1" dirty="0" smtClean="0">
                <a:latin typeface="Arial" pitchFamily="34" charset="0"/>
              </a:rPr>
              <a:t>tecnico abilitato alle stazze sulla conformità alle regole di classe e ai controlli riguardanti l’entità di danni conseguenti a</a:t>
            </a:r>
          </a:p>
          <a:p>
            <a:r>
              <a:rPr lang="it-IT" altLang="it-IT" i="1" dirty="0" smtClean="0">
                <a:latin typeface="Arial" pitchFamily="34" charset="0"/>
              </a:rPr>
              <a:t>un incidente avvenuto nella manifestazione anche in relazione alla possibilità dell’imbarcazione a proseguire in sicurezza</a:t>
            </a:r>
          </a:p>
          <a:p>
            <a:r>
              <a:rPr lang="it-IT" altLang="it-IT" i="1" dirty="0" smtClean="0">
                <a:latin typeface="Arial" pitchFamily="34" charset="0"/>
              </a:rPr>
              <a:t>la manifestazione stessa.</a:t>
            </a:r>
          </a:p>
          <a:p>
            <a:r>
              <a:rPr lang="it-IT" altLang="it-IT" i="1" dirty="0" smtClean="0">
                <a:latin typeface="Arial" pitchFamily="34" charset="0"/>
              </a:rPr>
              <a:t>Il Comitato per le Proteste, sentito lo stazzatore, stabilirà un deposito cauzionale congruo rispetto alle operazioni da</a:t>
            </a:r>
          </a:p>
          <a:p>
            <a:r>
              <a:rPr lang="it-IT" altLang="it-IT" i="1" dirty="0" smtClean="0">
                <a:latin typeface="Arial" pitchFamily="34" charset="0"/>
              </a:rPr>
              <a:t>compiere e non inferiore a € 100.00 per barche appartenenti alle classi olimpiche o a classi di derive in genere o a €</a:t>
            </a:r>
          </a:p>
          <a:p>
            <a:r>
              <a:rPr lang="it-IT" altLang="it-IT" i="1" dirty="0" smtClean="0">
                <a:latin typeface="Arial" pitchFamily="34" charset="0"/>
              </a:rPr>
              <a:t>250.00 per le altre classi (IMS, cabinati ecc.)</a:t>
            </a:r>
          </a:p>
          <a:p>
            <a:r>
              <a:rPr lang="it-IT" altLang="it-IT" i="1" dirty="0" smtClean="0">
                <a:latin typeface="Arial" pitchFamily="34" charset="0"/>
              </a:rPr>
              <a:t>Il deposito potrà essere richiesto anche alla barca protestata, quando si rendano necessarie operazioni di alaggio e varo.</a:t>
            </a:r>
          </a:p>
          <a:p>
            <a:r>
              <a:rPr lang="it-IT" altLang="it-IT" i="1" dirty="0" smtClean="0">
                <a:latin typeface="Arial" pitchFamily="34" charset="0"/>
              </a:rPr>
              <a:t>Un rifiuto di versare tale deposito causerà la sospensione delle operazioni e la barca sarà squalificata. Il Comitato per le</a:t>
            </a:r>
          </a:p>
          <a:p>
            <a:r>
              <a:rPr lang="it-IT" altLang="it-IT" i="1" dirty="0" smtClean="0">
                <a:latin typeface="Arial" pitchFamily="34" charset="0"/>
              </a:rPr>
              <a:t>Proteste esaminerà, inoltre, il rapporto dello stazzatore e, se emergono elementi che a giudizio dello stazzatore rendano</a:t>
            </a:r>
          </a:p>
          <a:p>
            <a:r>
              <a:rPr lang="it-IT" altLang="it-IT" i="1" dirty="0" smtClean="0">
                <a:latin typeface="Arial" pitchFamily="34" charset="0"/>
              </a:rPr>
              <a:t>invalido il certificato di stazza o di rating dovrà, oltre ai provvedimenti di competenza, comunicare il rapporto dello</a:t>
            </a:r>
          </a:p>
          <a:p>
            <a:r>
              <a:rPr lang="it-IT" altLang="it-IT" i="1" dirty="0" smtClean="0">
                <a:latin typeface="Arial" pitchFamily="34" charset="0"/>
              </a:rPr>
              <a:t>stazzatore all’autorità competente (FIV) che adotterà i provvedimenti del caso. Qualora venga accertata una volontaria</a:t>
            </a:r>
          </a:p>
          <a:p>
            <a:r>
              <a:rPr lang="it-IT" altLang="it-IT" i="1" dirty="0" smtClean="0">
                <a:latin typeface="Arial" pitchFamily="34" charset="0"/>
              </a:rPr>
              <a:t>violazione, particolarmente in occasione di manifestazioni nelle quali siano stati effettuati controlli preventivi, è</a:t>
            </a:r>
          </a:p>
          <a:p>
            <a:r>
              <a:rPr lang="it-IT" altLang="it-IT" i="1" dirty="0" smtClean="0">
                <a:latin typeface="Arial" pitchFamily="34" charset="0"/>
              </a:rPr>
              <a:t>obbligatoria la procedura ai sensi delle Regole 2 e/o 69.</a:t>
            </a:r>
          </a:p>
          <a:p>
            <a:r>
              <a:rPr lang="it-IT" altLang="it-IT" i="1" dirty="0" smtClean="0">
                <a:latin typeface="Arial" pitchFamily="34" charset="0"/>
              </a:rPr>
              <a:t>Gli organi ufficiali della manifestazione sono esentati dal versamento del deposito.</a:t>
            </a:r>
          </a:p>
          <a:p>
            <a:pPr eaLnBrk="1" hangingPunct="1"/>
            <a:endParaRPr lang="it-IT" altLang="it-IT" sz="800" dirty="0" smtClean="0">
              <a:latin typeface="Arial" pitchFamily="34" charset="0"/>
            </a:endParaRPr>
          </a:p>
          <a:p>
            <a:pPr eaLnBrk="1" hangingPunct="1"/>
            <a:endParaRPr lang="it-IT" altLang="it-IT" sz="800" dirty="0" smtClean="0">
              <a:latin typeface="Arial" pitchFamily="34" charset="0"/>
            </a:endParaRPr>
          </a:p>
        </p:txBody>
      </p:sp>
    </p:spTree>
    <p:extLst>
      <p:ext uri="{BB962C8B-B14F-4D97-AF65-F5344CB8AC3E}">
        <p14:creationId xmlns="" xmlns:p14="http://schemas.microsoft.com/office/powerpoint/2010/main" val="30303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D21648-0D16-4198-A497-AB339DBDACFC}" type="slidenum">
              <a:rPr lang="it-IT" altLang="it-IT" smtClean="0"/>
              <a:pPr/>
              <a:t>4</a:t>
            </a:fld>
            <a:endParaRPr lang="it-IT" altLang="it-IT"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it-IT" altLang="it-IT" b="1" smtClean="0">
                <a:latin typeface="Arial" pitchFamily="34" charset="0"/>
              </a:rPr>
              <a:t>Ruoli e responsabilità</a:t>
            </a:r>
          </a:p>
          <a:p>
            <a:pPr eaLnBrk="1" hangingPunct="1"/>
            <a:r>
              <a:rPr lang="it-IT" altLang="it-IT" smtClean="0">
                <a:latin typeface="Arial" pitchFamily="34" charset="0"/>
              </a:rPr>
              <a:t>Il CdR e tutto il contesto coinvolto nella organizzazione e gestione della regata.</a:t>
            </a:r>
          </a:p>
          <a:p>
            <a:pPr eaLnBrk="1" hangingPunct="1"/>
            <a:r>
              <a:rPr lang="it-IT" altLang="it-IT" smtClean="0">
                <a:latin typeface="Arial" pitchFamily="34" charset="0"/>
              </a:rPr>
              <a:t>Uno dei compiti degli UdR è quello di fare consulenza al proprio circolo nella fase preparatoria.</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426792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immagine diapositiva 1"/>
          <p:cNvSpPr>
            <a:spLocks noGrp="1" noRot="1" noChangeAspect="1" noTextEdit="1"/>
          </p:cNvSpPr>
          <p:nvPr>
            <p:ph type="sldImg"/>
          </p:nvPr>
        </p:nvSpPr>
        <p:spPr>
          <a:ln/>
        </p:spPr>
      </p:sp>
      <p:sp>
        <p:nvSpPr>
          <p:cNvPr id="159747" name="Segnaposto note 2"/>
          <p:cNvSpPr>
            <a:spLocks noGrp="1"/>
          </p:cNvSpPr>
          <p:nvPr>
            <p:ph type="body" idx="1"/>
          </p:nvPr>
        </p:nvSpPr>
        <p:spPr>
          <a:noFill/>
          <a:ln/>
        </p:spPr>
        <p:txBody>
          <a:bodyPr/>
          <a:lstStyle/>
          <a:p>
            <a:r>
              <a:rPr lang="it-IT" altLang="it-IT" smtClean="0">
                <a:latin typeface="Arial" pitchFamily="34" charset="0"/>
              </a:rPr>
              <a:t>Quando sia prevista la nomina di un Comitato Unico a cura del CS, il presidente nominato dovrà operare come presidente del Comitato di Regata e un componente dovrà avere</a:t>
            </a:r>
          </a:p>
          <a:p>
            <a:r>
              <a:rPr lang="it-IT" altLang="it-IT" smtClean="0">
                <a:latin typeface="Arial" pitchFamily="34" charset="0"/>
              </a:rPr>
              <a:t>caratteristiche tali da poter operare come presidente del Sottocomitato per le Proteste e, ovviamente, non potrà essere impegnato in ruoli nell’ambito del CdR tali da impedirgli di operare senza pregiudizi nel caso in cui debba gestire una richiesta di riparazione.</a:t>
            </a:r>
          </a:p>
          <a:p>
            <a:r>
              <a:rPr lang="it-IT" altLang="it-IT" smtClean="0">
                <a:latin typeface="Arial" pitchFamily="34" charset="0"/>
              </a:rPr>
              <a:t>(Esempio: Controllo della linea di partenza).</a:t>
            </a:r>
          </a:p>
        </p:txBody>
      </p:sp>
      <p:sp>
        <p:nvSpPr>
          <p:cNvPr id="159748" name="Segnaposto numero diapositiva 3"/>
          <p:cNvSpPr>
            <a:spLocks noGrp="1"/>
          </p:cNvSpPr>
          <p:nvPr>
            <p:ph type="sldNum" sz="quarter" idx="5"/>
          </p:nvPr>
        </p:nvSpPr>
        <p:spPr>
          <a:noFill/>
        </p:spPr>
        <p:txBody>
          <a:bodyPr/>
          <a:lstStyle/>
          <a:p>
            <a:fld id="{0C52D89D-04F7-49F5-B1FC-D40B3AB85C8F}" type="slidenum">
              <a:rPr lang="it-IT" altLang="it-IT" smtClean="0"/>
              <a:pPr/>
              <a:t>41</a:t>
            </a:fld>
            <a:endParaRPr lang="it-IT" altLang="it-IT" smtClean="0"/>
          </a:p>
        </p:txBody>
      </p:sp>
    </p:spTree>
    <p:extLst>
      <p:ext uri="{BB962C8B-B14F-4D97-AF65-F5344CB8AC3E}">
        <p14:creationId xmlns="" xmlns:p14="http://schemas.microsoft.com/office/powerpoint/2010/main" val="947820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immagine diapositiva 1"/>
          <p:cNvSpPr>
            <a:spLocks noGrp="1" noRot="1" noChangeAspect="1" noTextEdit="1"/>
          </p:cNvSpPr>
          <p:nvPr>
            <p:ph type="sldImg"/>
          </p:nvPr>
        </p:nvSpPr>
        <p:spPr>
          <a:ln/>
        </p:spPr>
      </p:sp>
      <p:sp>
        <p:nvSpPr>
          <p:cNvPr id="160771" name="Segnaposto note 2"/>
          <p:cNvSpPr>
            <a:spLocks noGrp="1"/>
          </p:cNvSpPr>
          <p:nvPr>
            <p:ph type="body" idx="1"/>
          </p:nvPr>
        </p:nvSpPr>
        <p:spPr>
          <a:noFill/>
          <a:ln/>
        </p:spPr>
        <p:txBody>
          <a:bodyPr/>
          <a:lstStyle/>
          <a:p>
            <a:r>
              <a:rPr lang="it-IT" altLang="it-IT" smtClean="0">
                <a:latin typeface="Arial" pitchFamily="34" charset="0"/>
              </a:rPr>
              <a:t>Ne deriva l’indicazione data nella Normativa UdR</a:t>
            </a:r>
          </a:p>
        </p:txBody>
      </p:sp>
      <p:sp>
        <p:nvSpPr>
          <p:cNvPr id="160772" name="Segnaposto numero diapositiva 3"/>
          <p:cNvSpPr>
            <a:spLocks noGrp="1"/>
          </p:cNvSpPr>
          <p:nvPr>
            <p:ph type="sldNum" sz="quarter" idx="5"/>
          </p:nvPr>
        </p:nvSpPr>
        <p:spPr>
          <a:noFill/>
        </p:spPr>
        <p:txBody>
          <a:bodyPr/>
          <a:lstStyle/>
          <a:p>
            <a:fld id="{D41C9F4B-C7FD-436E-A417-3D0361FCA1EE}" type="slidenum">
              <a:rPr lang="it-IT" altLang="it-IT" smtClean="0"/>
              <a:pPr/>
              <a:t>42</a:t>
            </a:fld>
            <a:endParaRPr lang="it-IT" altLang="it-IT" smtClean="0"/>
          </a:p>
        </p:txBody>
      </p:sp>
    </p:spTree>
    <p:extLst>
      <p:ext uri="{BB962C8B-B14F-4D97-AF65-F5344CB8AC3E}">
        <p14:creationId xmlns="" xmlns:p14="http://schemas.microsoft.com/office/powerpoint/2010/main" val="806586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a:ln/>
        </p:spPr>
      </p:sp>
      <p:sp>
        <p:nvSpPr>
          <p:cNvPr id="161795" name="Segnaposto note 2"/>
          <p:cNvSpPr>
            <a:spLocks noGrp="1"/>
          </p:cNvSpPr>
          <p:nvPr>
            <p:ph type="body" idx="1"/>
          </p:nvPr>
        </p:nvSpPr>
        <p:spPr>
          <a:noFill/>
          <a:ln/>
        </p:spPr>
        <p:txBody>
          <a:bodyPr/>
          <a:lstStyle/>
          <a:p>
            <a:r>
              <a:rPr lang="it-IT" altLang="it-IT" b="1" smtClean="0">
                <a:latin typeface="Arial" pitchFamily="34" charset="0"/>
              </a:rPr>
              <a:t>Documenti che governano la manifestazione (es. aree proibite)</a:t>
            </a:r>
          </a:p>
          <a:p>
            <a:endParaRPr lang="it-IT" altLang="it-IT" b="1" smtClean="0">
              <a:latin typeface="Arial" pitchFamily="34" charset="0"/>
            </a:endParaRPr>
          </a:p>
          <a:p>
            <a:r>
              <a:rPr lang="it-IT" altLang="it-IT" b="1" smtClean="0">
                <a:latin typeface="Arial" pitchFamily="34" charset="0"/>
              </a:rPr>
              <a:t>I Race Documents</a:t>
            </a:r>
          </a:p>
          <a:p>
            <a:r>
              <a:rPr lang="en-US" altLang="it-IT" smtClean="0">
                <a:latin typeface="Arial" pitchFamily="34" charset="0"/>
              </a:rPr>
              <a:t>I 1 The Notice of Race</a:t>
            </a:r>
          </a:p>
          <a:p>
            <a:r>
              <a:rPr lang="en-US" altLang="it-IT" smtClean="0">
                <a:latin typeface="Arial" pitchFamily="34" charset="0"/>
              </a:rPr>
              <a:t>I 2 The Sailing Instructions</a:t>
            </a:r>
          </a:p>
          <a:p>
            <a:r>
              <a:rPr lang="it-IT" altLang="it-IT" smtClean="0">
                <a:latin typeface="Arial" pitchFamily="34" charset="0"/>
              </a:rPr>
              <a:t>I 3 ISAF Regulations</a:t>
            </a:r>
          </a:p>
          <a:p>
            <a:r>
              <a:rPr lang="en-US" altLang="it-IT" smtClean="0">
                <a:latin typeface="Arial" pitchFamily="34" charset="0"/>
              </a:rPr>
              <a:t>I 4 National authority prescriptions</a:t>
            </a:r>
          </a:p>
          <a:p>
            <a:r>
              <a:rPr lang="en-US" altLang="it-IT" smtClean="0">
                <a:latin typeface="Arial" pitchFamily="34" charset="0"/>
              </a:rPr>
              <a:t>I 5 Class Rules</a:t>
            </a:r>
          </a:p>
          <a:p>
            <a:r>
              <a:rPr lang="en-US" altLang="it-IT" smtClean="0">
                <a:latin typeface="Arial" pitchFamily="34" charset="0"/>
              </a:rPr>
              <a:t>I 6 Any other documents that govern the event</a:t>
            </a:r>
            <a:endParaRPr lang="it-IT" altLang="it-IT" smtClean="0">
              <a:latin typeface="Arial" pitchFamily="34" charset="0"/>
            </a:endParaRPr>
          </a:p>
        </p:txBody>
      </p:sp>
      <p:sp>
        <p:nvSpPr>
          <p:cNvPr id="161796" name="Segnaposto numero diapositiva 3"/>
          <p:cNvSpPr>
            <a:spLocks noGrp="1"/>
          </p:cNvSpPr>
          <p:nvPr>
            <p:ph type="sldNum" sz="quarter" idx="5"/>
          </p:nvPr>
        </p:nvSpPr>
        <p:spPr>
          <a:noFill/>
        </p:spPr>
        <p:txBody>
          <a:bodyPr/>
          <a:lstStyle/>
          <a:p>
            <a:fld id="{B078CB50-A81E-4641-B51A-4DFAE2FD1C79}" type="slidenum">
              <a:rPr lang="it-IT" altLang="it-IT" smtClean="0"/>
              <a:pPr/>
              <a:t>43</a:t>
            </a:fld>
            <a:endParaRPr lang="it-IT" altLang="it-IT" smtClean="0"/>
          </a:p>
        </p:txBody>
      </p:sp>
    </p:spTree>
    <p:extLst>
      <p:ext uri="{BB962C8B-B14F-4D97-AF65-F5344CB8AC3E}">
        <p14:creationId xmlns="" xmlns:p14="http://schemas.microsoft.com/office/powerpoint/2010/main" val="2815736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3AE973D-B6C3-4A3C-961B-19B08062372D}" type="slidenum">
              <a:rPr lang="it-IT" altLang="it-IT" smtClean="0"/>
              <a:pPr/>
              <a:t>44</a:t>
            </a:fld>
            <a:endParaRPr lang="it-IT" altLang="it-IT"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Da utilizzare, assieme alle due seguenti, se si salta il sottomodulo separato “DOCUMENTI”</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645334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a:ln/>
        </p:spPr>
      </p:sp>
      <p:sp>
        <p:nvSpPr>
          <p:cNvPr id="163843" name="Segnaposto note 2"/>
          <p:cNvSpPr>
            <a:spLocks noGrp="1"/>
          </p:cNvSpPr>
          <p:nvPr>
            <p:ph type="body" idx="1"/>
          </p:nvPr>
        </p:nvSpPr>
        <p:spPr>
          <a:noFill/>
          <a:ln/>
        </p:spPr>
        <p:txBody>
          <a:bodyPr/>
          <a:lstStyle/>
          <a:p>
            <a:endParaRPr lang="it-IT" altLang="it-IT" smtClean="0">
              <a:latin typeface="Arial" pitchFamily="34" charset="0"/>
            </a:endParaRPr>
          </a:p>
        </p:txBody>
      </p:sp>
      <p:sp>
        <p:nvSpPr>
          <p:cNvPr id="163844" name="Segnaposto numero diapositiva 3"/>
          <p:cNvSpPr>
            <a:spLocks noGrp="1"/>
          </p:cNvSpPr>
          <p:nvPr>
            <p:ph type="sldNum" sz="quarter" idx="5"/>
          </p:nvPr>
        </p:nvSpPr>
        <p:spPr>
          <a:noFill/>
        </p:spPr>
        <p:txBody>
          <a:bodyPr/>
          <a:lstStyle/>
          <a:p>
            <a:pPr defTabSz="914423"/>
            <a:fld id="{A78A51B3-C8C3-4E69-BD44-3706D20656CF}" type="slidenum">
              <a:rPr lang="it-IT" altLang="it-IT" smtClean="0"/>
              <a:pPr defTabSz="914423"/>
              <a:t>46</a:t>
            </a:fld>
            <a:endParaRPr lang="it-IT" altLang="it-IT" dirty="0" smtClean="0"/>
          </a:p>
        </p:txBody>
      </p:sp>
    </p:spTree>
    <p:extLst>
      <p:ext uri="{BB962C8B-B14F-4D97-AF65-F5344CB8AC3E}">
        <p14:creationId xmlns="" xmlns:p14="http://schemas.microsoft.com/office/powerpoint/2010/main" val="1859113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a:ln/>
        </p:spPr>
      </p:sp>
      <p:sp>
        <p:nvSpPr>
          <p:cNvPr id="164867" name="Segnaposto note 2"/>
          <p:cNvSpPr>
            <a:spLocks noGrp="1"/>
          </p:cNvSpPr>
          <p:nvPr>
            <p:ph type="body" idx="1"/>
          </p:nvPr>
        </p:nvSpPr>
        <p:spPr>
          <a:noFill/>
          <a:ln/>
        </p:spPr>
        <p:txBody>
          <a:bodyPr/>
          <a:lstStyle/>
          <a:p>
            <a:endParaRPr lang="it-IT" altLang="it-IT" smtClean="0">
              <a:latin typeface="Arial" pitchFamily="34" charset="0"/>
            </a:endParaRPr>
          </a:p>
        </p:txBody>
      </p:sp>
      <p:sp>
        <p:nvSpPr>
          <p:cNvPr id="164868" name="Segnaposto numero diapositiva 3"/>
          <p:cNvSpPr>
            <a:spLocks noGrp="1"/>
          </p:cNvSpPr>
          <p:nvPr>
            <p:ph type="sldNum" sz="quarter" idx="5"/>
          </p:nvPr>
        </p:nvSpPr>
        <p:spPr>
          <a:noFill/>
        </p:spPr>
        <p:txBody>
          <a:bodyPr/>
          <a:lstStyle/>
          <a:p>
            <a:fld id="{13AA58BB-BEBE-4928-AB67-7A4603FDDCD2}" type="slidenum">
              <a:rPr lang="it-IT" altLang="it-IT" smtClean="0"/>
              <a:pPr/>
              <a:t>48</a:t>
            </a:fld>
            <a:endParaRPr lang="it-IT" altLang="it-IT" smtClean="0"/>
          </a:p>
        </p:txBody>
      </p:sp>
    </p:spTree>
    <p:extLst>
      <p:ext uri="{BB962C8B-B14F-4D97-AF65-F5344CB8AC3E}">
        <p14:creationId xmlns="" xmlns:p14="http://schemas.microsoft.com/office/powerpoint/2010/main" val="913448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0AD7E06C-7631-4A3F-BC5A-89F1A54C4780}" type="slidenum">
              <a:rPr lang="it-IT" altLang="it-IT" smtClean="0"/>
              <a:pPr/>
              <a:t>49</a:t>
            </a:fld>
            <a:endParaRPr lang="it-IT" altLang="it-IT"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RRS 1</a:t>
            </a:r>
          </a:p>
          <a:p>
            <a:pPr eaLnBrk="1" hangingPunct="1"/>
            <a:endParaRPr lang="it-IT" altLang="it-IT" smtClean="0">
              <a:latin typeface="Arial" pitchFamily="34" charset="0"/>
            </a:endParaRPr>
          </a:p>
          <a:p>
            <a:pPr eaLnBrk="1" hangingPunct="1"/>
            <a:r>
              <a:rPr lang="it-IT" altLang="it-IT" smtClean="0">
                <a:latin typeface="Arial" pitchFamily="34" charset="0"/>
              </a:rPr>
              <a:t>Cliccare sul pulsante in basso a destra per un eventuale approfondimento</a:t>
            </a:r>
          </a:p>
          <a:p>
            <a:pPr eaLnBrk="1" hangingPunct="1"/>
            <a:endParaRPr lang="it-IT" altLang="it-IT" smtClean="0">
              <a:latin typeface="Arial" pitchFamily="34" charset="0"/>
            </a:endParaRPr>
          </a:p>
          <a:p>
            <a:pPr eaLnBrk="1" hangingPunct="1"/>
            <a:r>
              <a:rPr lang="it-IT" altLang="it-IT" smtClean="0">
                <a:latin typeface="Arial" pitchFamily="34" charset="0"/>
              </a:rPr>
              <a:t>Vedi anche la Normativa</a:t>
            </a:r>
          </a:p>
        </p:txBody>
      </p:sp>
    </p:spTree>
    <p:extLst>
      <p:ext uri="{BB962C8B-B14F-4D97-AF65-F5344CB8AC3E}">
        <p14:creationId xmlns="" xmlns:p14="http://schemas.microsoft.com/office/powerpoint/2010/main" val="1164694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pPr defTabSz="880719"/>
            <a:fld id="{28E58B4B-049D-4BA0-B6EE-585135D735DE}" type="slidenum">
              <a:rPr lang="it-IT" altLang="it-IT" smtClean="0"/>
              <a:pPr defTabSz="880719"/>
              <a:t>50</a:t>
            </a:fld>
            <a:endParaRPr lang="it-IT" altLang="it-IT" dirty="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r>
              <a:rPr lang="en-US" altLang="it-IT" smtClean="0">
                <a:latin typeface="Arial" pitchFamily="34" charset="0"/>
              </a:rPr>
              <a:t>Rule 55 was introduced to support a development of sailing in a direction towards a higher level</a:t>
            </a:r>
          </a:p>
          <a:p>
            <a:r>
              <a:rPr lang="en-US" altLang="it-IT" smtClean="0">
                <a:latin typeface="Arial" pitchFamily="34" charset="0"/>
              </a:rPr>
              <a:t>of environmental responsibility. Event organizers and officials should also comply with the basic</a:t>
            </a:r>
          </a:p>
          <a:p>
            <a:r>
              <a:rPr lang="en-US" altLang="it-IT" smtClean="0">
                <a:latin typeface="Arial" pitchFamily="34" charset="0"/>
              </a:rPr>
              <a:t>principle in the rulebook about environmental responsibility. Simply deleting rule 55 is the</a:t>
            </a:r>
          </a:p>
          <a:p>
            <a:r>
              <a:rPr lang="it-IT" altLang="it-IT" smtClean="0">
                <a:latin typeface="Arial" pitchFamily="34" charset="0"/>
              </a:rPr>
              <a:t>opposite of that.</a:t>
            </a:r>
          </a:p>
          <a:p>
            <a:endParaRPr lang="it-IT" altLang="it-IT" smtClean="0">
              <a:latin typeface="Arial" pitchFamily="34" charset="0"/>
            </a:endParaRPr>
          </a:p>
          <a:p>
            <a:r>
              <a:rPr lang="it-IT" altLang="it-IT" b="1" smtClean="0">
                <a:latin typeface="Arial" pitchFamily="34" charset="0"/>
              </a:rPr>
              <a:t>Nei “Principi di base” RESPONSABILITÀ AMBIENTALE</a:t>
            </a:r>
          </a:p>
          <a:p>
            <a:r>
              <a:rPr lang="it-IT" altLang="it-IT" smtClean="0">
                <a:latin typeface="Arial" pitchFamily="34" charset="0"/>
              </a:rPr>
              <a:t>I partecipanti sono incoraggiati a limitare qualsiasi impatto ambientale negativo causato dallo sport della vela.</a:t>
            </a:r>
          </a:p>
        </p:txBody>
      </p:sp>
    </p:spTree>
    <p:extLst>
      <p:ext uri="{BB962C8B-B14F-4D97-AF65-F5344CB8AC3E}">
        <p14:creationId xmlns="" xmlns:p14="http://schemas.microsoft.com/office/powerpoint/2010/main" val="130559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defTabSz="880719"/>
            <a:fld id="{E10178DB-4833-4EFE-9B0C-314AFCDA54C8}" type="slidenum">
              <a:rPr lang="it-IT" altLang="it-IT" smtClean="0"/>
              <a:pPr defTabSz="880719"/>
              <a:t>51</a:t>
            </a:fld>
            <a:endParaRPr lang="it-IT" altLang="it-IT" dirty="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altLang="it-IT" smtClean="0">
                <a:latin typeface="Arial" pitchFamily="34" charset="0"/>
              </a:rPr>
              <a:t>Rule 55 was introduced to support a development of sailing in a direction towards a higher level of environmental responsibility. Event organizers and officials should also comply with the basic principle in the rulebook about environmental responsibility. Simply deleting rule 55 is the</a:t>
            </a:r>
          </a:p>
          <a:p>
            <a:r>
              <a:rPr lang="it-IT" altLang="it-IT" smtClean="0">
                <a:latin typeface="Arial" pitchFamily="34" charset="0"/>
              </a:rPr>
              <a:t>opposite of that.</a:t>
            </a:r>
          </a:p>
          <a:p>
            <a:endParaRPr lang="it-IT" altLang="it-IT" smtClean="0">
              <a:latin typeface="Arial" pitchFamily="34" charset="0"/>
            </a:endParaRPr>
          </a:p>
          <a:p>
            <a:r>
              <a:rPr lang="it-IT" altLang="it-IT" b="1" smtClean="0">
                <a:latin typeface="Arial" pitchFamily="34" charset="0"/>
              </a:rPr>
              <a:t>Nei “Principi di base” RESPONSABILITÀ AMBIENTALE</a:t>
            </a:r>
          </a:p>
          <a:p>
            <a:r>
              <a:rPr lang="it-IT" altLang="it-IT" smtClean="0">
                <a:latin typeface="Arial" pitchFamily="34" charset="0"/>
              </a:rPr>
              <a:t>I partecipanti sono incoraggiati a limitare qualsiasi impatto ambientale negativo causato dallo sport della vela.</a:t>
            </a:r>
          </a:p>
        </p:txBody>
      </p:sp>
    </p:spTree>
    <p:extLst>
      <p:ext uri="{BB962C8B-B14F-4D97-AF65-F5344CB8AC3E}">
        <p14:creationId xmlns="" xmlns:p14="http://schemas.microsoft.com/office/powerpoint/2010/main" val="1281221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5EC22A9-4041-410C-837A-D630573F2660}" type="slidenum">
              <a:rPr lang="it-IT" altLang="it-IT" smtClean="0"/>
              <a:pPr/>
              <a:t>53</a:t>
            </a:fld>
            <a:endParaRPr lang="it-IT" altLang="it-IT"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it-IT" altLang="it-IT" b="1" smtClean="0">
                <a:latin typeface="Arial" pitchFamily="34" charset="0"/>
              </a:rPr>
              <a:t>Bando e Istruzioni</a:t>
            </a:r>
          </a:p>
          <a:p>
            <a:pPr eaLnBrk="1" hangingPunct="1"/>
            <a:r>
              <a:rPr lang="it-IT" altLang="it-IT" smtClean="0">
                <a:latin typeface="Arial" pitchFamily="34" charset="0"/>
              </a:rPr>
              <a:t>Farseli mandare per tempo</a:t>
            </a:r>
          </a:p>
          <a:p>
            <a:pPr eaLnBrk="1" hangingPunct="1"/>
            <a:r>
              <a:rPr lang="it-IT" altLang="it-IT" smtClean="0">
                <a:latin typeface="Arial" pitchFamily="34" charset="0"/>
              </a:rPr>
              <a:t>Verificare quali RR vengono modificate e che la modifica venga evidenziata</a:t>
            </a:r>
          </a:p>
          <a:p>
            <a:pPr eaLnBrk="1" hangingPunct="1"/>
            <a:r>
              <a:rPr lang="it-IT" altLang="it-IT" smtClean="0">
                <a:latin typeface="Arial" pitchFamily="34" charset="0"/>
              </a:rPr>
              <a:t>Fare gli eventuali comunicati</a:t>
            </a:r>
          </a:p>
          <a:p>
            <a:pPr eaLnBrk="1" hangingPunct="1"/>
            <a:r>
              <a:rPr lang="it-IT" altLang="it-IT" smtClean="0">
                <a:latin typeface="Arial" pitchFamily="34" charset="0"/>
              </a:rPr>
              <a:t>E’ il momento per chiarire i ruoli con la Giuria e gli stazzatori</a:t>
            </a:r>
          </a:p>
          <a:p>
            <a:pPr eaLnBrk="1" hangingPunct="1"/>
            <a:endParaRPr lang="it-IT" altLang="it-IT" smtClean="0">
              <a:latin typeface="Arial" pitchFamily="34" charset="0"/>
            </a:endParaRPr>
          </a:p>
          <a:p>
            <a:pPr eaLnBrk="1" hangingPunct="1"/>
            <a:r>
              <a:rPr lang="it-IT" altLang="it-IT" b="1" smtClean="0">
                <a:latin typeface="Arial" pitchFamily="34" charset="0"/>
              </a:rPr>
              <a:t>Tessere FIV</a:t>
            </a:r>
          </a:p>
          <a:p>
            <a:pPr eaLnBrk="1" hangingPunct="1"/>
            <a:r>
              <a:rPr lang="it-IT" altLang="it-IT" smtClean="0">
                <a:latin typeface="Arial" pitchFamily="34" charset="0"/>
              </a:rPr>
              <a:t>Responsabilità controllo tessere - Procedure iscrizioni – Visita medica (data scadenza)</a:t>
            </a:r>
          </a:p>
          <a:p>
            <a:pPr eaLnBrk="1" hangingPunct="1"/>
            <a:endParaRPr lang="it-IT" altLang="it-IT" smtClean="0">
              <a:latin typeface="Arial" pitchFamily="34" charset="0"/>
            </a:endParaRPr>
          </a:p>
          <a:p>
            <a:pPr eaLnBrk="1" hangingPunct="1"/>
            <a:r>
              <a:rPr lang="it-IT" altLang="it-IT" b="1" smtClean="0">
                <a:latin typeface="Arial" pitchFamily="34" charset="0"/>
              </a:rPr>
              <a:t>Incontro con il Presidente della Giuria</a:t>
            </a:r>
          </a:p>
          <a:p>
            <a:pPr eaLnBrk="1" hangingPunct="1">
              <a:buFontTx/>
              <a:buChar char="•"/>
            </a:pPr>
            <a:r>
              <a:rPr lang="it-IT" altLang="it-IT" smtClean="0">
                <a:latin typeface="Arial" pitchFamily="34" charset="0"/>
              </a:rPr>
              <a:t>Come il CdR intende gestire la regata</a:t>
            </a:r>
          </a:p>
          <a:p>
            <a:pPr eaLnBrk="1" hangingPunct="1">
              <a:buFontTx/>
              <a:buChar char="•"/>
            </a:pPr>
            <a:r>
              <a:rPr lang="it-IT" altLang="it-IT" smtClean="0">
                <a:latin typeface="Arial" pitchFamily="34" charset="0"/>
              </a:rPr>
              <a:t>Interpretazione delle IdR </a:t>
            </a:r>
          </a:p>
          <a:p>
            <a:pPr eaLnBrk="1" hangingPunct="1">
              <a:buFontTx/>
              <a:buChar char="•"/>
            </a:pPr>
            <a:r>
              <a:rPr lang="it-IT" altLang="it-IT" smtClean="0">
                <a:latin typeface="Arial" pitchFamily="34" charset="0"/>
              </a:rPr>
              <a:t>Eventuali comunicati (solo se indispensabile)</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86295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defTabSz="880719"/>
            <a:fld id="{DD0ED3A9-4CEB-4E74-8E98-A34AB2D2C1BF}" type="slidenum">
              <a:rPr lang="it-IT" altLang="it-IT" smtClean="0"/>
              <a:pPr defTabSz="880719"/>
              <a:t>5</a:t>
            </a:fld>
            <a:endParaRPr lang="it-IT" altLang="it-IT"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algn="just" eaLnBrk="1" hangingPunct="1">
              <a:spcBef>
                <a:spcPct val="0"/>
              </a:spcBef>
            </a:pPr>
            <a:r>
              <a:rPr lang="it-IT" altLang="it-IT" smtClean="0">
                <a:latin typeface="Arial" pitchFamily="34" charset="0"/>
              </a:rPr>
              <a:t>Mancano altri casi ma confonderebbero solo le idee</a:t>
            </a:r>
          </a:p>
        </p:txBody>
      </p:sp>
    </p:spTree>
    <p:extLst>
      <p:ext uri="{BB962C8B-B14F-4D97-AF65-F5344CB8AC3E}">
        <p14:creationId xmlns="" xmlns:p14="http://schemas.microsoft.com/office/powerpoint/2010/main" val="1347091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0994221-1401-4828-AAE1-8D7F4E3B5D3C}" type="slidenum">
              <a:rPr lang="it-IT" altLang="it-IT" smtClean="0"/>
              <a:pPr/>
              <a:t>55</a:t>
            </a:fld>
            <a:endParaRPr lang="it-IT" altLang="it-IT"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Riunione degli UdR</a:t>
            </a:r>
          </a:p>
          <a:p>
            <a:pPr eaLnBrk="1" hangingPunct="1"/>
            <a:r>
              <a:rPr lang="it-IT" altLang="it-IT" smtClean="0">
                <a:latin typeface="Arial" pitchFamily="34" charset="0"/>
              </a:rPr>
              <a:t>Nelle manifestazioni ove regatano diverse classi, il PRO deve tenere un briefing con i suoi UdR per discutere l'organizzazione logistica della regata, conoscere i responsabili di ogni singolo campo e definire il comune sistema di comunicazione.</a:t>
            </a:r>
          </a:p>
          <a:p>
            <a:pPr eaLnBrk="1" hangingPunct="1"/>
            <a:r>
              <a:rPr lang="it-IT" altLang="it-IT" smtClean="0">
                <a:latin typeface="Arial" pitchFamily="34" charset="0"/>
              </a:rPr>
              <a:t>Il Presidente del CdR di ogni campo dovrà organizzare un incontro con il proprio team per individuare i responsabili dei diversi ruoli e per rispondere ai loro quesiti. Questo meeting deve  analizzare la manifestazione sotto ogni aspetto in modo da rendere noto a tutti i convenuti  i  responsabili dei singoli settori ed armonizzare il loro operato in modo da ottenere lo svolgimento della regata il più tranquillo possibile.</a:t>
            </a:r>
          </a:p>
          <a:p>
            <a:pPr eaLnBrk="1" hangingPunct="1"/>
            <a:r>
              <a:rPr lang="it-IT" altLang="it-IT" smtClean="0">
                <a:latin typeface="Arial" pitchFamily="34" charset="0"/>
              </a:rPr>
              <a:t>In questa riunione occorre evidenziare al massimo l'estrema importanza del rispetto dei tempi programmati: il ritardo di una sola persona può portare al differimento di una partenza, e ciò è inaccettabile! </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626025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C3DA8E19-F036-401F-BC48-FF0074E3070B}" type="slidenum">
              <a:rPr lang="it-IT" altLang="it-IT" smtClean="0"/>
              <a:pPr/>
              <a:t>56</a:t>
            </a:fld>
            <a:endParaRPr lang="it-IT" altLang="it-IT"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a:p>
            <a:pPr eaLnBrk="1" hangingPunct="1"/>
            <a:r>
              <a:rPr lang="it-IT" altLang="it-IT" b="1" smtClean="0">
                <a:latin typeface="Arial" pitchFamily="34" charset="0"/>
              </a:rPr>
              <a:t>Incontro con il Presidente della Giuria</a:t>
            </a:r>
          </a:p>
          <a:p>
            <a:pPr eaLnBrk="1" hangingPunct="1">
              <a:buFontTx/>
              <a:buChar char="•"/>
            </a:pPr>
            <a:r>
              <a:rPr lang="it-IT" altLang="it-IT" smtClean="0">
                <a:latin typeface="Arial" pitchFamily="34" charset="0"/>
              </a:rPr>
              <a:t>Come il CdR intende gestire la regata</a:t>
            </a:r>
          </a:p>
          <a:p>
            <a:pPr eaLnBrk="1" hangingPunct="1">
              <a:buFontTx/>
              <a:buChar char="•"/>
            </a:pPr>
            <a:r>
              <a:rPr lang="it-IT" altLang="it-IT" smtClean="0">
                <a:latin typeface="Arial" pitchFamily="34" charset="0"/>
              </a:rPr>
              <a:t>Interpretazione delle IdR </a:t>
            </a:r>
          </a:p>
          <a:p>
            <a:pPr eaLnBrk="1" hangingPunct="1">
              <a:buFontTx/>
              <a:buChar char="•"/>
            </a:pPr>
            <a:r>
              <a:rPr lang="it-IT" altLang="it-IT" smtClean="0">
                <a:latin typeface="Arial" pitchFamily="34" charset="0"/>
              </a:rPr>
              <a:t>Eventuali comunicati (solo se indispensabile)</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70497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12426CE4-32B7-45DF-8462-2921FF0442EB}" type="slidenum">
              <a:rPr lang="it-IT" altLang="it-IT" smtClean="0"/>
              <a:pPr/>
              <a:t>57</a:t>
            </a:fld>
            <a:endParaRPr lang="it-IT" altLang="it-IT"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a:p>
            <a:pPr eaLnBrk="1" hangingPunct="1"/>
            <a:endParaRPr lang="it-IT" altLang="it-IT" smtClean="0">
              <a:latin typeface="Arial" pitchFamily="34" charset="0"/>
            </a:endParaRPr>
          </a:p>
          <a:p>
            <a:pPr eaLnBrk="1" hangingPunct="1"/>
            <a:r>
              <a:rPr lang="it-IT" altLang="it-IT" b="1" smtClean="0">
                <a:latin typeface="Arial" pitchFamily="34" charset="0"/>
              </a:rPr>
              <a:t>Incontro con il Presidente della Giuria</a:t>
            </a:r>
          </a:p>
          <a:p>
            <a:pPr eaLnBrk="1" hangingPunct="1">
              <a:buFontTx/>
              <a:buChar char="•"/>
            </a:pPr>
            <a:r>
              <a:rPr lang="it-IT" altLang="it-IT" smtClean="0">
                <a:latin typeface="Arial" pitchFamily="34" charset="0"/>
              </a:rPr>
              <a:t>Come il CdR intende gestire la regata</a:t>
            </a:r>
          </a:p>
          <a:p>
            <a:pPr eaLnBrk="1" hangingPunct="1">
              <a:buFontTx/>
              <a:buChar char="•"/>
            </a:pPr>
            <a:r>
              <a:rPr lang="it-IT" altLang="it-IT" smtClean="0">
                <a:latin typeface="Arial" pitchFamily="34" charset="0"/>
              </a:rPr>
              <a:t>Interpretazione delle IdR </a:t>
            </a:r>
          </a:p>
          <a:p>
            <a:pPr eaLnBrk="1" hangingPunct="1">
              <a:buFontTx/>
              <a:buChar char="•"/>
            </a:pPr>
            <a:r>
              <a:rPr lang="it-IT" altLang="it-IT" smtClean="0">
                <a:latin typeface="Arial" pitchFamily="34" charset="0"/>
              </a:rPr>
              <a:t>Eventuali comunicati (solo se indispensabile)</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550027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egnaposto immagine diapositiva 1"/>
          <p:cNvSpPr>
            <a:spLocks noGrp="1" noRot="1" noChangeAspect="1" noTextEdit="1"/>
          </p:cNvSpPr>
          <p:nvPr>
            <p:ph type="sldImg"/>
          </p:nvPr>
        </p:nvSpPr>
        <p:spPr>
          <a:ln/>
        </p:spPr>
      </p:sp>
      <p:sp>
        <p:nvSpPr>
          <p:cNvPr id="173059" name="Segnaposto note 2"/>
          <p:cNvSpPr>
            <a:spLocks noGrp="1"/>
          </p:cNvSpPr>
          <p:nvPr>
            <p:ph type="body" idx="1"/>
          </p:nvPr>
        </p:nvSpPr>
        <p:spPr>
          <a:noFill/>
          <a:ln/>
        </p:spPr>
        <p:txBody>
          <a:bodyPr/>
          <a:lstStyle/>
          <a:p>
            <a:pPr eaLnBrk="1" hangingPunct="1"/>
            <a:r>
              <a:rPr lang="it-IT" altLang="it-IT" b="1" smtClean="0">
                <a:latin typeface="Arial" pitchFamily="34" charset="0"/>
              </a:rPr>
              <a:t>Tessere FIV</a:t>
            </a:r>
          </a:p>
          <a:p>
            <a:pPr eaLnBrk="1" hangingPunct="1"/>
            <a:r>
              <a:rPr lang="it-IT" altLang="it-IT" smtClean="0">
                <a:latin typeface="Arial" pitchFamily="34" charset="0"/>
              </a:rPr>
              <a:t>Responsabilità controllo tessere - Procedure iscrizioni – Visita medica (data scadenza)</a:t>
            </a:r>
          </a:p>
          <a:p>
            <a:endParaRPr lang="it-IT" altLang="it-IT" smtClean="0">
              <a:latin typeface="Arial" pitchFamily="34" charset="0"/>
            </a:endParaRPr>
          </a:p>
        </p:txBody>
      </p:sp>
      <p:sp>
        <p:nvSpPr>
          <p:cNvPr id="173060" name="Segnaposto numero diapositiva 3"/>
          <p:cNvSpPr>
            <a:spLocks noGrp="1"/>
          </p:cNvSpPr>
          <p:nvPr>
            <p:ph type="sldNum" sz="quarter" idx="5"/>
          </p:nvPr>
        </p:nvSpPr>
        <p:spPr>
          <a:noFill/>
        </p:spPr>
        <p:txBody>
          <a:bodyPr/>
          <a:lstStyle/>
          <a:p>
            <a:fld id="{314FEEAF-B94B-4D68-A836-51ACAA02F223}" type="slidenum">
              <a:rPr lang="it-IT" altLang="it-IT" smtClean="0"/>
              <a:pPr/>
              <a:t>58</a:t>
            </a:fld>
            <a:endParaRPr lang="it-IT" altLang="it-IT" smtClean="0"/>
          </a:p>
        </p:txBody>
      </p:sp>
    </p:spTree>
    <p:extLst>
      <p:ext uri="{BB962C8B-B14F-4D97-AF65-F5344CB8AC3E}">
        <p14:creationId xmlns="" xmlns:p14="http://schemas.microsoft.com/office/powerpoint/2010/main" val="721782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immagine diapositiva 1"/>
          <p:cNvSpPr>
            <a:spLocks noGrp="1" noRot="1" noChangeAspect="1" noTextEdit="1"/>
          </p:cNvSpPr>
          <p:nvPr>
            <p:ph type="sldImg"/>
          </p:nvPr>
        </p:nvSpPr>
        <p:spPr>
          <a:ln/>
        </p:spPr>
      </p:sp>
      <p:sp>
        <p:nvSpPr>
          <p:cNvPr id="174083" name="Segnaposto note 2"/>
          <p:cNvSpPr>
            <a:spLocks noGrp="1"/>
          </p:cNvSpPr>
          <p:nvPr>
            <p:ph type="body" idx="1"/>
          </p:nvPr>
        </p:nvSpPr>
        <p:spPr>
          <a:noFill/>
          <a:ln/>
        </p:spPr>
        <p:txBody>
          <a:bodyPr/>
          <a:lstStyle/>
          <a:p>
            <a:r>
              <a:rPr lang="it-IT" altLang="it-IT" smtClean="0">
                <a:latin typeface="Arial" pitchFamily="34" charset="0"/>
              </a:rPr>
              <a:t>L’argomento è trattato nel sottomodulo “Normativa e sicurezza”</a:t>
            </a:r>
          </a:p>
          <a:p>
            <a:endParaRPr lang="it-IT" altLang="it-IT" smtClean="0">
              <a:latin typeface="Arial" pitchFamily="34" charset="0"/>
            </a:endParaRPr>
          </a:p>
          <a:p>
            <a:r>
              <a:rPr lang="it-IT" altLang="it-IT" smtClean="0">
                <a:latin typeface="Arial" pitchFamily="34" charset="0"/>
              </a:rPr>
              <a:t>Il Club e la località hanno sufficienti persone di esperienza per i ruoli richiesti per l’evento proposto?</a:t>
            </a:r>
          </a:p>
          <a:p>
            <a:r>
              <a:rPr lang="it-IT" altLang="it-IT" smtClean="0">
                <a:latin typeface="Arial" pitchFamily="34" charset="0"/>
              </a:rPr>
              <a:t>Sarà necessario organizzare una serie di corsi di aggiornamento per membri del club per i differenti ruoli richiesti nell’evento? </a:t>
            </a:r>
          </a:p>
          <a:p>
            <a:r>
              <a:rPr lang="it-IT" altLang="it-IT" smtClean="0">
                <a:latin typeface="Arial" pitchFamily="34" charset="0"/>
              </a:rPr>
              <a:t>Avrà il Club i mezzi necessari per assistenza o dovrà farsi aiutare dall’esterno?</a:t>
            </a:r>
          </a:p>
        </p:txBody>
      </p:sp>
      <p:sp>
        <p:nvSpPr>
          <p:cNvPr id="174084" name="Segnaposto numero diapositiva 3"/>
          <p:cNvSpPr>
            <a:spLocks noGrp="1"/>
          </p:cNvSpPr>
          <p:nvPr>
            <p:ph type="sldNum" sz="quarter" idx="5"/>
          </p:nvPr>
        </p:nvSpPr>
        <p:spPr>
          <a:noFill/>
        </p:spPr>
        <p:txBody>
          <a:bodyPr/>
          <a:lstStyle/>
          <a:p>
            <a:fld id="{A056E72B-F26D-4D85-80C6-32F78F6DB405}" type="slidenum">
              <a:rPr lang="it-IT" altLang="it-IT" smtClean="0"/>
              <a:pPr/>
              <a:t>59</a:t>
            </a:fld>
            <a:endParaRPr lang="it-IT" altLang="it-IT" smtClean="0"/>
          </a:p>
        </p:txBody>
      </p:sp>
    </p:spTree>
    <p:extLst>
      <p:ext uri="{BB962C8B-B14F-4D97-AF65-F5344CB8AC3E}">
        <p14:creationId xmlns="" xmlns:p14="http://schemas.microsoft.com/office/powerpoint/2010/main" val="3601314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egnaposto immagine diapositiva 1"/>
          <p:cNvSpPr>
            <a:spLocks noGrp="1" noRot="1" noChangeAspect="1" noTextEdit="1"/>
          </p:cNvSpPr>
          <p:nvPr>
            <p:ph type="sldImg"/>
          </p:nvPr>
        </p:nvSpPr>
        <p:spPr>
          <a:ln/>
        </p:spPr>
      </p:sp>
      <p:sp>
        <p:nvSpPr>
          <p:cNvPr id="175107" name="Segnaposto note 2"/>
          <p:cNvSpPr>
            <a:spLocks noGrp="1"/>
          </p:cNvSpPr>
          <p:nvPr>
            <p:ph type="body" idx="1"/>
          </p:nvPr>
        </p:nvSpPr>
        <p:spPr>
          <a:noFill/>
          <a:ln/>
        </p:spPr>
        <p:txBody>
          <a:bodyPr/>
          <a:lstStyle/>
          <a:p>
            <a:endParaRPr lang="it-IT" altLang="it-IT" smtClean="0">
              <a:latin typeface="Arial" pitchFamily="34" charset="0"/>
            </a:endParaRPr>
          </a:p>
        </p:txBody>
      </p:sp>
      <p:sp>
        <p:nvSpPr>
          <p:cNvPr id="175108" name="Segnaposto numero diapositiva 3"/>
          <p:cNvSpPr>
            <a:spLocks noGrp="1"/>
          </p:cNvSpPr>
          <p:nvPr>
            <p:ph type="sldNum" sz="quarter" idx="5"/>
          </p:nvPr>
        </p:nvSpPr>
        <p:spPr>
          <a:noFill/>
        </p:spPr>
        <p:txBody>
          <a:bodyPr/>
          <a:lstStyle/>
          <a:p>
            <a:fld id="{28F5D98E-8A5F-4E93-B006-BF3B13744A71}" type="slidenum">
              <a:rPr lang="it-IT" altLang="it-IT" smtClean="0"/>
              <a:pPr/>
              <a:t>60</a:t>
            </a:fld>
            <a:endParaRPr lang="it-IT" altLang="it-IT" smtClean="0"/>
          </a:p>
        </p:txBody>
      </p:sp>
    </p:spTree>
    <p:extLst>
      <p:ext uri="{BB962C8B-B14F-4D97-AF65-F5344CB8AC3E}">
        <p14:creationId xmlns="" xmlns:p14="http://schemas.microsoft.com/office/powerpoint/2010/main" val="4258453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egnaposto immagine diapositiva 1"/>
          <p:cNvSpPr>
            <a:spLocks noGrp="1" noRot="1" noChangeAspect="1" noTextEdit="1"/>
          </p:cNvSpPr>
          <p:nvPr>
            <p:ph type="sldImg"/>
          </p:nvPr>
        </p:nvSpPr>
        <p:spPr>
          <a:ln/>
        </p:spPr>
      </p:sp>
      <p:sp>
        <p:nvSpPr>
          <p:cNvPr id="176131" name="Segnaposto note 2"/>
          <p:cNvSpPr>
            <a:spLocks noGrp="1"/>
          </p:cNvSpPr>
          <p:nvPr>
            <p:ph type="body" idx="1"/>
          </p:nvPr>
        </p:nvSpPr>
        <p:spPr>
          <a:noFill/>
          <a:ln/>
        </p:spPr>
        <p:txBody>
          <a:bodyPr/>
          <a:lstStyle/>
          <a:p>
            <a:r>
              <a:rPr lang="it-IT" altLang="it-IT" smtClean="0">
                <a:latin typeface="Arial" pitchFamily="34" charset="0"/>
              </a:rPr>
              <a:t>Ricordare la necessità di tenerlo in ordine</a:t>
            </a:r>
          </a:p>
          <a:p>
            <a:r>
              <a:rPr lang="it-IT" altLang="it-IT" smtClean="0">
                <a:latin typeface="Arial" pitchFamily="34" charset="0"/>
              </a:rPr>
              <a:t>Sito web; scrivere nelle IdR che quelle poste sul sito non sono ufficiali</a:t>
            </a:r>
          </a:p>
        </p:txBody>
      </p:sp>
      <p:sp>
        <p:nvSpPr>
          <p:cNvPr id="176132" name="Segnaposto numero diapositiva 3"/>
          <p:cNvSpPr>
            <a:spLocks noGrp="1"/>
          </p:cNvSpPr>
          <p:nvPr>
            <p:ph type="sldNum" sz="quarter" idx="5"/>
          </p:nvPr>
        </p:nvSpPr>
        <p:spPr>
          <a:noFill/>
        </p:spPr>
        <p:txBody>
          <a:bodyPr/>
          <a:lstStyle/>
          <a:p>
            <a:fld id="{FD786EE9-973A-43A9-A3B3-E48D8DD44C4C}" type="slidenum">
              <a:rPr lang="it-IT" altLang="it-IT" smtClean="0"/>
              <a:pPr/>
              <a:t>61</a:t>
            </a:fld>
            <a:endParaRPr lang="it-IT" altLang="it-IT" smtClean="0"/>
          </a:p>
        </p:txBody>
      </p:sp>
    </p:spTree>
    <p:extLst>
      <p:ext uri="{BB962C8B-B14F-4D97-AF65-F5344CB8AC3E}">
        <p14:creationId xmlns="" xmlns:p14="http://schemas.microsoft.com/office/powerpoint/2010/main" val="753143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7EE09A2-FCB0-4A5C-AF9D-6FC291579CDA}" type="slidenum">
              <a:rPr lang="it-IT" altLang="it-IT" smtClean="0"/>
              <a:pPr/>
              <a:t>64</a:t>
            </a:fld>
            <a:endParaRPr lang="it-IT" altLang="it-IT"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Un incontro con i concorrenti può servire ad annullare il vantaggio dei locali (condizioni del vento e della corrente)</a:t>
            </a:r>
          </a:p>
          <a:p>
            <a:pPr eaLnBrk="1" hangingPunct="1">
              <a:lnSpc>
                <a:spcPct val="80000"/>
              </a:lnSpc>
            </a:pPr>
            <a:endParaRPr lang="en-GB" altLang="it-IT" smtClean="0">
              <a:latin typeface="Arial" pitchFamily="34" charset="0"/>
            </a:endParaRPr>
          </a:p>
          <a:p>
            <a:pPr eaLnBrk="1" hangingPunct="1">
              <a:lnSpc>
                <a:spcPct val="80000"/>
              </a:lnSpc>
            </a:pPr>
            <a:r>
              <a:rPr lang="it-IT" altLang="it-IT" smtClean="0">
                <a:latin typeface="Arial" pitchFamily="34" charset="0"/>
              </a:rPr>
              <a:t>Altri argomenti trattabili:</a:t>
            </a:r>
          </a:p>
          <a:p>
            <a:pPr eaLnBrk="1" hangingPunct="1">
              <a:lnSpc>
                <a:spcPct val="80000"/>
              </a:lnSpc>
            </a:pPr>
            <a:r>
              <a:rPr lang="it-IT" altLang="it-IT" smtClean="0">
                <a:latin typeface="Arial" pitchFamily="34" charset="0"/>
              </a:rPr>
              <a:t>Ubicazione (ufficio regata, locale per le proteste, ecc)</a:t>
            </a:r>
          </a:p>
          <a:p>
            <a:pPr eaLnBrk="1" hangingPunct="1">
              <a:lnSpc>
                <a:spcPct val="80000"/>
              </a:lnSpc>
            </a:pPr>
            <a:r>
              <a:rPr lang="it-IT" altLang="it-IT" smtClean="0">
                <a:latin typeface="Arial" pitchFamily="34" charset="0"/>
              </a:rPr>
              <a:t>Identificazione del battello comitato, battelli ufficiali, boe, ecc.</a:t>
            </a:r>
          </a:p>
          <a:p>
            <a:pPr eaLnBrk="1" hangingPunct="1">
              <a:lnSpc>
                <a:spcPct val="80000"/>
              </a:lnSpc>
            </a:pPr>
            <a:r>
              <a:rPr lang="it-IT" altLang="it-IT" smtClean="0">
                <a:latin typeface="Arial" pitchFamily="34" charset="0"/>
              </a:rPr>
              <a:t>Premiazioni</a:t>
            </a:r>
          </a:p>
          <a:p>
            <a:pPr eaLnBrk="1" hangingPunct="1">
              <a:lnSpc>
                <a:spcPct val="80000"/>
              </a:lnSpc>
            </a:pPr>
            <a:endParaRPr lang="it-IT" altLang="it-IT" smtClean="0">
              <a:latin typeface="Arial" pitchFamily="34" charset="0"/>
            </a:endParaRP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34627157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A8FBCF0-DC98-489A-B9A1-1EAC45F1973A}" type="slidenum">
              <a:rPr lang="it-IT" altLang="it-IT" smtClean="0"/>
              <a:pPr/>
              <a:t>65</a:t>
            </a:fld>
            <a:endParaRPr lang="it-IT" altLang="it-IT"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lnSpc>
                <a:spcPct val="80000"/>
              </a:lnSpc>
            </a:pPr>
            <a:endParaRPr lang="it-IT" altLang="it-IT" smtClean="0">
              <a:latin typeface="Arial" pitchFamily="34" charset="0"/>
            </a:endParaRP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3775919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egnaposto immagine diapositiva 1"/>
          <p:cNvSpPr>
            <a:spLocks noGrp="1" noRot="1" noChangeAspect="1" noTextEdit="1"/>
          </p:cNvSpPr>
          <p:nvPr>
            <p:ph type="sldImg"/>
          </p:nvPr>
        </p:nvSpPr>
        <p:spPr>
          <a:ln/>
        </p:spPr>
      </p:sp>
      <p:sp>
        <p:nvSpPr>
          <p:cNvPr id="179203" name="Segnaposto note 2"/>
          <p:cNvSpPr>
            <a:spLocks noGrp="1"/>
          </p:cNvSpPr>
          <p:nvPr>
            <p:ph type="body" idx="1"/>
          </p:nvPr>
        </p:nvSpPr>
        <p:spPr>
          <a:noFill/>
          <a:ln/>
        </p:spPr>
        <p:txBody>
          <a:bodyPr/>
          <a:lstStyle/>
          <a:p>
            <a:r>
              <a:rPr lang="it-IT" altLang="it-IT" smtClean="0">
                <a:latin typeface="Arial" pitchFamily="34" charset="0"/>
              </a:rPr>
              <a:t>Da sviluppare su più slide</a:t>
            </a:r>
          </a:p>
        </p:txBody>
      </p:sp>
      <p:sp>
        <p:nvSpPr>
          <p:cNvPr id="179204" name="Segnaposto numero diapositiva 3"/>
          <p:cNvSpPr>
            <a:spLocks noGrp="1"/>
          </p:cNvSpPr>
          <p:nvPr>
            <p:ph type="sldNum" sz="quarter" idx="5"/>
          </p:nvPr>
        </p:nvSpPr>
        <p:spPr>
          <a:noFill/>
        </p:spPr>
        <p:txBody>
          <a:bodyPr/>
          <a:lstStyle/>
          <a:p>
            <a:fld id="{E731FB1F-9658-4EB9-B2A6-5DB41FCA1D2A}" type="slidenum">
              <a:rPr lang="it-IT" altLang="it-IT" smtClean="0"/>
              <a:pPr/>
              <a:t>66</a:t>
            </a:fld>
            <a:endParaRPr lang="it-IT" altLang="it-IT" smtClean="0"/>
          </a:p>
        </p:txBody>
      </p:sp>
    </p:spTree>
    <p:extLst>
      <p:ext uri="{BB962C8B-B14F-4D97-AF65-F5344CB8AC3E}">
        <p14:creationId xmlns="" xmlns:p14="http://schemas.microsoft.com/office/powerpoint/2010/main" val="96987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defTabSz="880719"/>
            <a:fld id="{61481F81-EC82-4ACD-8B58-63E426E15E89}" type="slidenum">
              <a:rPr lang="it-IT" altLang="it-IT" smtClean="0"/>
              <a:pPr defTabSz="880719"/>
              <a:t>6</a:t>
            </a:fld>
            <a:endParaRPr lang="it-IT" altLang="it-IT"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algn="just" eaLnBrk="1" hangingPunct="1">
              <a:spcBef>
                <a:spcPct val="0"/>
              </a:spcBef>
            </a:pPr>
            <a:r>
              <a:rPr lang="it-IT" altLang="it-IT" smtClean="0">
                <a:latin typeface="Arial" pitchFamily="34" charset="0"/>
              </a:rPr>
              <a:t>L'autorità organizzatrice delle regate nazionali, selezioni nazionali e campionati nazionali è la FIV. Per tutto il resto l’organizzazione viene normalmente delegata agli “Affiliati” (i circoli) ma questi sono tenuti ad applicare la </a:t>
            </a:r>
            <a:r>
              <a:rPr lang="it-IT" altLang="it-IT" b="1" smtClean="0">
                <a:latin typeface="Arial" pitchFamily="34" charset="0"/>
              </a:rPr>
              <a:t>Normativa</a:t>
            </a:r>
            <a:r>
              <a:rPr lang="it-IT" altLang="it-IT" smtClean="0">
                <a:latin typeface="Arial" pitchFamily="34" charset="0"/>
              </a:rPr>
              <a:t>.</a:t>
            </a:r>
          </a:p>
          <a:p>
            <a:pPr eaLnBrk="1" hangingPunct="1"/>
            <a:endParaRPr lang="it-IT" altLang="it-IT" smtClean="0">
              <a:latin typeface="Arial" pitchFamily="34" charset="0"/>
            </a:endParaRPr>
          </a:p>
          <a:p>
            <a:pPr eaLnBrk="1" hangingPunct="1"/>
            <a:r>
              <a:rPr lang="it-IT" altLang="it-IT" smtClean="0">
                <a:latin typeface="Arial" pitchFamily="34" charset="0"/>
              </a:rPr>
              <a:t>Il CO è il "braccio armato" della AO</a:t>
            </a:r>
          </a:p>
        </p:txBody>
      </p:sp>
    </p:spTree>
    <p:extLst>
      <p:ext uri="{BB962C8B-B14F-4D97-AF65-F5344CB8AC3E}">
        <p14:creationId xmlns="" xmlns:p14="http://schemas.microsoft.com/office/powerpoint/2010/main" val="2235468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egnaposto immagine diapositiva 1"/>
          <p:cNvSpPr>
            <a:spLocks noGrp="1" noRot="1" noChangeAspect="1" noTextEdit="1"/>
          </p:cNvSpPr>
          <p:nvPr>
            <p:ph type="sldImg"/>
          </p:nvPr>
        </p:nvSpPr>
        <p:spPr>
          <a:ln/>
        </p:spPr>
      </p:sp>
      <p:sp>
        <p:nvSpPr>
          <p:cNvPr id="180227" name="Segnaposto note 2"/>
          <p:cNvSpPr>
            <a:spLocks noGrp="1"/>
          </p:cNvSpPr>
          <p:nvPr>
            <p:ph type="body" idx="1"/>
          </p:nvPr>
        </p:nvSpPr>
        <p:spPr>
          <a:noFill/>
          <a:ln/>
        </p:spPr>
        <p:txBody>
          <a:bodyPr/>
          <a:lstStyle/>
          <a:p>
            <a:endParaRPr lang="it-IT" altLang="it-IT" smtClean="0">
              <a:latin typeface="Arial" pitchFamily="34" charset="0"/>
            </a:endParaRPr>
          </a:p>
        </p:txBody>
      </p:sp>
      <p:sp>
        <p:nvSpPr>
          <p:cNvPr id="180228" name="Segnaposto numero diapositiva 3"/>
          <p:cNvSpPr>
            <a:spLocks noGrp="1"/>
          </p:cNvSpPr>
          <p:nvPr>
            <p:ph type="sldNum" sz="quarter" idx="5"/>
          </p:nvPr>
        </p:nvSpPr>
        <p:spPr>
          <a:noFill/>
        </p:spPr>
        <p:txBody>
          <a:bodyPr/>
          <a:lstStyle/>
          <a:p>
            <a:fld id="{B1420A83-9738-4912-B05F-FFF6CD082C21}" type="slidenum">
              <a:rPr lang="it-IT" altLang="it-IT" smtClean="0"/>
              <a:pPr/>
              <a:t>67</a:t>
            </a:fld>
            <a:endParaRPr lang="it-IT" altLang="it-IT" smtClean="0"/>
          </a:p>
        </p:txBody>
      </p:sp>
    </p:spTree>
    <p:extLst>
      <p:ext uri="{BB962C8B-B14F-4D97-AF65-F5344CB8AC3E}">
        <p14:creationId xmlns="" xmlns:p14="http://schemas.microsoft.com/office/powerpoint/2010/main" val="1855699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egnaposto immagine diapositiva 1"/>
          <p:cNvSpPr>
            <a:spLocks noGrp="1" noRot="1" noChangeAspect="1" noTextEdit="1"/>
          </p:cNvSpPr>
          <p:nvPr>
            <p:ph type="sldImg"/>
          </p:nvPr>
        </p:nvSpPr>
        <p:spPr>
          <a:ln/>
        </p:spPr>
      </p:sp>
      <p:sp>
        <p:nvSpPr>
          <p:cNvPr id="181251" name="Segnaposto note 2"/>
          <p:cNvSpPr>
            <a:spLocks noGrp="1"/>
          </p:cNvSpPr>
          <p:nvPr>
            <p:ph type="body" idx="1"/>
          </p:nvPr>
        </p:nvSpPr>
        <p:spPr>
          <a:noFill/>
          <a:ln/>
        </p:spPr>
        <p:txBody>
          <a:bodyPr/>
          <a:lstStyle/>
          <a:p>
            <a:r>
              <a:rPr lang="it-IT" altLang="it-IT" smtClean="0">
                <a:latin typeface="Arial" pitchFamily="34" charset="0"/>
              </a:rPr>
              <a:t>Bandiere L che rimangono esposte sempre ?</a:t>
            </a:r>
          </a:p>
          <a:p>
            <a:r>
              <a:rPr lang="it-IT" altLang="it-IT" smtClean="0">
                <a:latin typeface="Arial" pitchFamily="34" charset="0"/>
              </a:rPr>
              <a:t>Mancanza di rispetto per i concorrenti</a:t>
            </a:r>
          </a:p>
        </p:txBody>
      </p:sp>
      <p:sp>
        <p:nvSpPr>
          <p:cNvPr id="181252" name="Segnaposto numero diapositiva 3"/>
          <p:cNvSpPr>
            <a:spLocks noGrp="1"/>
          </p:cNvSpPr>
          <p:nvPr>
            <p:ph type="sldNum" sz="quarter" idx="5"/>
          </p:nvPr>
        </p:nvSpPr>
        <p:spPr>
          <a:noFill/>
        </p:spPr>
        <p:txBody>
          <a:bodyPr/>
          <a:lstStyle/>
          <a:p>
            <a:fld id="{F256F059-8E9F-4B00-9ED2-05E9192FDCB2}" type="slidenum">
              <a:rPr lang="it-IT" altLang="it-IT" smtClean="0"/>
              <a:pPr/>
              <a:t>68</a:t>
            </a:fld>
            <a:endParaRPr lang="it-IT" altLang="it-IT" smtClean="0"/>
          </a:p>
        </p:txBody>
      </p:sp>
    </p:spTree>
    <p:extLst>
      <p:ext uri="{BB962C8B-B14F-4D97-AF65-F5344CB8AC3E}">
        <p14:creationId xmlns="" xmlns:p14="http://schemas.microsoft.com/office/powerpoint/2010/main" val="17148368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B880D779-B371-4FFF-B402-29D5AA7E0FA2}" type="slidenum">
              <a:rPr lang="it-IT" altLang="it-IT" sz="1200"/>
              <a:pPr algn="r" defTabSz="912958"/>
              <a:t>69</a:t>
            </a:fld>
            <a:endParaRPr lang="it-IT" altLang="it-IT" sz="1200"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Vengono trattati in questa parte solo quelli utilizzabili a terra.</a:t>
            </a:r>
          </a:p>
        </p:txBody>
      </p:sp>
    </p:spTree>
    <p:extLst>
      <p:ext uri="{BB962C8B-B14F-4D97-AF65-F5344CB8AC3E}">
        <p14:creationId xmlns="" xmlns:p14="http://schemas.microsoft.com/office/powerpoint/2010/main" val="2090801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6A19DD63-36F2-4AA8-B555-4D34CAA44FDC}" type="slidenum">
              <a:rPr lang="it-IT" altLang="it-IT" sz="1200"/>
              <a:pPr algn="r" defTabSz="912958"/>
              <a:t>70</a:t>
            </a:fld>
            <a:endParaRPr lang="it-IT" altLang="it-IT" sz="120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a:lnSpc>
                <a:spcPct val="80000"/>
              </a:lnSpc>
            </a:pPr>
            <a:r>
              <a:rPr lang="en-US" altLang="it-IT" dirty="0" err="1" smtClean="0">
                <a:latin typeface="Arial" pitchFamily="34" charset="0"/>
              </a:rPr>
              <a:t>Differimento</a:t>
            </a:r>
            <a:r>
              <a:rPr lang="en-US" altLang="it-IT" dirty="0" smtClean="0">
                <a:latin typeface="Arial" pitchFamily="34" charset="0"/>
              </a:rPr>
              <a:t> a tempo </a:t>
            </a:r>
            <a:r>
              <a:rPr lang="en-US" altLang="it-IT" dirty="0" err="1" smtClean="0">
                <a:latin typeface="Arial" pitchFamily="34" charset="0"/>
              </a:rPr>
              <a:t>indeterminato</a:t>
            </a:r>
            <a:endParaRPr lang="en-US" altLang="it-IT" dirty="0" smtClean="0">
              <a:latin typeface="Arial" pitchFamily="34" charset="0"/>
            </a:endParaRPr>
          </a:p>
          <a:p>
            <a:pPr>
              <a:lnSpc>
                <a:spcPct val="80000"/>
              </a:lnSpc>
            </a:pPr>
            <a:r>
              <a:rPr lang="en-US" altLang="it-IT" dirty="0" smtClean="0">
                <a:latin typeface="Arial" pitchFamily="34" charset="0"/>
              </a:rPr>
              <a:t>Un </a:t>
            </a:r>
            <a:r>
              <a:rPr lang="en-US" altLang="it-IT" dirty="0" err="1" smtClean="0">
                <a:latin typeface="Arial" pitchFamily="34" charset="0"/>
              </a:rPr>
              <a:t>caso</a:t>
            </a:r>
            <a:r>
              <a:rPr lang="en-US" altLang="it-IT" dirty="0" smtClean="0">
                <a:latin typeface="Arial" pitchFamily="34" charset="0"/>
              </a:rPr>
              <a:t> </a:t>
            </a:r>
            <a:r>
              <a:rPr lang="en-US" altLang="it-IT" dirty="0" err="1" smtClean="0">
                <a:latin typeface="Arial" pitchFamily="34" charset="0"/>
              </a:rPr>
              <a:t>particolare</a:t>
            </a:r>
            <a:r>
              <a:rPr lang="en-US" altLang="it-IT" dirty="0" smtClean="0">
                <a:latin typeface="Arial" pitchFamily="34" charset="0"/>
              </a:rPr>
              <a:t> – </a:t>
            </a:r>
            <a:r>
              <a:rPr lang="en-US" altLang="it-IT" dirty="0" err="1" smtClean="0">
                <a:latin typeface="Arial" pitchFamily="34" charset="0"/>
              </a:rPr>
              <a:t>bandiera</a:t>
            </a:r>
            <a:r>
              <a:rPr lang="en-US" altLang="it-IT" dirty="0" smtClean="0">
                <a:latin typeface="Arial" pitchFamily="34" charset="0"/>
              </a:rPr>
              <a:t> </a:t>
            </a:r>
            <a:r>
              <a:rPr lang="en-US" altLang="it-IT" dirty="0" err="1" smtClean="0">
                <a:latin typeface="Arial" pitchFamily="34" charset="0"/>
              </a:rPr>
              <a:t>esposta</a:t>
            </a:r>
            <a:r>
              <a:rPr lang="en-US" altLang="it-IT" dirty="0" smtClean="0">
                <a:latin typeface="Arial" pitchFamily="34" charset="0"/>
              </a:rPr>
              <a:t> </a:t>
            </a:r>
            <a:r>
              <a:rPr lang="en-US" altLang="it-IT" dirty="0" err="1" smtClean="0">
                <a:latin typeface="Arial" pitchFamily="34" charset="0"/>
              </a:rPr>
              <a:t>sul</a:t>
            </a:r>
            <a:r>
              <a:rPr lang="en-US" altLang="it-IT" dirty="0" smtClean="0">
                <a:latin typeface="Arial" pitchFamily="34" charset="0"/>
              </a:rPr>
              <a:t> </a:t>
            </a:r>
            <a:r>
              <a:rPr lang="en-US" altLang="it-IT" dirty="0" err="1" smtClean="0">
                <a:latin typeface="Arial" pitchFamily="34" charset="0"/>
              </a:rPr>
              <a:t>Battello</a:t>
            </a:r>
            <a:r>
              <a:rPr lang="en-US" altLang="it-IT" dirty="0" smtClean="0">
                <a:latin typeface="Arial" pitchFamily="34" charset="0"/>
              </a:rPr>
              <a:t> </a:t>
            </a:r>
            <a:r>
              <a:rPr lang="en-US" altLang="it-IT" dirty="0" err="1" smtClean="0">
                <a:latin typeface="Arial" pitchFamily="34" charset="0"/>
              </a:rPr>
              <a:t>Comitato</a:t>
            </a:r>
            <a:r>
              <a:rPr lang="en-US" altLang="it-IT" dirty="0" smtClean="0">
                <a:latin typeface="Arial" pitchFamily="34" charset="0"/>
              </a:rPr>
              <a:t> in </a:t>
            </a:r>
            <a:r>
              <a:rPr lang="en-US" altLang="it-IT" dirty="0" err="1" smtClean="0">
                <a:latin typeface="Arial" pitchFamily="34" charset="0"/>
              </a:rPr>
              <a:t>porto</a:t>
            </a:r>
            <a:r>
              <a:rPr lang="en-US" altLang="it-IT" dirty="0" smtClean="0">
                <a:latin typeface="Arial" pitchFamily="34" charset="0"/>
              </a:rPr>
              <a:t> – Non </a:t>
            </a:r>
            <a:r>
              <a:rPr lang="en-US" altLang="it-IT" dirty="0" err="1" smtClean="0">
                <a:latin typeface="Arial" pitchFamily="34" charset="0"/>
              </a:rPr>
              <a:t>si</a:t>
            </a:r>
            <a:r>
              <a:rPr lang="en-US" altLang="it-IT" dirty="0" smtClean="0">
                <a:latin typeface="Arial" pitchFamily="34" charset="0"/>
              </a:rPr>
              <a:t> </a:t>
            </a:r>
            <a:r>
              <a:rPr lang="en-US" altLang="it-IT" dirty="0" err="1" smtClean="0">
                <a:latin typeface="Arial" pitchFamily="34" charset="0"/>
              </a:rPr>
              <a:t>fanno</a:t>
            </a:r>
            <a:r>
              <a:rPr lang="en-US" altLang="it-IT" dirty="0" smtClean="0">
                <a:latin typeface="Arial" pitchFamily="34" charset="0"/>
              </a:rPr>
              <a:t> </a:t>
            </a:r>
            <a:r>
              <a:rPr lang="en-US" altLang="it-IT" dirty="0" err="1" smtClean="0">
                <a:latin typeface="Arial" pitchFamily="34" charset="0"/>
              </a:rPr>
              <a:t>trappole</a:t>
            </a:r>
            <a:r>
              <a:rPr lang="en-US" altLang="it-IT" dirty="0" smtClean="0">
                <a:latin typeface="Arial" pitchFamily="34" charset="0"/>
              </a:rPr>
              <a:t> </a:t>
            </a:r>
            <a:r>
              <a:rPr lang="en-US" altLang="it-IT" dirty="0" err="1" smtClean="0">
                <a:latin typeface="Arial" pitchFamily="34" charset="0"/>
              </a:rPr>
              <a:t>ai</a:t>
            </a:r>
            <a:r>
              <a:rPr lang="en-US" altLang="it-IT" dirty="0" smtClean="0">
                <a:latin typeface="Arial" pitchFamily="34" charset="0"/>
              </a:rPr>
              <a:t> </a:t>
            </a:r>
            <a:r>
              <a:rPr lang="en-US" altLang="it-IT" dirty="0" err="1" smtClean="0">
                <a:latin typeface="Arial" pitchFamily="34" charset="0"/>
              </a:rPr>
              <a:t>concorrenti</a:t>
            </a:r>
            <a:r>
              <a:rPr lang="en-US" altLang="it-IT" dirty="0" smtClean="0">
                <a:latin typeface="Arial" pitchFamily="34" charset="0"/>
              </a:rPr>
              <a:t> – </a:t>
            </a:r>
            <a:r>
              <a:rPr lang="en-US" altLang="it-IT" dirty="0" err="1" smtClean="0">
                <a:latin typeface="Arial" pitchFamily="34" charset="0"/>
              </a:rPr>
              <a:t>va</a:t>
            </a:r>
            <a:r>
              <a:rPr lang="en-US" altLang="it-IT" dirty="0" smtClean="0">
                <a:latin typeface="Arial" pitchFamily="34" charset="0"/>
              </a:rPr>
              <a:t> </a:t>
            </a:r>
            <a:r>
              <a:rPr lang="en-US" altLang="it-IT" dirty="0" err="1" smtClean="0">
                <a:latin typeface="Arial" pitchFamily="34" charset="0"/>
              </a:rPr>
              <a:t>ammainata</a:t>
            </a:r>
            <a:r>
              <a:rPr lang="en-US" altLang="it-IT" dirty="0" smtClean="0">
                <a:latin typeface="Arial" pitchFamily="34" charset="0"/>
              </a:rPr>
              <a:t> prima </a:t>
            </a:r>
            <a:r>
              <a:rPr lang="en-US" altLang="it-IT" dirty="0" err="1" smtClean="0">
                <a:latin typeface="Arial" pitchFamily="34" charset="0"/>
              </a:rPr>
              <a:t>di</a:t>
            </a:r>
            <a:r>
              <a:rPr lang="en-US" altLang="it-IT" dirty="0" smtClean="0">
                <a:latin typeface="Arial" pitchFamily="34" charset="0"/>
              </a:rPr>
              <a:t> </a:t>
            </a:r>
            <a:r>
              <a:rPr lang="en-US" altLang="it-IT" dirty="0" err="1" smtClean="0">
                <a:latin typeface="Arial" pitchFamily="34" charset="0"/>
              </a:rPr>
              <a:t>uscire</a:t>
            </a:r>
            <a:r>
              <a:rPr lang="en-US" altLang="it-IT" dirty="0" smtClean="0">
                <a:latin typeface="Arial" pitchFamily="34" charset="0"/>
              </a:rPr>
              <a:t> per dare </a:t>
            </a:r>
            <a:r>
              <a:rPr lang="en-US" altLang="it-IT" dirty="0" err="1" smtClean="0">
                <a:latin typeface="Arial" pitchFamily="34" charset="0"/>
              </a:rPr>
              <a:t>ai</a:t>
            </a:r>
            <a:r>
              <a:rPr lang="en-US" altLang="it-IT" dirty="0" smtClean="0">
                <a:latin typeface="Arial" pitchFamily="34" charset="0"/>
              </a:rPr>
              <a:t> </a:t>
            </a:r>
            <a:r>
              <a:rPr lang="en-US" altLang="it-IT" dirty="0" err="1" smtClean="0">
                <a:latin typeface="Arial" pitchFamily="34" charset="0"/>
              </a:rPr>
              <a:t>concorrenti</a:t>
            </a:r>
            <a:r>
              <a:rPr lang="en-US" altLang="it-IT" dirty="0" smtClean="0">
                <a:latin typeface="Arial" pitchFamily="34" charset="0"/>
              </a:rPr>
              <a:t> un tempo </a:t>
            </a:r>
            <a:r>
              <a:rPr lang="en-US" altLang="it-IT" dirty="0" err="1" smtClean="0">
                <a:latin typeface="Arial" pitchFamily="34" charset="0"/>
              </a:rPr>
              <a:t>certo</a:t>
            </a:r>
            <a:r>
              <a:rPr lang="en-US" altLang="it-IT" dirty="0" smtClean="0">
                <a:latin typeface="Arial" pitchFamily="34" charset="0"/>
              </a:rPr>
              <a:t> per </a:t>
            </a:r>
            <a:r>
              <a:rPr lang="en-US" altLang="it-IT" dirty="0" err="1" smtClean="0">
                <a:latin typeface="Arial" pitchFamily="34" charset="0"/>
              </a:rPr>
              <a:t>l’inizio</a:t>
            </a:r>
            <a:r>
              <a:rPr lang="en-US" altLang="it-IT" dirty="0" smtClean="0">
                <a:latin typeface="Arial" pitchFamily="34" charset="0"/>
              </a:rPr>
              <a:t> </a:t>
            </a:r>
            <a:r>
              <a:rPr lang="en-US" altLang="it-IT" dirty="0" err="1" smtClean="0">
                <a:latin typeface="Arial" pitchFamily="34" charset="0"/>
              </a:rPr>
              <a:t>dei</a:t>
            </a:r>
            <a:r>
              <a:rPr lang="en-US" altLang="it-IT" dirty="0" smtClean="0">
                <a:latin typeface="Arial" pitchFamily="34" charset="0"/>
              </a:rPr>
              <a:t> </a:t>
            </a:r>
            <a:r>
              <a:rPr lang="en-US" altLang="it-IT" dirty="0" err="1" smtClean="0">
                <a:latin typeface="Arial" pitchFamily="34" charset="0"/>
              </a:rPr>
              <a:t>segnali</a:t>
            </a:r>
            <a:r>
              <a:rPr lang="en-US" altLang="it-IT" dirty="0" smtClean="0">
                <a:latin typeface="Arial" pitchFamily="34" charset="0"/>
              </a:rPr>
              <a:t> a mare</a:t>
            </a:r>
          </a:p>
          <a:p>
            <a:pPr>
              <a:lnSpc>
                <a:spcPct val="80000"/>
              </a:lnSpc>
            </a:pPr>
            <a:endParaRPr lang="en-US" altLang="it-IT" dirty="0" smtClean="0">
              <a:latin typeface="Arial" pitchFamily="34" charset="0"/>
            </a:endParaRPr>
          </a:p>
          <a:p>
            <a:pPr>
              <a:lnSpc>
                <a:spcPct val="80000"/>
              </a:lnSpc>
            </a:pPr>
            <a:r>
              <a:rPr lang="it-IT" altLang="it-IT" b="1" dirty="0" smtClean="0">
                <a:latin typeface="Arial" pitchFamily="34" charset="0"/>
              </a:rPr>
              <a:t>INTELLIGENZA</a:t>
            </a:r>
          </a:p>
          <a:p>
            <a:pPr>
              <a:lnSpc>
                <a:spcPct val="80000"/>
              </a:lnSpc>
            </a:pPr>
            <a:r>
              <a:rPr lang="it-IT" altLang="it-IT" dirty="0" smtClean="0">
                <a:latin typeface="Arial" pitchFamily="34" charset="0"/>
              </a:rPr>
              <a:t>Le</a:t>
            </a:r>
            <a:r>
              <a:rPr lang="it-IT" altLang="it-IT" b="1" dirty="0" smtClean="0">
                <a:latin typeface="Arial" pitchFamily="34" charset="0"/>
              </a:rPr>
              <a:t> </a:t>
            </a:r>
            <a:r>
              <a:rPr lang="it-IT" altLang="it-IT" dirty="0" smtClean="0">
                <a:latin typeface="Arial" pitchFamily="34" charset="0"/>
              </a:rPr>
              <a:t>regate non partite sono </a:t>
            </a:r>
            <a:r>
              <a:rPr lang="it-IT" altLang="it-IT" i="1" dirty="0" smtClean="0">
                <a:latin typeface="Arial" pitchFamily="34" charset="0"/>
              </a:rPr>
              <a:t>differite. Il </a:t>
            </a:r>
            <a:r>
              <a:rPr lang="it-IT" altLang="it-IT" dirty="0" smtClean="0">
                <a:latin typeface="Arial" pitchFamily="34" charset="0"/>
              </a:rPr>
              <a:t>segnale di avviso sarà esposto 1 minuto dopo l’ammainata a meno che a quel momento la regata sia ulteriormente </a:t>
            </a:r>
            <a:r>
              <a:rPr lang="it-IT" altLang="it-IT" i="1" dirty="0" smtClean="0">
                <a:latin typeface="Arial" pitchFamily="34" charset="0"/>
              </a:rPr>
              <a:t>differita o abbandonata.</a:t>
            </a:r>
          </a:p>
          <a:p>
            <a:pPr>
              <a:lnSpc>
                <a:spcPct val="80000"/>
              </a:lnSpc>
            </a:pPr>
            <a:endParaRPr lang="en-US" altLang="it-IT" dirty="0" smtClean="0">
              <a:latin typeface="Arial" pitchFamily="34" charset="0"/>
            </a:endParaRPr>
          </a:p>
          <a:p>
            <a:pPr>
              <a:lnSpc>
                <a:spcPct val="80000"/>
              </a:lnSpc>
            </a:pPr>
            <a:r>
              <a:rPr lang="it-IT" altLang="it-IT" dirty="0" smtClean="0">
                <a:solidFill>
                  <a:srgbClr val="333333"/>
                </a:solidFill>
                <a:latin typeface="Arial" pitchFamily="34" charset="0"/>
                <a:ea typeface="Times New Roman" pitchFamily="18" charset="0"/>
                <a:cs typeface="Arial" pitchFamily="34" charset="0"/>
              </a:rPr>
              <a:t>Quando il pennello “Intelligenza” è esposto a terra, le parole “1 minuto” (come citato nei segnali di regata RRS) sono sostituite dalle parole “non meno di 45 minuti”. </a:t>
            </a:r>
            <a:endParaRPr lang="it-IT" altLang="it-IT" sz="1800" dirty="0" smtClean="0">
              <a:latin typeface="Arial" pitchFamily="34" charset="0"/>
            </a:endParaRPr>
          </a:p>
          <a:p>
            <a:pPr>
              <a:lnSpc>
                <a:spcPct val="80000"/>
              </a:lnSpc>
            </a:pPr>
            <a:endParaRPr lang="en-US" altLang="it-IT" dirty="0" smtClean="0">
              <a:latin typeface="Arial" pitchFamily="34" charset="0"/>
            </a:endParaRPr>
          </a:p>
          <a:p>
            <a:pPr eaLnBrk="1" hangingPunct="1">
              <a:lnSpc>
                <a:spcPct val="80000"/>
              </a:lnSpc>
            </a:pPr>
            <a:endParaRPr lang="it-IT" altLang="it-IT" dirty="0" smtClean="0">
              <a:latin typeface="Arial" pitchFamily="34" charset="0"/>
            </a:endParaRPr>
          </a:p>
        </p:txBody>
      </p:sp>
    </p:spTree>
    <p:extLst>
      <p:ext uri="{BB962C8B-B14F-4D97-AF65-F5344CB8AC3E}">
        <p14:creationId xmlns="" xmlns:p14="http://schemas.microsoft.com/office/powerpoint/2010/main" val="2665530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8680D838-5A3A-47BD-8D9C-C3B796727DD5}" type="slidenum">
              <a:rPr lang="it-IT" altLang="it-IT" smtClean="0"/>
              <a:pPr/>
              <a:t>71</a:t>
            </a:fld>
            <a:endParaRPr lang="it-IT" altLang="it-IT"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Il rinvio a tempo determinato; solo per un </a:t>
            </a:r>
            <a:r>
              <a:rPr lang="it-IT" altLang="it-IT" b="1" smtClean="0">
                <a:latin typeface="Arial" pitchFamily="34" charset="0"/>
              </a:rPr>
              <a:t>orario programmato</a:t>
            </a:r>
            <a:r>
              <a:rPr lang="it-IT" altLang="it-IT" smtClean="0">
                <a:latin typeface="Arial" pitchFamily="34" charset="0"/>
              </a:rPr>
              <a:t>, </a:t>
            </a:r>
          </a:p>
        </p:txBody>
      </p:sp>
    </p:spTree>
    <p:extLst>
      <p:ext uri="{BB962C8B-B14F-4D97-AF65-F5344CB8AC3E}">
        <p14:creationId xmlns="" xmlns:p14="http://schemas.microsoft.com/office/powerpoint/2010/main" val="2689782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8680D838-5A3A-47BD-8D9C-C3B796727DD5}" type="slidenum">
              <a:rPr lang="it-IT" altLang="it-IT" smtClean="0"/>
              <a:pPr/>
              <a:t>72</a:t>
            </a:fld>
            <a:endParaRPr lang="it-IT" altLang="it-IT"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lnSpc>
                <a:spcPct val="80000"/>
              </a:lnSpc>
            </a:pPr>
            <a:endParaRPr lang="it-IT" altLang="it-IT" dirty="0" smtClean="0">
              <a:latin typeface="Arial" pitchFamily="34" charset="0"/>
            </a:endParaRPr>
          </a:p>
        </p:txBody>
      </p:sp>
    </p:spTree>
    <p:extLst>
      <p:ext uri="{BB962C8B-B14F-4D97-AF65-F5344CB8AC3E}">
        <p14:creationId xmlns="" xmlns:p14="http://schemas.microsoft.com/office/powerpoint/2010/main" val="1476958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31A4A462-615C-405F-9BE3-13AECB3AD2D7}" type="slidenum">
              <a:rPr lang="it-IT" altLang="it-IT" sz="1200"/>
              <a:pPr algn="r" defTabSz="912958"/>
              <a:t>73</a:t>
            </a:fld>
            <a:endParaRPr lang="it-IT" altLang="it-IT" sz="12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lnSpc>
                <a:spcPct val="80000"/>
              </a:lnSpc>
            </a:pPr>
            <a:r>
              <a:rPr lang="it-IT" altLang="it-IT" dirty="0" smtClean="0">
                <a:latin typeface="Arial" pitchFamily="34" charset="0"/>
              </a:rPr>
              <a:t>Altro giorno – richiede che vi sia un altro giorno disponibile</a:t>
            </a:r>
          </a:p>
          <a:p>
            <a:pPr eaLnBrk="1" hangingPunct="1">
              <a:lnSpc>
                <a:spcPct val="80000"/>
              </a:lnSpc>
            </a:pPr>
            <a:endParaRPr lang="it-IT" altLang="it-IT" dirty="0" smtClean="0">
              <a:latin typeface="Arial" pitchFamily="34" charset="0"/>
            </a:endParaRPr>
          </a:p>
          <a:p>
            <a:pPr marL="0" lvl="1">
              <a:lnSpc>
                <a:spcPct val="80000"/>
              </a:lnSpc>
            </a:pPr>
            <a:r>
              <a:rPr lang="en-GB" altLang="it-IT" sz="800" dirty="0" smtClean="0">
                <a:latin typeface="Arial" pitchFamily="34" charset="0"/>
              </a:rPr>
              <a:t>When it is obvious that there is insufficient time to complete the days racing programme, AP over A is displayed. This signal, obviously, can only be used if there is time within the overall race programme to re-schedule racing on another day.</a:t>
            </a:r>
            <a:r>
              <a:rPr lang="pl-PL" altLang="it-IT" sz="800" dirty="0" smtClean="0">
                <a:latin typeface="Arial" pitchFamily="34" charset="0"/>
              </a:rPr>
              <a:t> </a:t>
            </a:r>
            <a:r>
              <a:rPr lang="pl-PL" altLang="it-IT" sz="800" dirty="0" smtClean="0">
                <a:solidFill>
                  <a:srgbClr val="FF3607"/>
                </a:solidFill>
                <a:latin typeface="Arial" pitchFamily="34" charset="0"/>
              </a:rPr>
              <a:t>AP over A should not be displayed too early. The entire day should be used if necessary to complete the schedule. </a:t>
            </a:r>
            <a:r>
              <a:rPr lang="en-GB" altLang="it-IT" dirty="0" smtClean="0">
                <a:latin typeface="Arial" pitchFamily="34" charset="0"/>
              </a:rPr>
              <a:t>Postponement of racing to another day should be co-ordinated for the different courses.</a:t>
            </a:r>
            <a:endParaRPr lang="pl-PL" altLang="it-IT" dirty="0" smtClean="0">
              <a:latin typeface="Arial" pitchFamily="34" charset="0"/>
            </a:endParaRPr>
          </a:p>
          <a:p>
            <a:pPr eaLnBrk="1" hangingPunct="1">
              <a:lnSpc>
                <a:spcPct val="80000"/>
              </a:lnSpc>
            </a:pPr>
            <a:r>
              <a:rPr lang="en-GB" altLang="it-IT" sz="800" dirty="0" smtClean="0">
                <a:latin typeface="Arial" pitchFamily="34" charset="0"/>
              </a:rPr>
              <a:t>Once displayed, there will be a requirement in the Sailing Instructions, for the new start time to be posted on the official notice board, usually before 21.00 hours the night before. There is no sound signal when this signal is removed.</a:t>
            </a:r>
            <a:endParaRPr lang="it-IT" altLang="it-IT" dirty="0" smtClean="0">
              <a:latin typeface="Arial" pitchFamily="34" charset="0"/>
            </a:endParaRPr>
          </a:p>
          <a:p>
            <a:pPr eaLnBrk="1" hangingPunct="1">
              <a:lnSpc>
                <a:spcPct val="80000"/>
              </a:lnSpc>
            </a:pPr>
            <a:endParaRPr lang="it-IT" altLang="it-IT" dirty="0" smtClean="0">
              <a:latin typeface="Arial" pitchFamily="34" charset="0"/>
            </a:endParaRPr>
          </a:p>
        </p:txBody>
      </p:sp>
    </p:spTree>
    <p:extLst>
      <p:ext uri="{BB962C8B-B14F-4D97-AF65-F5344CB8AC3E}">
        <p14:creationId xmlns="" xmlns:p14="http://schemas.microsoft.com/office/powerpoint/2010/main" val="4239748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defTabSz="880719"/>
            <a:fld id="{36D47AA3-D1C7-4872-9628-BFFCFA3F1950}" type="slidenum">
              <a:rPr lang="it-IT" altLang="it-IT" smtClean="0"/>
              <a:pPr defTabSz="880719"/>
              <a:t>74</a:t>
            </a:fld>
            <a:endParaRPr lang="it-IT" altLang="it-IT" dirty="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78764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39AF8DB7-CB25-4651-B594-3EC4BCD6A389}" type="slidenum">
              <a:rPr lang="it-IT" altLang="it-IT" sz="1200"/>
              <a:pPr algn="r" defTabSz="912958"/>
              <a:t>75</a:t>
            </a:fld>
            <a:endParaRPr lang="it-IT" altLang="it-IT"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lnSpc>
                <a:spcPct val="80000"/>
              </a:lnSpc>
            </a:pPr>
            <a:r>
              <a:rPr lang="it-IT" altLang="it-IT" smtClean="0">
                <a:solidFill>
                  <a:srgbClr val="FF0000"/>
                </a:solidFill>
                <a:latin typeface="Arial" pitchFamily="34" charset="0"/>
              </a:rPr>
              <a:t>Sembrerebbe più logico parlare con l’esposizione di una bandiera  piuttosto che con una “non esposizione”. Nel secondo caso il segnale viene esposto solo quando serve.</a:t>
            </a:r>
          </a:p>
          <a:p>
            <a:pPr eaLnBrk="1" hangingPunct="1">
              <a:lnSpc>
                <a:spcPct val="80000"/>
              </a:lnSpc>
            </a:pPr>
            <a:endParaRPr lang="it-IT" altLang="it-IT" smtClean="0">
              <a:solidFill>
                <a:srgbClr val="FF0000"/>
              </a:solidFill>
              <a:latin typeface="Arial" pitchFamily="34" charset="0"/>
            </a:endParaRPr>
          </a:p>
        </p:txBody>
      </p:sp>
    </p:spTree>
    <p:extLst>
      <p:ext uri="{BB962C8B-B14F-4D97-AF65-F5344CB8AC3E}">
        <p14:creationId xmlns="" xmlns:p14="http://schemas.microsoft.com/office/powerpoint/2010/main" val="35753516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39AF8DB7-CB25-4651-B594-3EC4BCD6A389}" type="slidenum">
              <a:rPr lang="it-IT" altLang="it-IT" sz="1200"/>
              <a:pPr algn="r" defTabSz="912958"/>
              <a:t>76</a:t>
            </a:fld>
            <a:endParaRPr lang="it-IT" altLang="it-IT"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lnSpc>
                <a:spcPct val="80000"/>
              </a:lnSpc>
            </a:pPr>
            <a:r>
              <a:rPr lang="it-IT" altLang="it-IT" sz="1200" b="0" i="0" dirty="0" smtClean="0">
                <a:solidFill>
                  <a:srgbClr val="FF0000"/>
                </a:solidFill>
              </a:rPr>
              <a:t>L’unica</a:t>
            </a:r>
            <a:r>
              <a:rPr lang="it-IT" altLang="it-IT" sz="1200" b="0" i="0" baseline="0" dirty="0" smtClean="0">
                <a:solidFill>
                  <a:srgbClr val="FF0000"/>
                </a:solidFill>
              </a:rPr>
              <a:t> situazione in cui potrebbe essere </a:t>
            </a:r>
            <a:r>
              <a:rPr lang="it-IT" altLang="it-IT" sz="1200" b="0" i="0" baseline="0" smtClean="0">
                <a:solidFill>
                  <a:srgbClr val="FF0000"/>
                </a:solidFill>
              </a:rPr>
              <a:t>utile usare la </a:t>
            </a:r>
            <a:r>
              <a:rPr lang="it-IT" altLang="it-IT" sz="1200" b="0" i="0" baseline="0" dirty="0" smtClean="0">
                <a:solidFill>
                  <a:srgbClr val="FF0000"/>
                </a:solidFill>
              </a:rPr>
              <a:t>AP è quella del differimento determinato</a:t>
            </a:r>
          </a:p>
          <a:p>
            <a:pPr eaLnBrk="1" hangingPunct="1">
              <a:lnSpc>
                <a:spcPct val="80000"/>
              </a:lnSpc>
            </a:pPr>
            <a:endParaRPr lang="it-IT" altLang="it-IT" sz="1200" b="0" i="0" dirty="0" smtClean="0">
              <a:solidFill>
                <a:srgbClr val="FF0000"/>
              </a:solidFill>
            </a:endParaRPr>
          </a:p>
          <a:p>
            <a:pPr eaLnBrk="1" hangingPunct="1">
              <a:lnSpc>
                <a:spcPct val="80000"/>
              </a:lnSpc>
            </a:pPr>
            <a:r>
              <a:rPr lang="it-IT" altLang="it-IT" sz="1200" b="0" i="1" dirty="0" err="1" smtClean="0">
                <a:solidFill>
                  <a:srgbClr val="FF0000"/>
                </a:solidFill>
              </a:rPr>
              <a:t>Q&amp;A</a:t>
            </a:r>
            <a:r>
              <a:rPr lang="it-IT" altLang="it-IT" sz="1200" b="0" i="1" dirty="0" smtClean="0">
                <a:solidFill>
                  <a:srgbClr val="FF0000"/>
                </a:solidFill>
              </a:rPr>
              <a:t> 2016-004, </a:t>
            </a:r>
            <a:r>
              <a:rPr lang="it-IT" altLang="it-IT" sz="1200" b="0" i="1" dirty="0" err="1" smtClean="0">
                <a:solidFill>
                  <a:srgbClr val="FF0000"/>
                </a:solidFill>
              </a:rPr>
              <a:t>Answer</a:t>
            </a:r>
            <a:r>
              <a:rPr lang="it-IT" altLang="it-IT" sz="1200" b="0" i="1" dirty="0" smtClean="0">
                <a:solidFill>
                  <a:srgbClr val="FF0000"/>
                </a:solidFill>
              </a:rPr>
              <a:t> 2</a:t>
            </a:r>
            <a:endParaRPr lang="en-US" dirty="0" smtClean="0"/>
          </a:p>
          <a:p>
            <a:pPr eaLnBrk="1" hangingPunct="1">
              <a:lnSpc>
                <a:spcPct val="80000"/>
              </a:lnSpc>
            </a:pPr>
            <a:r>
              <a:rPr lang="en-US" dirty="0" smtClean="0"/>
              <a:t>“AP should be removed not less than the number of minutes before the warning signal stated in the sailing instruction. In this case, the new warning signal will be at 15.00, so AP over 3 should be lowered no later than 14.30. For events including sailing instruction ‘y’, the sailors would expect to see flag D (or another signal) being displayed at the same time or shortly after AP is being removed.”</a:t>
            </a:r>
            <a:endParaRPr lang="it-IT" altLang="it-IT" dirty="0" smtClean="0">
              <a:solidFill>
                <a:srgbClr val="FF0000"/>
              </a:solidFill>
              <a:latin typeface="Arial" pitchFamily="34" charset="0"/>
            </a:endParaRPr>
          </a:p>
        </p:txBody>
      </p:sp>
    </p:spTree>
    <p:extLst>
      <p:ext uri="{BB962C8B-B14F-4D97-AF65-F5344CB8AC3E}">
        <p14:creationId xmlns="" xmlns:p14="http://schemas.microsoft.com/office/powerpoint/2010/main" val="213767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DE40B23-5840-45E8-9CD3-6430EBD4A6F2}" type="slidenum">
              <a:rPr lang="it-IT" altLang="it-IT" smtClean="0"/>
              <a:pPr/>
              <a:t>7</a:t>
            </a:fld>
            <a:endParaRPr lang="it-IT" altLang="it-IT"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algn="just" eaLnBrk="1" hangingPunct="1">
              <a:spcBef>
                <a:spcPct val="0"/>
              </a:spcBef>
            </a:pPr>
            <a:r>
              <a:rPr lang="it-IT" altLang="it-IT" smtClean="0">
                <a:solidFill>
                  <a:schemeClr val="accent2"/>
                </a:solidFill>
                <a:latin typeface="Arial" pitchFamily="34" charset="0"/>
              </a:rPr>
              <a:t>E’ il CO che provvede, tra l’altro, anche agli adempimenti richiesti dalla RR 89.2</a:t>
            </a:r>
          </a:p>
          <a:p>
            <a:pPr algn="just" eaLnBrk="1" hangingPunct="1">
              <a:spcBef>
                <a:spcPct val="0"/>
              </a:spcBef>
            </a:pPr>
            <a:endParaRPr lang="it-IT" altLang="it-IT" smtClean="0">
              <a:latin typeface="Arial" pitchFamily="34" charset="0"/>
            </a:endParaRPr>
          </a:p>
          <a:p>
            <a:pPr algn="just" eaLnBrk="1" hangingPunct="1">
              <a:spcBef>
                <a:spcPct val="0"/>
              </a:spcBef>
            </a:pPr>
            <a:r>
              <a:rPr lang="it-IT" altLang="it-IT" smtClean="0">
                <a:latin typeface="Arial" pitchFamily="34" charset="0"/>
              </a:rPr>
              <a:t>L'autorità organizzatrice delle regate nazionali, selezioni nazionali e campionati nazionali è la FIV. Per tutto il resto l’organizzazione viene normalmente delegata agli “Affiliati” (i circoli) ma questi sono tenuti ad applicare la </a:t>
            </a:r>
            <a:r>
              <a:rPr lang="it-IT" altLang="it-IT" b="1" smtClean="0">
                <a:latin typeface="Arial" pitchFamily="34" charset="0"/>
              </a:rPr>
              <a:t>Normativa</a:t>
            </a:r>
            <a:r>
              <a:rPr lang="it-IT" altLang="it-IT" smtClean="0">
                <a:latin typeface="Arial" pitchFamily="34" charset="0"/>
              </a:rPr>
              <a:t>.</a:t>
            </a:r>
          </a:p>
          <a:p>
            <a:pPr eaLnBrk="1" hangingPunct="1"/>
            <a:endParaRPr lang="it-IT" altLang="it-IT" smtClean="0">
              <a:latin typeface="Arial" pitchFamily="34" charset="0"/>
            </a:endParaRPr>
          </a:p>
          <a:p>
            <a:pPr eaLnBrk="1" hangingPunct="1"/>
            <a:r>
              <a:rPr lang="it-IT" altLang="it-IT" smtClean="0">
                <a:latin typeface="Arial" pitchFamily="34" charset="0"/>
              </a:rPr>
              <a:t>Il CO è il "braccio armato" della AO</a:t>
            </a:r>
          </a:p>
        </p:txBody>
      </p:sp>
    </p:spTree>
    <p:extLst>
      <p:ext uri="{BB962C8B-B14F-4D97-AF65-F5344CB8AC3E}">
        <p14:creationId xmlns="" xmlns:p14="http://schemas.microsoft.com/office/powerpoint/2010/main" val="1171237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2B184C31-5515-49B6-A0E8-B62489B74444}" type="slidenum">
              <a:rPr lang="it-IT" altLang="it-IT" sz="1200"/>
              <a:pPr algn="r" defTabSz="912958"/>
              <a:t>77</a:t>
            </a:fld>
            <a:endParaRPr lang="it-IT" altLang="it-IT" sz="1200"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it-IT" altLang="it-IT" smtClean="0">
                <a:latin typeface="Arial" pitchFamily="34" charset="0"/>
              </a:rPr>
              <a:t>Hyeres</a:t>
            </a:r>
          </a:p>
          <a:p>
            <a:r>
              <a:rPr lang="en-US" altLang="it-IT" smtClean="0">
                <a:latin typeface="Arial" pitchFamily="34" charset="0"/>
              </a:rPr>
              <a:t>Flag AP over H displayed ashore means `Boats shal not leave the harbour. Wait for further instructions.` This changes Race Signals AP over H.</a:t>
            </a:r>
            <a:endParaRPr lang="it-IT" altLang="it-IT" smtClean="0">
              <a:latin typeface="Arial" pitchFamily="34" charset="0"/>
            </a:endParaRP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25791069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2B184C31-5515-49B6-A0E8-B62489B74444}" type="slidenum">
              <a:rPr lang="it-IT" altLang="it-IT" sz="1200"/>
              <a:pPr algn="r" defTabSz="912958"/>
              <a:t>78</a:t>
            </a:fld>
            <a:endParaRPr lang="it-IT" altLang="it-IT" sz="1200"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it-IT" smtClean="0"/>
              <a:t>La Delta , oltre ad avere un maggior controllo, permette la gestione uscita flotte esponendo Delta su Classe o su colore.</a:t>
            </a:r>
            <a:endParaRPr lang="it-IT" altLang="it-IT" smtClean="0">
              <a:latin typeface="Arial" pitchFamily="34" charset="0"/>
            </a:endParaRPr>
          </a:p>
          <a:p>
            <a:endParaRPr lang="it-IT" altLang="it-IT" dirty="0" smtClean="0">
              <a:latin typeface="Arial" pitchFamily="34" charset="0"/>
            </a:endParaRPr>
          </a:p>
          <a:p>
            <a:r>
              <a:rPr lang="it-IT" altLang="it-IT" dirty="0" err="1" smtClean="0">
                <a:latin typeface="Arial" pitchFamily="34" charset="0"/>
              </a:rPr>
              <a:t>Hyeres</a:t>
            </a:r>
            <a:endParaRPr lang="it-IT" altLang="it-IT" dirty="0" smtClean="0">
              <a:latin typeface="Arial" pitchFamily="34" charset="0"/>
            </a:endParaRPr>
          </a:p>
          <a:p>
            <a:r>
              <a:rPr lang="en-US" altLang="it-IT" dirty="0" smtClean="0">
                <a:latin typeface="Arial" pitchFamily="34" charset="0"/>
              </a:rPr>
              <a:t>Flag AP over H displayed ashore means `Boats </a:t>
            </a:r>
            <a:r>
              <a:rPr lang="en-US" altLang="it-IT" dirty="0" err="1" smtClean="0">
                <a:latin typeface="Arial" pitchFamily="34" charset="0"/>
              </a:rPr>
              <a:t>shal</a:t>
            </a:r>
            <a:r>
              <a:rPr lang="en-US" altLang="it-IT" dirty="0" smtClean="0">
                <a:latin typeface="Arial" pitchFamily="34" charset="0"/>
              </a:rPr>
              <a:t> not leave the </a:t>
            </a:r>
            <a:r>
              <a:rPr lang="en-US" altLang="it-IT" dirty="0" err="1" smtClean="0">
                <a:latin typeface="Arial" pitchFamily="34" charset="0"/>
              </a:rPr>
              <a:t>harbour</a:t>
            </a:r>
            <a:r>
              <a:rPr lang="en-US" altLang="it-IT" dirty="0" smtClean="0">
                <a:latin typeface="Arial" pitchFamily="34" charset="0"/>
              </a:rPr>
              <a:t>. Wait for further instructions.` This changes Race Signals AP over H.</a:t>
            </a:r>
            <a:endParaRPr lang="it-IT" altLang="it-IT" dirty="0" smtClean="0">
              <a:latin typeface="Arial" pitchFamily="34" charset="0"/>
            </a:endParaRPr>
          </a:p>
          <a:p>
            <a:pPr eaLnBrk="1" hangingPunct="1">
              <a:lnSpc>
                <a:spcPct val="80000"/>
              </a:lnSpc>
            </a:pPr>
            <a:endParaRPr lang="it-IT" altLang="it-IT" dirty="0" smtClean="0">
              <a:latin typeface="Arial" pitchFamily="34" charset="0"/>
            </a:endParaRPr>
          </a:p>
        </p:txBody>
      </p:sp>
    </p:spTree>
    <p:extLst>
      <p:ext uri="{BB962C8B-B14F-4D97-AF65-F5344CB8AC3E}">
        <p14:creationId xmlns="" xmlns:p14="http://schemas.microsoft.com/office/powerpoint/2010/main" val="20710141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0CCA9988-B01B-4BB2-9E7F-2C2309F9D244}" type="slidenum">
              <a:rPr lang="it-IT" altLang="it-IT" sz="1200"/>
              <a:pPr algn="r" defTabSz="912958"/>
              <a:t>79</a:t>
            </a:fld>
            <a:endParaRPr lang="it-IT" altLang="it-IT"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it-IT" altLang="it-IT" smtClean="0">
              <a:latin typeface="Arial" pitchFamily="34" charset="0"/>
            </a:endParaRPr>
          </a:p>
        </p:txBody>
      </p:sp>
    </p:spTree>
    <p:extLst>
      <p:ext uri="{BB962C8B-B14F-4D97-AF65-F5344CB8AC3E}">
        <p14:creationId xmlns="" xmlns:p14="http://schemas.microsoft.com/office/powerpoint/2010/main" val="741326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19A90755-AE2D-4CCA-A7B9-3C3FA47D5AE1}" type="slidenum">
              <a:rPr lang="it-IT" altLang="it-IT" sz="1200"/>
              <a:pPr algn="r" defTabSz="912958"/>
              <a:t>80</a:t>
            </a:fld>
            <a:endParaRPr lang="it-IT" altLang="it-IT" sz="1200"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gn="just">
              <a:lnSpc>
                <a:spcPts val="1662"/>
              </a:lnSpc>
            </a:pPr>
            <a:r>
              <a:rPr lang="it-IT" altLang="it-IT" dirty="0" smtClean="0">
                <a:latin typeface="Arial" pitchFamily="34" charset="0"/>
              </a:rPr>
              <a:t>REGOLA FONDAMENTALE - 1 SICUREZZA</a:t>
            </a:r>
          </a:p>
          <a:p>
            <a:pPr algn="just">
              <a:lnSpc>
                <a:spcPts val="1662"/>
              </a:lnSpc>
            </a:pPr>
            <a:r>
              <a:rPr lang="it-IT" altLang="it-IT" dirty="0" smtClean="0">
                <a:latin typeface="Arial" pitchFamily="34" charset="0"/>
              </a:rPr>
              <a:t>1.2 Equipaggiamenti di Salvataggio e Dispositivi Personali di Galleggiamento</a:t>
            </a:r>
          </a:p>
          <a:p>
            <a:pPr algn="just">
              <a:lnSpc>
                <a:spcPts val="1662"/>
              </a:lnSpc>
            </a:pPr>
            <a:r>
              <a:rPr lang="it-IT" altLang="it-IT" dirty="0" smtClean="0">
                <a:latin typeface="Arial" pitchFamily="34" charset="0"/>
              </a:rPr>
              <a:t>Una barca deve portare adeguati equipaggiamenti di salvataggio </a:t>
            </a:r>
            <a:r>
              <a:rPr lang="it-IT" altLang="it-IT" dirty="0" err="1" smtClean="0">
                <a:latin typeface="Arial" pitchFamily="34" charset="0"/>
              </a:rPr>
              <a:t>………</a:t>
            </a:r>
            <a:r>
              <a:rPr lang="it-IT" altLang="it-IT" dirty="0" smtClean="0">
                <a:latin typeface="Arial" pitchFamily="34" charset="0"/>
              </a:rPr>
              <a:t>. Ogni concorrente è personalmente responsabile di indossare un dispositivo personale di galleggiamento adeguato alle circostanze.</a:t>
            </a:r>
          </a:p>
          <a:p>
            <a:pPr algn="just">
              <a:lnSpc>
                <a:spcPts val="1477"/>
              </a:lnSpc>
            </a:pPr>
            <a:endParaRPr lang="it-IT" altLang="it-IT" dirty="0" smtClean="0">
              <a:latin typeface="Arial" pitchFamily="34" charset="0"/>
            </a:endParaRPr>
          </a:p>
          <a:p>
            <a:pPr algn="just">
              <a:lnSpc>
                <a:spcPts val="1477"/>
              </a:lnSpc>
            </a:pPr>
            <a:r>
              <a:rPr lang="it-IT" altLang="it-IT" dirty="0" smtClean="0">
                <a:latin typeface="Arial" pitchFamily="34" charset="0"/>
              </a:rPr>
              <a:t>PARTE 3 – CONDUZIONE </a:t>
            </a:r>
            <a:r>
              <a:rPr lang="it-IT" altLang="it-IT" dirty="0" err="1" smtClean="0">
                <a:latin typeface="Arial" pitchFamily="34" charset="0"/>
              </a:rPr>
              <a:t>DI</a:t>
            </a:r>
            <a:r>
              <a:rPr lang="it-IT" altLang="it-IT" dirty="0" smtClean="0">
                <a:latin typeface="Arial" pitchFamily="34" charset="0"/>
              </a:rPr>
              <a:t> UNA REGATA</a:t>
            </a:r>
          </a:p>
          <a:p>
            <a:pPr algn="just">
              <a:lnSpc>
                <a:spcPts val="1477"/>
              </a:lnSpc>
            </a:pPr>
            <a:r>
              <a:rPr lang="it-IT" altLang="it-IT" dirty="0" smtClean="0">
                <a:latin typeface="Arial" pitchFamily="34" charset="0"/>
              </a:rPr>
              <a:t>27.1 Non più tardi del segnale di avviso, il comitato di regata </a:t>
            </a:r>
            <a:r>
              <a:rPr lang="it-IT" altLang="it-IT" dirty="0" err="1" smtClean="0">
                <a:latin typeface="Arial" pitchFamily="34" charset="0"/>
              </a:rPr>
              <a:t>……</a:t>
            </a:r>
            <a:r>
              <a:rPr lang="it-IT" altLang="it-IT" dirty="0" smtClean="0">
                <a:latin typeface="Arial" pitchFamily="34" charset="0"/>
              </a:rPr>
              <a:t>.. può </a:t>
            </a:r>
            <a:r>
              <a:rPr lang="it-IT" altLang="it-IT" dirty="0" err="1" smtClean="0">
                <a:latin typeface="Arial" pitchFamily="34" charset="0"/>
              </a:rPr>
              <a:t>……</a:t>
            </a:r>
            <a:r>
              <a:rPr lang="it-IT" altLang="it-IT" dirty="0" smtClean="0">
                <a:latin typeface="Arial" pitchFamily="34" charset="0"/>
              </a:rPr>
              <a:t>.. segnalare che è richiesto di indossare i dispositivi personali di galleggiamento (esponendo la bandiera Y con un segnale acustico).</a:t>
            </a:r>
          </a:p>
        </p:txBody>
      </p:sp>
    </p:spTree>
    <p:extLst>
      <p:ext uri="{BB962C8B-B14F-4D97-AF65-F5344CB8AC3E}">
        <p14:creationId xmlns="" xmlns:p14="http://schemas.microsoft.com/office/powerpoint/2010/main" val="8402649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5A9715C7-B49B-435C-9BB0-66E3A4592D16}" type="slidenum">
              <a:rPr lang="it-IT" altLang="it-IT" sz="1200"/>
              <a:pPr algn="r" defTabSz="912958"/>
              <a:t>81</a:t>
            </a:fld>
            <a:endParaRPr lang="it-IT" altLang="it-IT" sz="1200"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algn="just">
              <a:lnSpc>
                <a:spcPts val="1662"/>
              </a:lnSpc>
            </a:pPr>
            <a:r>
              <a:rPr lang="it-IT" altLang="it-IT" dirty="0" smtClean="0">
                <a:latin typeface="Arial" pitchFamily="34" charset="0"/>
              </a:rPr>
              <a:t>REGOLA FONDAMENTALE - 1 SICUREZZA</a:t>
            </a:r>
          </a:p>
          <a:p>
            <a:pPr algn="just">
              <a:lnSpc>
                <a:spcPts val="1662"/>
              </a:lnSpc>
            </a:pPr>
            <a:r>
              <a:rPr lang="it-IT" altLang="it-IT" dirty="0" smtClean="0">
                <a:latin typeface="Arial" pitchFamily="34" charset="0"/>
              </a:rPr>
              <a:t>1.2 Equipaggiamenti di Salvataggio e Dispositivi Personali di Galleggiamento</a:t>
            </a:r>
          </a:p>
          <a:p>
            <a:pPr algn="just">
              <a:lnSpc>
                <a:spcPts val="1662"/>
              </a:lnSpc>
            </a:pPr>
            <a:r>
              <a:rPr lang="it-IT" altLang="it-IT" dirty="0" smtClean="0">
                <a:latin typeface="Arial" pitchFamily="34" charset="0"/>
              </a:rPr>
              <a:t>Una barca deve portare adeguati equipaggiamenti di salvataggio </a:t>
            </a:r>
            <a:r>
              <a:rPr lang="it-IT" altLang="it-IT" dirty="0" err="1" smtClean="0">
                <a:latin typeface="Arial" pitchFamily="34" charset="0"/>
              </a:rPr>
              <a:t>………</a:t>
            </a:r>
            <a:r>
              <a:rPr lang="it-IT" altLang="it-IT" dirty="0" smtClean="0">
                <a:latin typeface="Arial" pitchFamily="34" charset="0"/>
              </a:rPr>
              <a:t>. Ogni concorrente è personalmente responsabile di indossare un dispositivo personale di galleggiamento adeguato alle circostanze.</a:t>
            </a:r>
          </a:p>
          <a:p>
            <a:pPr algn="just">
              <a:lnSpc>
                <a:spcPts val="1477"/>
              </a:lnSpc>
            </a:pPr>
            <a:endParaRPr lang="it-IT" altLang="it-IT" dirty="0" smtClean="0">
              <a:latin typeface="Arial" pitchFamily="34" charset="0"/>
            </a:endParaRPr>
          </a:p>
          <a:p>
            <a:pPr algn="just">
              <a:lnSpc>
                <a:spcPts val="1477"/>
              </a:lnSpc>
            </a:pPr>
            <a:r>
              <a:rPr lang="it-IT" altLang="it-IT" dirty="0" smtClean="0">
                <a:latin typeface="Arial" pitchFamily="34" charset="0"/>
              </a:rPr>
              <a:t>PARTE 3 – CONDUZIONE </a:t>
            </a:r>
            <a:r>
              <a:rPr lang="it-IT" altLang="it-IT" dirty="0" err="1" smtClean="0">
                <a:latin typeface="Arial" pitchFamily="34" charset="0"/>
              </a:rPr>
              <a:t>DI</a:t>
            </a:r>
            <a:r>
              <a:rPr lang="it-IT" altLang="it-IT" dirty="0" smtClean="0">
                <a:latin typeface="Arial" pitchFamily="34" charset="0"/>
              </a:rPr>
              <a:t> UNA REGATA</a:t>
            </a:r>
          </a:p>
          <a:p>
            <a:pPr algn="just">
              <a:lnSpc>
                <a:spcPts val="1477"/>
              </a:lnSpc>
            </a:pPr>
            <a:r>
              <a:rPr lang="it-IT" altLang="it-IT" dirty="0" smtClean="0">
                <a:latin typeface="Arial" pitchFamily="34" charset="0"/>
              </a:rPr>
              <a:t>27.1 Non più tardi del segnale di avviso, il comitato di regata </a:t>
            </a:r>
            <a:r>
              <a:rPr lang="it-IT" altLang="it-IT" dirty="0" err="1" smtClean="0">
                <a:latin typeface="Arial" pitchFamily="34" charset="0"/>
              </a:rPr>
              <a:t>……</a:t>
            </a:r>
            <a:r>
              <a:rPr lang="it-IT" altLang="it-IT" dirty="0" smtClean="0">
                <a:latin typeface="Arial" pitchFamily="34" charset="0"/>
              </a:rPr>
              <a:t>.. può </a:t>
            </a:r>
            <a:r>
              <a:rPr lang="it-IT" altLang="it-IT" dirty="0" err="1" smtClean="0">
                <a:latin typeface="Arial" pitchFamily="34" charset="0"/>
              </a:rPr>
              <a:t>……</a:t>
            </a:r>
            <a:r>
              <a:rPr lang="it-IT" altLang="it-IT" dirty="0" smtClean="0">
                <a:latin typeface="Arial" pitchFamily="34" charset="0"/>
              </a:rPr>
              <a:t>.. segnalare che è richiesto di indossare i dispositivi personali di galleggiamento (esponendo la bandiera Y con un segnale acustico).</a:t>
            </a:r>
          </a:p>
        </p:txBody>
      </p:sp>
    </p:spTree>
    <p:extLst>
      <p:ext uri="{BB962C8B-B14F-4D97-AF65-F5344CB8AC3E}">
        <p14:creationId xmlns="" xmlns:p14="http://schemas.microsoft.com/office/powerpoint/2010/main" val="40879337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10" tIns="45706" rIns="91410" bIns="45706" anchor="b"/>
          <a:lstStyle/>
          <a:p>
            <a:pPr algn="r" defTabSz="912958"/>
            <a:fld id="{DEA3B4A0-2E7F-4D70-B74B-B719A7F6DFFF}" type="slidenum">
              <a:rPr lang="it-IT" altLang="it-IT" sz="1200"/>
              <a:pPr algn="r" defTabSz="912958"/>
              <a:t>82</a:t>
            </a:fld>
            <a:endParaRPr lang="it-IT" altLang="it-IT" sz="1200" dirty="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735722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65984D13-9EB4-4E9F-8B7B-C94902880948}" type="slidenum">
              <a:rPr lang="it-IT" altLang="it-IT" smtClean="0"/>
              <a:pPr/>
              <a:t>83</a:t>
            </a:fld>
            <a:endParaRPr lang="it-IT" altLang="it-IT"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32270760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0E00B55-3229-4D54-9450-FBB0F931B153}" type="slidenum">
              <a:rPr lang="it-IT" altLang="it-IT" smtClean="0"/>
              <a:pPr/>
              <a:t>84</a:t>
            </a:fld>
            <a:endParaRPr lang="it-IT" altLang="it-IT"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L’elenco degli iscritti</a:t>
            </a:r>
          </a:p>
        </p:txBody>
      </p:sp>
    </p:spTree>
    <p:extLst>
      <p:ext uri="{BB962C8B-B14F-4D97-AF65-F5344CB8AC3E}">
        <p14:creationId xmlns="" xmlns:p14="http://schemas.microsoft.com/office/powerpoint/2010/main" val="23893038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9425638-2B98-4A74-91BD-5603F6AD32D3}" type="slidenum">
              <a:rPr lang="it-IT" altLang="it-IT" smtClean="0"/>
              <a:pPr/>
              <a:t>85</a:t>
            </a:fld>
            <a:endParaRPr lang="it-IT" altLang="it-IT" smtClean="0"/>
          </a:p>
        </p:txBody>
      </p:sp>
      <p:sp>
        <p:nvSpPr>
          <p:cNvPr id="196611" name="Rectangle 2"/>
          <p:cNvSpPr>
            <a:spLocks noGrp="1" noRot="1" noChangeAspect="1" noChangeArrowheads="1" noTextEdit="1"/>
          </p:cNvSpPr>
          <p:nvPr>
            <p:ph type="sldImg"/>
          </p:nvPr>
        </p:nvSpPr>
        <p:spPr>
          <a:xfrm>
            <a:off x="1141413" y="685800"/>
            <a:ext cx="4576762" cy="3432175"/>
          </a:xfrm>
          <a:ln/>
        </p:spPr>
      </p:sp>
      <p:sp>
        <p:nvSpPr>
          <p:cNvPr id="196612" name="Rectangle 3"/>
          <p:cNvSpPr>
            <a:spLocks noGrp="1" noChangeArrowheads="1"/>
          </p:cNvSpPr>
          <p:nvPr>
            <p:ph type="body" idx="1"/>
          </p:nvPr>
        </p:nvSpPr>
        <p:spPr>
          <a:noFill/>
          <a:ln/>
        </p:spPr>
        <p:txBody>
          <a:bodyPr/>
          <a:lstStyle/>
          <a:p>
            <a:pPr eaLnBrk="1" hangingPunct="1"/>
            <a:endParaRPr lang="en-GB" altLang="it-IT" smtClean="0">
              <a:latin typeface="Arial" pitchFamily="34" charset="0"/>
            </a:endParaRPr>
          </a:p>
          <a:p>
            <a:pPr eaLnBrk="1" hangingPunct="1"/>
            <a:r>
              <a:rPr lang="it-IT" altLang="it-IT" smtClean="0">
                <a:latin typeface="Arial" pitchFamily="34" charset="0"/>
              </a:rPr>
              <a:t>Approfondimento per “aree proibite” ? – Casi ISAF e FIV</a:t>
            </a:r>
          </a:p>
        </p:txBody>
      </p:sp>
    </p:spTree>
    <p:extLst>
      <p:ext uri="{BB962C8B-B14F-4D97-AF65-F5344CB8AC3E}">
        <p14:creationId xmlns="" xmlns:p14="http://schemas.microsoft.com/office/powerpoint/2010/main" val="31444671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egnaposto immagine diapositiva 1"/>
          <p:cNvSpPr>
            <a:spLocks noGrp="1" noRot="1" noChangeAspect="1" noTextEdit="1"/>
          </p:cNvSpPr>
          <p:nvPr>
            <p:ph type="sldImg"/>
          </p:nvPr>
        </p:nvSpPr>
        <p:spPr>
          <a:ln/>
        </p:spPr>
      </p:sp>
      <p:sp>
        <p:nvSpPr>
          <p:cNvPr id="197635" name="Segnaposto note 2"/>
          <p:cNvSpPr>
            <a:spLocks noGrp="1"/>
          </p:cNvSpPr>
          <p:nvPr>
            <p:ph type="body" idx="1"/>
          </p:nvPr>
        </p:nvSpPr>
        <p:spPr>
          <a:noFill/>
          <a:ln/>
        </p:spPr>
        <p:txBody>
          <a:bodyPr/>
          <a:lstStyle/>
          <a:p>
            <a:r>
              <a:rPr lang="it-IT" altLang="it-IT" smtClean="0">
                <a:latin typeface="Arial" pitchFamily="34" charset="0"/>
              </a:rPr>
              <a:t>E’ buona norma per sottolineare che un nuovo percorso è da utilizzare quando un altro è stato utilizzato precedentemente  per l'intera regata  (ad esempio, cambiando il percorso da due giri a tre giri), semplicemente </a:t>
            </a:r>
            <a:r>
              <a:rPr lang="it-IT" altLang="it-IT" b="1" smtClean="0">
                <a:latin typeface="Arial" pitchFamily="34" charset="0"/>
              </a:rPr>
              <a:t>cambiando il percorso esposto, che pur nel rispetto delle regole, può  non essere notato da molti</a:t>
            </a:r>
            <a:r>
              <a:rPr lang="it-IT" altLang="it-IT" smtClean="0">
                <a:latin typeface="Arial" pitchFamily="34" charset="0"/>
              </a:rPr>
              <a:t>.</a:t>
            </a:r>
          </a:p>
          <a:p>
            <a:endParaRPr lang="it-IT" altLang="it-IT" smtClean="0">
              <a:latin typeface="Arial" pitchFamily="34" charset="0"/>
            </a:endParaRPr>
          </a:p>
        </p:txBody>
      </p:sp>
      <p:sp>
        <p:nvSpPr>
          <p:cNvPr id="197636" name="Segnaposto numero diapositiva 3"/>
          <p:cNvSpPr>
            <a:spLocks noGrp="1"/>
          </p:cNvSpPr>
          <p:nvPr>
            <p:ph type="sldNum" sz="quarter" idx="5"/>
          </p:nvPr>
        </p:nvSpPr>
        <p:spPr>
          <a:noFill/>
        </p:spPr>
        <p:txBody>
          <a:bodyPr/>
          <a:lstStyle/>
          <a:p>
            <a:fld id="{F6F2BA03-DD57-4BDB-B0B2-B174DFE547BD}" type="slidenum">
              <a:rPr lang="it-IT" altLang="it-IT" smtClean="0"/>
              <a:pPr/>
              <a:t>86</a:t>
            </a:fld>
            <a:endParaRPr lang="it-IT" altLang="it-IT" smtClean="0"/>
          </a:p>
        </p:txBody>
      </p:sp>
    </p:spTree>
    <p:extLst>
      <p:ext uri="{BB962C8B-B14F-4D97-AF65-F5344CB8AC3E}">
        <p14:creationId xmlns="" xmlns:p14="http://schemas.microsoft.com/office/powerpoint/2010/main" val="388896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noFill/>
          <a:ln/>
        </p:spPr>
        <p:txBody>
          <a:bodyPr/>
          <a:lstStyle/>
          <a:p>
            <a:r>
              <a:rPr lang="it-IT" altLang="ja-JP" smtClean="0">
                <a:solidFill>
                  <a:schemeClr val="tx2"/>
                </a:solidFill>
                <a:latin typeface="Arial" pitchFamily="34" charset="0"/>
                <a:ea typeface="MS Mincho" pitchFamily="49" charset="-128"/>
                <a:cs typeface="Times New Roman" pitchFamily="18" charset="0"/>
              </a:rPr>
              <a:t>Per molte regate minori, alcune funzioni saranno unite in un unico sottocomitato.</a:t>
            </a:r>
            <a:endParaRPr lang="it-IT" altLang="it-IT" smtClean="0">
              <a:latin typeface="Arial" pitchFamily="34" charset="0"/>
              <a:ea typeface="MS Mincho" pitchFamily="49" charset="-128"/>
              <a:cs typeface="Times New Roman" pitchFamily="18" charset="0"/>
            </a:endParaRPr>
          </a:p>
        </p:txBody>
      </p:sp>
      <p:sp>
        <p:nvSpPr>
          <p:cNvPr id="130052" name="Segnaposto numero diapositiva 3"/>
          <p:cNvSpPr>
            <a:spLocks noGrp="1"/>
          </p:cNvSpPr>
          <p:nvPr>
            <p:ph type="sldNum" sz="quarter" idx="5"/>
          </p:nvPr>
        </p:nvSpPr>
        <p:spPr>
          <a:noFill/>
        </p:spPr>
        <p:txBody>
          <a:bodyPr/>
          <a:lstStyle/>
          <a:p>
            <a:fld id="{FC41B45A-EB5F-4D07-A28B-3028A892EF9E}" type="slidenum">
              <a:rPr lang="it-IT" altLang="it-IT" smtClean="0"/>
              <a:pPr/>
              <a:t>8</a:t>
            </a:fld>
            <a:endParaRPr lang="it-IT" altLang="it-IT" smtClean="0"/>
          </a:p>
        </p:txBody>
      </p:sp>
    </p:spTree>
    <p:extLst>
      <p:ext uri="{BB962C8B-B14F-4D97-AF65-F5344CB8AC3E}">
        <p14:creationId xmlns="" xmlns:p14="http://schemas.microsoft.com/office/powerpoint/2010/main" val="34637424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85A1E285-24C2-493B-9BA7-0D5D7016D145}" type="slidenum">
              <a:rPr lang="it-IT" altLang="it-IT" smtClean="0"/>
              <a:pPr/>
              <a:t>87</a:t>
            </a:fld>
            <a:endParaRPr lang="it-IT" altLang="it-IT" smtClean="0"/>
          </a:p>
        </p:txBody>
      </p:sp>
      <p:sp>
        <p:nvSpPr>
          <p:cNvPr id="198659" name="Rectangle 2"/>
          <p:cNvSpPr>
            <a:spLocks noGrp="1" noRot="1" noChangeAspect="1" noChangeArrowheads="1" noTextEdit="1"/>
          </p:cNvSpPr>
          <p:nvPr>
            <p:ph type="sldImg"/>
          </p:nvPr>
        </p:nvSpPr>
        <p:spPr>
          <a:xfrm>
            <a:off x="1141413" y="685800"/>
            <a:ext cx="4576762" cy="3432175"/>
          </a:xfrm>
          <a:ln/>
        </p:spPr>
      </p:sp>
      <p:sp>
        <p:nvSpPr>
          <p:cNvPr id="198660" name="Rectangle 3"/>
          <p:cNvSpPr>
            <a:spLocks noGrp="1" noChangeArrowheads="1"/>
          </p:cNvSpPr>
          <p:nvPr>
            <p:ph type="body" idx="1"/>
          </p:nvPr>
        </p:nvSpPr>
        <p:spPr>
          <a:noFill/>
          <a:ln/>
        </p:spPr>
        <p:txBody>
          <a:bodyPr/>
          <a:lstStyle/>
          <a:p>
            <a:pPr eaLnBrk="1" hangingPunct="1"/>
            <a:endParaRPr lang="en-GB" altLang="it-IT" smtClean="0">
              <a:latin typeface="Arial" pitchFamily="34" charset="0"/>
            </a:endParaRPr>
          </a:p>
        </p:txBody>
      </p:sp>
    </p:spTree>
    <p:extLst>
      <p:ext uri="{BB962C8B-B14F-4D97-AF65-F5344CB8AC3E}">
        <p14:creationId xmlns="" xmlns:p14="http://schemas.microsoft.com/office/powerpoint/2010/main" val="4213081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D32241B7-0873-47EE-A50B-E3A168BAB3E5}" type="slidenum">
              <a:rPr lang="it-IT" altLang="it-IT" smtClean="0"/>
              <a:pPr/>
              <a:t>88</a:t>
            </a:fld>
            <a:endParaRPr lang="it-IT" altLang="it-IT"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Tutte della stessa dimensione. Dimensione minima raccomandata 60x90.</a:t>
            </a:r>
          </a:p>
          <a:p>
            <a:pPr eaLnBrk="1" hangingPunct="1"/>
            <a:r>
              <a:rPr lang="it-IT" altLang="it-IT" smtClean="0">
                <a:latin typeface="Arial" pitchFamily="34" charset="0"/>
              </a:rPr>
              <a:t>Sistemate per evitare che le bandiere, nel momento in cui vengono utilizzate, si coprano.</a:t>
            </a:r>
          </a:p>
          <a:p>
            <a:pPr eaLnBrk="1" hangingPunct="1"/>
            <a:r>
              <a:rPr lang="it-IT" altLang="it-IT" smtClean="0">
                <a:latin typeface="Arial" pitchFamily="34" charset="0"/>
              </a:rPr>
              <a:t>Richiami a prua dell’asta; avviso, preparatorio, etc.</a:t>
            </a:r>
          </a:p>
          <a:p>
            <a:pPr eaLnBrk="1" hangingPunct="1"/>
            <a:endParaRPr lang="it-IT" altLang="it-IT" smtClean="0">
              <a:latin typeface="Arial" pitchFamily="34" charset="0"/>
            </a:endParaRPr>
          </a:p>
          <a:p>
            <a:pPr eaLnBrk="1" hangingPunct="1"/>
            <a:r>
              <a:rPr lang="it-IT" altLang="it-IT" smtClean="0">
                <a:latin typeface="Arial" pitchFamily="34" charset="0"/>
              </a:rPr>
              <a:t>La "X" possibilmente più grande delle altre bandiere</a:t>
            </a:r>
          </a:p>
          <a:p>
            <a:pPr eaLnBrk="1" hangingPunct="1"/>
            <a:endParaRPr lang="it-IT" altLang="it-IT" smtClean="0">
              <a:latin typeface="Arial" pitchFamily="34" charset="0"/>
            </a:endParaRPr>
          </a:p>
          <a:p>
            <a:pPr eaLnBrk="1" hangingPunct="1"/>
            <a:r>
              <a:rPr lang="it-IT" altLang="it-IT" smtClean="0">
                <a:latin typeface="Arial" pitchFamily="34" charset="0"/>
              </a:rPr>
              <a:t>La “Golf”</a:t>
            </a:r>
          </a:p>
        </p:txBody>
      </p:sp>
    </p:spTree>
    <p:extLst>
      <p:ext uri="{BB962C8B-B14F-4D97-AF65-F5344CB8AC3E}">
        <p14:creationId xmlns="" xmlns:p14="http://schemas.microsoft.com/office/powerpoint/2010/main" val="2382598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A12AE726-5831-400D-A901-FFCE188677EF}" type="slidenum">
              <a:rPr lang="it-IT" altLang="it-IT" smtClean="0"/>
              <a:pPr/>
              <a:t>90</a:t>
            </a:fld>
            <a:endParaRPr lang="it-IT" altLang="it-IT"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18018798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EADB746-AD4B-4EAD-96B5-A58678F4866B}" type="slidenum">
              <a:rPr lang="it-IT" altLang="it-IT" smtClean="0"/>
              <a:pPr/>
              <a:t>91</a:t>
            </a:fld>
            <a:endParaRPr lang="it-IT" altLang="it-IT" smtClean="0"/>
          </a:p>
        </p:txBody>
      </p:sp>
      <p:sp>
        <p:nvSpPr>
          <p:cNvPr id="201731" name="Rectangle 2"/>
          <p:cNvSpPr>
            <a:spLocks noGrp="1" noRot="1" noChangeAspect="1" noChangeArrowheads="1" noTextEdit="1"/>
          </p:cNvSpPr>
          <p:nvPr>
            <p:ph type="sldImg"/>
          </p:nvPr>
        </p:nvSpPr>
        <p:spPr>
          <a:xfrm>
            <a:off x="1141413" y="685800"/>
            <a:ext cx="4576762" cy="3432175"/>
          </a:xfrm>
          <a:ln/>
        </p:spPr>
      </p:sp>
      <p:sp>
        <p:nvSpPr>
          <p:cNvPr id="201732" name="Rectangle 3"/>
          <p:cNvSpPr>
            <a:spLocks noGrp="1" noChangeArrowheads="1"/>
          </p:cNvSpPr>
          <p:nvPr>
            <p:ph type="body" idx="1"/>
          </p:nvPr>
        </p:nvSpPr>
        <p:spPr>
          <a:noFill/>
          <a:ln/>
        </p:spPr>
        <p:txBody>
          <a:bodyPr/>
          <a:lstStyle/>
          <a:p>
            <a:pPr eaLnBrk="1" hangingPunct="1">
              <a:lnSpc>
                <a:spcPct val="80000"/>
              </a:lnSpc>
            </a:pPr>
            <a:endParaRPr lang="it-IT" altLang="it-IT" sz="700" dirty="0" smtClean="0">
              <a:latin typeface="Arial" pitchFamily="34" charset="0"/>
            </a:endParaRPr>
          </a:p>
        </p:txBody>
      </p:sp>
    </p:spTree>
    <p:extLst>
      <p:ext uri="{BB962C8B-B14F-4D97-AF65-F5344CB8AC3E}">
        <p14:creationId xmlns="" xmlns:p14="http://schemas.microsoft.com/office/powerpoint/2010/main" val="41971799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BFB56072-A78A-4FD7-8313-D6DA65D934A0}" type="slidenum">
              <a:rPr lang="it-IT" altLang="it-IT" smtClean="0"/>
              <a:pPr/>
              <a:t>92</a:t>
            </a:fld>
            <a:endParaRPr lang="it-IT" altLang="it-IT" smtClean="0"/>
          </a:p>
        </p:txBody>
      </p:sp>
      <p:sp>
        <p:nvSpPr>
          <p:cNvPr id="202755" name="Rectangle 2"/>
          <p:cNvSpPr>
            <a:spLocks noGrp="1" noRot="1" noChangeAspect="1" noChangeArrowheads="1" noTextEdit="1"/>
          </p:cNvSpPr>
          <p:nvPr>
            <p:ph type="sldImg"/>
          </p:nvPr>
        </p:nvSpPr>
        <p:spPr>
          <a:xfrm>
            <a:off x="1141413" y="685800"/>
            <a:ext cx="4576762" cy="3432175"/>
          </a:xfrm>
          <a:ln/>
        </p:spPr>
      </p:sp>
      <p:sp>
        <p:nvSpPr>
          <p:cNvPr id="202756"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Se non si mostrano le due diapositive che seguono occorre chiarire che in questo esempio il tempo che i concorrenti passano mure a sinistra è diventato il 21%.</a:t>
            </a:r>
          </a:p>
        </p:txBody>
      </p:sp>
    </p:spTree>
    <p:extLst>
      <p:ext uri="{BB962C8B-B14F-4D97-AF65-F5344CB8AC3E}">
        <p14:creationId xmlns="" xmlns:p14="http://schemas.microsoft.com/office/powerpoint/2010/main" val="1711459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101FE1FF-242A-4E43-867C-5367ED597A15}" type="slidenum">
              <a:rPr lang="it-IT" altLang="it-IT" smtClean="0"/>
              <a:pPr/>
              <a:t>93</a:t>
            </a:fld>
            <a:endParaRPr lang="it-IT" altLang="it-IT" smtClean="0"/>
          </a:p>
        </p:txBody>
      </p:sp>
      <p:sp>
        <p:nvSpPr>
          <p:cNvPr id="203779" name="Rectangle 2"/>
          <p:cNvSpPr>
            <a:spLocks noGrp="1" noRot="1" noChangeAspect="1" noChangeArrowheads="1" noTextEdit="1"/>
          </p:cNvSpPr>
          <p:nvPr>
            <p:ph type="sldImg"/>
          </p:nvPr>
        </p:nvSpPr>
        <p:spPr>
          <a:xfrm>
            <a:off x="1141413" y="685800"/>
            <a:ext cx="4576762" cy="3432175"/>
          </a:xfrm>
          <a:ln/>
        </p:spPr>
      </p:sp>
      <p:sp>
        <p:nvSpPr>
          <p:cNvPr id="203780" name="Rectangle 3"/>
          <p:cNvSpPr>
            <a:spLocks noGrp="1" noChangeArrowheads="1"/>
          </p:cNvSpPr>
          <p:nvPr>
            <p:ph type="body" idx="1"/>
          </p:nvPr>
        </p:nvSpPr>
        <p:spPr>
          <a:noFill/>
          <a:ln/>
        </p:spPr>
        <p:txBody>
          <a:bodyPr/>
          <a:lstStyle/>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16157043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2C69FECF-489D-44A5-BC66-FDC086D54713}" type="slidenum">
              <a:rPr lang="it-IT" altLang="it-IT" smtClean="0"/>
              <a:pPr/>
              <a:t>94</a:t>
            </a:fld>
            <a:endParaRPr lang="it-IT" altLang="it-IT" smtClean="0"/>
          </a:p>
        </p:txBody>
      </p:sp>
      <p:sp>
        <p:nvSpPr>
          <p:cNvPr id="204803" name="Rectangle 2"/>
          <p:cNvSpPr>
            <a:spLocks noGrp="1" noRot="1" noChangeAspect="1" noChangeArrowheads="1" noTextEdit="1"/>
          </p:cNvSpPr>
          <p:nvPr>
            <p:ph type="sldImg"/>
          </p:nvPr>
        </p:nvSpPr>
        <p:spPr>
          <a:xfrm>
            <a:off x="1141413" y="685800"/>
            <a:ext cx="4576762" cy="3432175"/>
          </a:xfrm>
          <a:ln/>
        </p:spPr>
      </p:sp>
      <p:sp>
        <p:nvSpPr>
          <p:cNvPr id="204804" name="Rectangle 3"/>
          <p:cNvSpPr>
            <a:spLocks noGrp="1" noChangeArrowheads="1"/>
          </p:cNvSpPr>
          <p:nvPr>
            <p:ph type="body" idx="1"/>
          </p:nvPr>
        </p:nvSpPr>
        <p:spPr>
          <a:noFill/>
          <a:ln/>
        </p:spPr>
        <p:txBody>
          <a:bodyPr/>
          <a:lstStyle/>
          <a:p>
            <a:pPr eaLnBrk="1" hangingPunct="1">
              <a:lnSpc>
                <a:spcPct val="80000"/>
              </a:lnSpc>
            </a:pPr>
            <a:r>
              <a:rPr lang="it-IT" altLang="it-IT" sz="700" dirty="0" smtClean="0">
                <a:latin typeface="Arial" pitchFamily="34" charset="0"/>
              </a:rPr>
              <a:t>5/10 gradi di errore non compromettono la regolarità della bolina.</a:t>
            </a:r>
          </a:p>
          <a:p>
            <a:pPr eaLnBrk="1" hangingPunct="1">
              <a:lnSpc>
                <a:spcPct val="80000"/>
              </a:lnSpc>
            </a:pPr>
            <a:r>
              <a:rPr lang="it-IT" altLang="it-IT" sz="700" dirty="0" smtClean="0">
                <a:latin typeface="Arial" pitchFamily="34" charset="0"/>
              </a:rPr>
              <a:t>Può essere più importane dare subito la partenza che perdere tempo in aggiustamenti da perfezionisti.</a:t>
            </a:r>
          </a:p>
        </p:txBody>
      </p:sp>
    </p:spTree>
    <p:extLst>
      <p:ext uri="{BB962C8B-B14F-4D97-AF65-F5344CB8AC3E}">
        <p14:creationId xmlns="" xmlns:p14="http://schemas.microsoft.com/office/powerpoint/2010/main" val="4058608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D3FCAAFC-5E68-4708-8791-28FC0DE36D25}" type="slidenum">
              <a:rPr lang="it-IT" altLang="it-IT" smtClean="0"/>
              <a:pPr/>
              <a:t>95</a:t>
            </a:fld>
            <a:endParaRPr lang="it-IT" altLang="it-IT" smtClean="0"/>
          </a:p>
        </p:txBody>
      </p:sp>
      <p:sp>
        <p:nvSpPr>
          <p:cNvPr id="205827" name="Rectangle 2"/>
          <p:cNvSpPr>
            <a:spLocks noGrp="1" noRot="1" noChangeAspect="1" noChangeArrowheads="1" noTextEdit="1"/>
          </p:cNvSpPr>
          <p:nvPr>
            <p:ph type="sldImg"/>
          </p:nvPr>
        </p:nvSpPr>
        <p:spPr>
          <a:xfrm>
            <a:off x="1141413" y="685800"/>
            <a:ext cx="4576762" cy="3432175"/>
          </a:xfrm>
          <a:ln/>
        </p:spPr>
      </p:sp>
      <p:sp>
        <p:nvSpPr>
          <p:cNvPr id="205828" name="Rectangle 3"/>
          <p:cNvSpPr>
            <a:spLocks noGrp="1" noChangeArrowheads="1"/>
          </p:cNvSpPr>
          <p:nvPr>
            <p:ph type="body" idx="1"/>
          </p:nvPr>
        </p:nvSpPr>
        <p:spPr>
          <a:noFill/>
          <a:ln/>
        </p:spPr>
        <p:txBody>
          <a:bodyPr/>
          <a:lstStyle/>
          <a:p>
            <a:pPr eaLnBrk="1" hangingPunct="1"/>
            <a:r>
              <a:rPr lang="en-US" altLang="it-IT" smtClean="0">
                <a:latin typeface="Arial" pitchFamily="34" charset="0"/>
              </a:rPr>
              <a:t>Wind Shift	 0	 5	10	15	20	25	30	35	40	45</a:t>
            </a:r>
          </a:p>
          <a:p>
            <a:pPr eaLnBrk="1" hangingPunct="1"/>
            <a:r>
              <a:rPr lang="en-US" altLang="it-IT" smtClean="0">
                <a:latin typeface="Arial" pitchFamily="34" charset="0"/>
              </a:rPr>
              <a:t>Port	50	46	41	37	32	27	21	15	  8	  0</a:t>
            </a:r>
          </a:p>
          <a:p>
            <a:pPr eaLnBrk="1" hangingPunct="1"/>
            <a:r>
              <a:rPr lang="en-US" altLang="it-IT" smtClean="0">
                <a:latin typeface="Arial" pitchFamily="34" charset="0"/>
              </a:rPr>
              <a:t>Starboard	50	54	59	63	68	73	79	85	92    	100</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1468824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B62FF4FB-9C8F-49DF-AF3A-43FA1008CF29}" type="slidenum">
              <a:rPr lang="it-IT" altLang="it-IT" smtClean="0"/>
              <a:pPr/>
              <a:t>96</a:t>
            </a:fld>
            <a:endParaRPr lang="it-IT" altLang="it-IT" smtClean="0"/>
          </a:p>
        </p:txBody>
      </p:sp>
      <p:sp>
        <p:nvSpPr>
          <p:cNvPr id="206851" name="Rectangle 2"/>
          <p:cNvSpPr>
            <a:spLocks noGrp="1" noRot="1" noChangeAspect="1" noChangeArrowheads="1" noTextEdit="1"/>
          </p:cNvSpPr>
          <p:nvPr>
            <p:ph type="sldImg"/>
          </p:nvPr>
        </p:nvSpPr>
        <p:spPr>
          <a:xfrm>
            <a:off x="1141413" y="685800"/>
            <a:ext cx="4576762" cy="3432175"/>
          </a:xfrm>
          <a:ln/>
        </p:spPr>
      </p:sp>
      <p:sp>
        <p:nvSpPr>
          <p:cNvPr id="206852"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Vari tipi di anemometro</a:t>
            </a:r>
          </a:p>
          <a:p>
            <a:pPr eaLnBrk="1" hangingPunct="1">
              <a:lnSpc>
                <a:spcPct val="80000"/>
              </a:lnSpc>
            </a:pPr>
            <a:endParaRPr lang="it-IT" altLang="it-IT" smtClean="0">
              <a:latin typeface="Arial" pitchFamily="34" charset="0"/>
            </a:endParaRPr>
          </a:p>
          <a:p>
            <a:pPr eaLnBrk="1" hangingPunct="1">
              <a:lnSpc>
                <a:spcPct val="80000"/>
              </a:lnSpc>
            </a:pPr>
            <a:r>
              <a:rPr lang="it-IT" altLang="it-IT" smtClean="0">
                <a:latin typeface="Arial" pitchFamily="34" charset="0"/>
              </a:rPr>
              <a:t>Valgono le stesse considerazioni fatte parlando della direzione</a:t>
            </a: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9848139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F1171E2A-895A-4613-95B3-B55D5685A281}" type="slidenum">
              <a:rPr lang="it-IT" altLang="it-IT" smtClean="0"/>
              <a:pPr/>
              <a:t>97</a:t>
            </a:fld>
            <a:endParaRPr lang="it-IT" altLang="it-IT" smtClean="0"/>
          </a:p>
        </p:txBody>
      </p:sp>
      <p:sp>
        <p:nvSpPr>
          <p:cNvPr id="207875" name="Rectangle 2"/>
          <p:cNvSpPr>
            <a:spLocks noGrp="1" noRot="1" noChangeAspect="1" noChangeArrowheads="1" noTextEdit="1"/>
          </p:cNvSpPr>
          <p:nvPr>
            <p:ph type="sldImg"/>
          </p:nvPr>
        </p:nvSpPr>
        <p:spPr>
          <a:xfrm>
            <a:off x="1141413" y="685800"/>
            <a:ext cx="4576762" cy="3432175"/>
          </a:xfrm>
          <a:ln/>
        </p:spPr>
      </p:sp>
      <p:sp>
        <p:nvSpPr>
          <p:cNvPr id="207876"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Tutti abbiamo visto i concorrenti o i loro accompagnatori approfittare della barca comitato ancorata o di una boa per misurare la corrente; utilizzando anche strumenti di fortuna  come una bottiglia d’acqua od un frutto lasciato cadere in acqua.</a:t>
            </a:r>
          </a:p>
          <a:p>
            <a:pPr eaLnBrk="1" hangingPunct="1">
              <a:lnSpc>
                <a:spcPct val="80000"/>
              </a:lnSpc>
            </a:pPr>
            <a:endParaRPr lang="it-IT" altLang="it-IT" smtClean="0">
              <a:latin typeface="Arial" pitchFamily="34" charset="0"/>
            </a:endParaRPr>
          </a:p>
          <a:p>
            <a:pPr eaLnBrk="1" hangingPunct="1">
              <a:lnSpc>
                <a:spcPct val="80000"/>
              </a:lnSpc>
            </a:pPr>
            <a:r>
              <a:rPr lang="it-IT" altLang="it-IT" smtClean="0">
                <a:latin typeface="Arial" pitchFamily="34" charset="0"/>
              </a:rPr>
              <a:t>La corrente</a:t>
            </a:r>
          </a:p>
          <a:p>
            <a:pPr eaLnBrk="1" hangingPunct="1">
              <a:lnSpc>
                <a:spcPct val="80000"/>
              </a:lnSpc>
            </a:pPr>
            <a:r>
              <a:rPr lang="it-IT" altLang="it-IT" smtClean="0">
                <a:latin typeface="Arial" pitchFamily="34" charset="0"/>
              </a:rPr>
              <a:t>Essa è generata da una massa d'acqua che si sposta orizzontalmente a limitata profondità (la maggior parte di quelle che interessano la navigazione di superficie). Le correnti possono avere origine dalle maree (correnti di marea), dal vento (correnti di deriva), dalla diversa temperatura dell'acqua (correnti di densità). Gli elementi di una corrente che interessano la navigazione sono: la sua direzione e la sua velocità. La prima è riferita alla </a:t>
            </a:r>
            <a:r>
              <a:rPr lang="it-IT" altLang="it-IT" b="1" smtClean="0">
                <a:solidFill>
                  <a:srgbClr val="FF0000"/>
                </a:solidFill>
                <a:latin typeface="Arial" pitchFamily="34" charset="0"/>
              </a:rPr>
              <a:t>direzione verso cui la corrente va</a:t>
            </a:r>
            <a:r>
              <a:rPr lang="it-IT" altLang="it-IT" smtClean="0">
                <a:latin typeface="Arial" pitchFamily="34" charset="0"/>
              </a:rPr>
              <a:t>, si conta da 0° a 360° nel senso orario, mentre la seconda viene espressa in nodi (miglia/ora). L'effetto della corrente sul moto di uno scafo costituisce un importante aspetto della navigazione stimata.</a:t>
            </a:r>
            <a:br>
              <a:rPr lang="it-IT" altLang="it-IT" smtClean="0">
                <a:latin typeface="Arial" pitchFamily="34" charset="0"/>
              </a:rPr>
            </a:br>
            <a:r>
              <a:rPr lang="it-IT" altLang="it-IT" smtClean="0">
                <a:latin typeface="Arial" pitchFamily="34" charset="0"/>
              </a:rPr>
              <a:t>Non è facile rendersi conto di navigare sotto l'influsso della corrente, soprattutto lontano da punti di riferimento costieri. Per rendersi conto di questa affermazione è sufficiente pensare ad uno scafo fermo ed in assenza di vento, esso, pur restando perfettamente immobile rispetto alla superficie circostante del mare, in presenza di corrente si muoverebbe rispetto al fondo del mare.</a:t>
            </a:r>
            <a:br>
              <a:rPr lang="it-IT" altLang="it-IT" smtClean="0">
                <a:latin typeface="Arial" pitchFamily="34" charset="0"/>
              </a:rPr>
            </a:br>
            <a:r>
              <a:rPr lang="it-IT" altLang="it-IT" smtClean="0">
                <a:latin typeface="Arial" pitchFamily="34" charset="0"/>
              </a:rPr>
              <a:t>E' come se l'imbarcazione si trovasse su una lastra di vetro, che scivola sopra un'altra lastra; essa è immobile rispetto alla prima lastra, ma si sposta rispetto alla seconda. </a:t>
            </a:r>
            <a:br>
              <a:rPr lang="it-IT" altLang="it-IT" smtClean="0">
                <a:latin typeface="Arial" pitchFamily="34" charset="0"/>
              </a:rPr>
            </a:br>
            <a:endParaRPr lang="it-IT" altLang="it-IT" smtClean="0">
              <a:latin typeface="Arial" pitchFamily="34" charset="0"/>
            </a:endParaRPr>
          </a:p>
        </p:txBody>
      </p:sp>
    </p:spTree>
    <p:extLst>
      <p:ext uri="{BB962C8B-B14F-4D97-AF65-F5344CB8AC3E}">
        <p14:creationId xmlns="" xmlns:p14="http://schemas.microsoft.com/office/powerpoint/2010/main" val="229646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FB28A94-D0D2-4DB8-840D-316C327DE526}" type="slidenum">
              <a:rPr lang="it-IT" altLang="it-IT" smtClean="0"/>
              <a:pPr/>
              <a:t>9</a:t>
            </a:fld>
            <a:endParaRPr lang="it-IT" altLang="it-IT"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(almeno in teoria) </a:t>
            </a:r>
          </a:p>
        </p:txBody>
      </p:sp>
    </p:spTree>
    <p:extLst>
      <p:ext uri="{BB962C8B-B14F-4D97-AF65-F5344CB8AC3E}">
        <p14:creationId xmlns="" xmlns:p14="http://schemas.microsoft.com/office/powerpoint/2010/main" val="8415309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A9BB2BC6-876D-4C72-BD82-6C0C7CCCEA31}" type="slidenum">
              <a:rPr lang="it-IT" altLang="it-IT" smtClean="0"/>
              <a:pPr/>
              <a:t>98</a:t>
            </a:fld>
            <a:endParaRPr lang="it-IT" altLang="it-IT" smtClean="0"/>
          </a:p>
        </p:txBody>
      </p:sp>
      <p:sp>
        <p:nvSpPr>
          <p:cNvPr id="208899" name="Rectangle 2"/>
          <p:cNvSpPr>
            <a:spLocks noGrp="1" noRot="1" noChangeAspect="1" noChangeArrowheads="1" noTextEdit="1"/>
          </p:cNvSpPr>
          <p:nvPr>
            <p:ph type="sldImg"/>
          </p:nvPr>
        </p:nvSpPr>
        <p:spPr>
          <a:xfrm>
            <a:off x="1141413" y="685800"/>
            <a:ext cx="4576762" cy="3432175"/>
          </a:xfrm>
          <a:ln/>
        </p:spPr>
      </p:sp>
      <p:sp>
        <p:nvSpPr>
          <p:cNvPr id="208900"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Patentino gratuito – </a:t>
            </a:r>
          </a:p>
          <a:p>
            <a:pPr eaLnBrk="1" hangingPunct="1">
              <a:lnSpc>
                <a:spcPct val="80000"/>
              </a:lnSpc>
            </a:pPr>
            <a:r>
              <a:rPr lang="it-IT" altLang="it-IT" smtClean="0">
                <a:latin typeface="Arial" pitchFamily="34" charset="0"/>
              </a:rPr>
              <a:t>Licenza d’uso legata al natante ?</a:t>
            </a:r>
          </a:p>
          <a:p>
            <a:pPr eaLnBrk="1" hangingPunct="1">
              <a:lnSpc>
                <a:spcPct val="80000"/>
              </a:lnSpc>
            </a:pPr>
            <a:endParaRPr lang="it-IT" altLang="it-IT" smtClean="0">
              <a:latin typeface="Arial" pitchFamily="34" charset="0"/>
            </a:endParaRPr>
          </a:p>
        </p:txBody>
      </p:sp>
    </p:spTree>
    <p:extLst>
      <p:ext uri="{BB962C8B-B14F-4D97-AF65-F5344CB8AC3E}">
        <p14:creationId xmlns="" xmlns:p14="http://schemas.microsoft.com/office/powerpoint/2010/main" val="14162321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CB7A095-07B0-4A4B-B6CE-0DC398DBE785}" type="slidenum">
              <a:rPr lang="it-IT" altLang="it-IT" smtClean="0"/>
              <a:pPr/>
              <a:t>99</a:t>
            </a:fld>
            <a:endParaRPr lang="it-IT" altLang="it-IT" smtClean="0"/>
          </a:p>
        </p:txBody>
      </p:sp>
      <p:sp>
        <p:nvSpPr>
          <p:cNvPr id="209923" name="Rectangle 2"/>
          <p:cNvSpPr>
            <a:spLocks noGrp="1" noRot="1" noChangeAspect="1" noChangeArrowheads="1" noTextEdit="1"/>
          </p:cNvSpPr>
          <p:nvPr>
            <p:ph type="sldImg"/>
          </p:nvPr>
        </p:nvSpPr>
        <p:spPr>
          <a:xfrm>
            <a:off x="1141413" y="685800"/>
            <a:ext cx="4576762" cy="3432175"/>
          </a:xfrm>
          <a:ln/>
        </p:spPr>
      </p:sp>
      <p:sp>
        <p:nvSpPr>
          <p:cNvPr id="209924" name="Rectangle 3"/>
          <p:cNvSpPr>
            <a:spLocks noGrp="1" noChangeArrowheads="1"/>
          </p:cNvSpPr>
          <p:nvPr>
            <p:ph type="body" idx="1"/>
          </p:nvPr>
        </p:nvSpPr>
        <p:spPr>
          <a:noFill/>
          <a:ln/>
        </p:spPr>
        <p:txBody>
          <a:bodyPr/>
          <a:lstStyle/>
          <a:p>
            <a:pPr eaLnBrk="1" hangingPunct="1">
              <a:lnSpc>
                <a:spcPct val="80000"/>
              </a:lnSpc>
            </a:pPr>
            <a:r>
              <a:rPr lang="it-IT" altLang="it-IT" smtClean="0">
                <a:latin typeface="Arial" pitchFamily="34" charset="0"/>
              </a:rPr>
              <a:t>Servirebbe un sottomodulo specifico cui rinviare col bottone in basso a destra</a:t>
            </a:r>
          </a:p>
        </p:txBody>
      </p:sp>
    </p:spTree>
    <p:extLst>
      <p:ext uri="{BB962C8B-B14F-4D97-AF65-F5344CB8AC3E}">
        <p14:creationId xmlns="" xmlns:p14="http://schemas.microsoft.com/office/powerpoint/2010/main" val="4238077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1F74551-6A2C-4738-975E-F4791F176382}" type="slidenum">
              <a:rPr lang="it-IT" altLang="it-IT" smtClean="0"/>
              <a:pPr/>
              <a:t>101</a:t>
            </a:fld>
            <a:endParaRPr lang="it-IT" altLang="it-IT"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GB" altLang="it-IT" smtClean="0">
              <a:latin typeface="Arial" pitchFamily="34" charset="0"/>
            </a:endParaRPr>
          </a:p>
        </p:txBody>
      </p:sp>
    </p:spTree>
    <p:extLst>
      <p:ext uri="{BB962C8B-B14F-4D97-AF65-F5344CB8AC3E}">
        <p14:creationId xmlns="" xmlns:p14="http://schemas.microsoft.com/office/powerpoint/2010/main" val="26417821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47CEBC98-892C-4762-AAA6-A1CB9C235489}" type="slidenum">
              <a:rPr lang="it-IT" altLang="it-IT" smtClean="0"/>
              <a:pPr/>
              <a:t>102</a:t>
            </a:fld>
            <a:endParaRPr lang="it-IT" altLang="it-IT"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GB" altLang="it-IT" smtClean="0">
              <a:latin typeface="Arial" pitchFamily="34" charset="0"/>
            </a:endParaRPr>
          </a:p>
        </p:txBody>
      </p:sp>
    </p:spTree>
    <p:extLst>
      <p:ext uri="{BB962C8B-B14F-4D97-AF65-F5344CB8AC3E}">
        <p14:creationId xmlns="" xmlns:p14="http://schemas.microsoft.com/office/powerpoint/2010/main" val="18768411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033DD58-BC71-410C-9BBB-BCC7210EBEB7}" type="slidenum">
              <a:rPr lang="it-IT" altLang="it-IT" smtClean="0"/>
              <a:pPr/>
              <a:t>103</a:t>
            </a:fld>
            <a:endParaRPr lang="it-IT" altLang="it-IT"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lnSpc>
                <a:spcPct val="90000"/>
              </a:lnSpc>
            </a:pPr>
            <a:endParaRPr lang="it-IT" altLang="it-IT" smtClean="0">
              <a:latin typeface="Arial" pitchFamily="34" charset="0"/>
            </a:endParaRPr>
          </a:p>
          <a:p>
            <a:pPr eaLnBrk="1" hangingPunct="1">
              <a:lnSpc>
                <a:spcPct val="90000"/>
              </a:lnSpc>
            </a:pPr>
            <a:r>
              <a:rPr lang="it-IT" altLang="it-IT" smtClean="0">
                <a:latin typeface="Arial" pitchFamily="34" charset="0"/>
              </a:rPr>
              <a:t>La boa 3 deve  posizionata sopravvento alla linea di partenza ad una distanza di almeno il 50% della lunghezza della linea.</a:t>
            </a:r>
          </a:p>
          <a:p>
            <a:pPr eaLnBrk="1" hangingPunct="1">
              <a:lnSpc>
                <a:spcPct val="90000"/>
              </a:lnSpc>
            </a:pPr>
            <a:endParaRPr lang="it-IT" altLang="it-IT" smtClean="0">
              <a:latin typeface="Arial" pitchFamily="34" charset="0"/>
            </a:endParaRPr>
          </a:p>
          <a:p>
            <a:pPr eaLnBrk="1" hangingPunct="1">
              <a:lnSpc>
                <a:spcPct val="90000"/>
              </a:lnSpc>
            </a:pPr>
            <a:endParaRPr lang="it-IT" altLang="it-IT" smtClean="0">
              <a:latin typeface="Arial" pitchFamily="34" charset="0"/>
            </a:endParaRPr>
          </a:p>
        </p:txBody>
      </p:sp>
    </p:spTree>
    <p:extLst>
      <p:ext uri="{BB962C8B-B14F-4D97-AF65-F5344CB8AC3E}">
        <p14:creationId xmlns="" xmlns:p14="http://schemas.microsoft.com/office/powerpoint/2010/main" val="31175806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E093367D-47B1-4C81-94E0-DE72E4EBA682}" type="slidenum">
              <a:rPr lang="it-IT" altLang="it-IT" smtClean="0"/>
              <a:pPr/>
              <a:t>104</a:t>
            </a:fld>
            <a:endParaRPr lang="it-IT" altLang="it-IT"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GB" altLang="it-IT" smtClean="0">
              <a:latin typeface="Arial" pitchFamily="34" charset="0"/>
            </a:endParaRPr>
          </a:p>
        </p:txBody>
      </p:sp>
    </p:spTree>
    <p:extLst>
      <p:ext uri="{BB962C8B-B14F-4D97-AF65-F5344CB8AC3E}">
        <p14:creationId xmlns="" xmlns:p14="http://schemas.microsoft.com/office/powerpoint/2010/main" val="42374471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A923C472-3A78-4A8D-A302-455305532164}" type="slidenum">
              <a:rPr lang="it-IT" altLang="it-IT" smtClean="0"/>
              <a:pPr/>
              <a:t>105</a:t>
            </a:fld>
            <a:endParaRPr lang="it-IT" altLang="it-IT"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r>
              <a:rPr lang="it-IT" altLang="it-IT" smtClean="0">
                <a:latin typeface="Arial" pitchFamily="34" charset="0"/>
              </a:rPr>
              <a:t>E’ il percorso più difficile da adeguare ad un nuovo vento dopo che la regata è partita.</a:t>
            </a:r>
          </a:p>
          <a:p>
            <a:pPr eaLnBrk="1" hangingPunct="1"/>
            <a:endParaRPr lang="it-IT" altLang="it-IT" smtClean="0">
              <a:latin typeface="Arial" pitchFamily="34" charset="0"/>
            </a:endParaRPr>
          </a:p>
        </p:txBody>
      </p:sp>
    </p:spTree>
    <p:extLst>
      <p:ext uri="{BB962C8B-B14F-4D97-AF65-F5344CB8AC3E}">
        <p14:creationId xmlns="" xmlns:p14="http://schemas.microsoft.com/office/powerpoint/2010/main" val="2088790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62694441-2C84-46C7-8EF8-1F5C8F1D3DFD}" type="slidenum">
              <a:rPr lang="it-IT" altLang="it-IT" smtClean="0"/>
              <a:pPr/>
              <a:t>106</a:t>
            </a:fld>
            <a:endParaRPr lang="it-IT" altLang="it-IT"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it-IT" sz="1200" kern="1200" dirty="0" smtClean="0">
                <a:solidFill>
                  <a:schemeClr val="tx1"/>
                </a:solidFill>
                <a:latin typeface="+mn-lt"/>
                <a:ea typeface="+mn-ea"/>
                <a:cs typeface="+mn-cs"/>
              </a:rPr>
              <a:t>La scelta tra l'uso dell'angolo intero da 60 o 70 gradi è legata principalmente all'intensità del vento; 70° con vento leggero, 60° con vento forte. </a:t>
            </a:r>
            <a:endParaRPr lang="it-IT" alt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Le boe di poppa (3) e (4) saranno costituite da un cancello (boe 3s e 3d, boe 4s e 4d). Il cancello potrà essere sostituito da una boa singola che dovrà essere lasciata a sinistra.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limite minimo di vento per dare la partenza è fissato a 5 nodi.  Il limite superiore di velocità del vento è posto a 25 nodi. Solo in condizioni particolari il </a:t>
            </a:r>
            <a:r>
              <a:rPr lang="it-IT" sz="1200" kern="1200" dirty="0" err="1" smtClean="0">
                <a:solidFill>
                  <a:schemeClr val="tx1"/>
                </a:solidFill>
                <a:latin typeface="+mn-lt"/>
                <a:ea typeface="+mn-ea"/>
                <a:cs typeface="+mn-cs"/>
              </a:rPr>
              <a:t>CdR</a:t>
            </a:r>
            <a:r>
              <a:rPr lang="it-IT" sz="1200" kern="1200" dirty="0" smtClean="0">
                <a:solidFill>
                  <a:schemeClr val="tx1"/>
                </a:solidFill>
                <a:latin typeface="+mn-lt"/>
                <a:ea typeface="+mn-ea"/>
                <a:cs typeface="+mn-cs"/>
              </a:rPr>
              <a:t> potrà consentire di regatare con vento fino a 30 nodi. Il mancato rispetto di quanto sopra non potrà essere oggetto di richiesta di riparazione e ciò modifica la RRS 62.1(a)</a:t>
            </a:r>
            <a:endParaRPr lang="it-IT" dirty="0" smtClean="0"/>
          </a:p>
          <a:p>
            <a:pPr eaLnBrk="1" hangingPunct="1"/>
            <a:endParaRPr lang="it-IT" altLang="it-IT" dirty="0" smtClean="0">
              <a:latin typeface="Arial" pitchFamily="34" charset="0"/>
            </a:endParaRPr>
          </a:p>
        </p:txBody>
      </p:sp>
    </p:spTree>
    <p:extLst>
      <p:ext uri="{BB962C8B-B14F-4D97-AF65-F5344CB8AC3E}">
        <p14:creationId xmlns="" xmlns:p14="http://schemas.microsoft.com/office/powerpoint/2010/main" val="31781688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62694441-2C84-46C7-8EF8-1F5C8F1D3DFD}" type="slidenum">
              <a:rPr lang="it-IT" altLang="it-IT" smtClean="0"/>
              <a:pPr/>
              <a:t>107</a:t>
            </a:fld>
            <a:endParaRPr lang="it-IT" altLang="it-IT"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Lo scopo di questa proposta di percorso è quello di avere un trasferimento dalla linea di arrivo a quella di partenza, per la prova successiva, senza interferenza con le barche ancora in bolina o eventuali altre flotte impegnate nella prima bolina; per ottenere questo risultato si sono ipotizzate lunghezze dei lati tali da avere la linea d’arrivo quasi alla stessa altezza di quella di partenza.</a:t>
            </a:r>
          </a:p>
          <a:p>
            <a:pPr eaLnBrk="1" hangingPunct="1"/>
            <a:endParaRPr lang="it-IT" altLang="it-IT" dirty="0" smtClean="0">
              <a:latin typeface="Arial" pitchFamily="34" charset="0"/>
            </a:endParaRPr>
          </a:p>
        </p:txBody>
      </p:sp>
    </p:spTree>
    <p:extLst>
      <p:ext uri="{BB962C8B-B14F-4D97-AF65-F5344CB8AC3E}">
        <p14:creationId xmlns="" xmlns:p14="http://schemas.microsoft.com/office/powerpoint/2010/main" val="4759583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1F1422E4-12EF-44F2-8212-01886CD57F47}" type="slidenum">
              <a:rPr lang="it-IT" altLang="it-IT" smtClean="0"/>
              <a:pPr/>
              <a:t>108</a:t>
            </a:fld>
            <a:endParaRPr lang="it-IT" altLang="it-IT" smtClean="0"/>
          </a:p>
        </p:txBody>
      </p:sp>
      <p:sp>
        <p:nvSpPr>
          <p:cNvPr id="217091" name="Rectangle 2"/>
          <p:cNvSpPr>
            <a:spLocks noGrp="1" noRot="1" noChangeAspect="1" noChangeArrowheads="1" noTextEdit="1"/>
          </p:cNvSpPr>
          <p:nvPr>
            <p:ph type="sldImg"/>
          </p:nvPr>
        </p:nvSpPr>
        <p:spPr>
          <a:xfrm>
            <a:off x="1141413" y="685800"/>
            <a:ext cx="4576762" cy="3432175"/>
          </a:xfrm>
          <a:ln/>
        </p:spPr>
      </p:sp>
      <p:sp>
        <p:nvSpPr>
          <p:cNvPr id="217092" name="Rectangle 3"/>
          <p:cNvSpPr>
            <a:spLocks noGrp="1" noChangeArrowheads="1"/>
          </p:cNvSpPr>
          <p:nvPr>
            <p:ph type="body" idx="1"/>
          </p:nvPr>
        </p:nvSpPr>
        <p:spPr>
          <a:noFill/>
          <a:ln/>
        </p:spPr>
        <p:txBody>
          <a:bodyPr/>
          <a:lstStyle/>
          <a:p>
            <a:pPr eaLnBrk="1" hangingPunct="1">
              <a:lnSpc>
                <a:spcPct val="80000"/>
              </a:lnSpc>
            </a:pPr>
            <a:endParaRPr lang="en-GB" altLang="it-IT" smtClean="0">
              <a:latin typeface="Arial" pitchFamily="34" charset="0"/>
            </a:endParaRPr>
          </a:p>
        </p:txBody>
      </p:sp>
    </p:spTree>
    <p:extLst>
      <p:ext uri="{BB962C8B-B14F-4D97-AF65-F5344CB8AC3E}">
        <p14:creationId xmlns="" xmlns:p14="http://schemas.microsoft.com/office/powerpoint/2010/main" val="567526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sz="3600"/>
            </a:lvl1p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6" name="Segnaposto numero diapositiva 4"/>
          <p:cNvSpPr>
            <a:spLocks noGrp="1"/>
          </p:cNvSpPr>
          <p:nvPr>
            <p:ph type="sldNum" sz="quarter" idx="4"/>
          </p:nvPr>
        </p:nvSpPr>
        <p:spPr>
          <a:xfrm>
            <a:off x="6732240" y="6525344"/>
            <a:ext cx="2133600" cy="216024"/>
          </a:xfrm>
          <a:prstGeom prst="rect">
            <a:avLst/>
          </a:prstGeom>
        </p:spPr>
        <p:txBody>
          <a:bodyPr/>
          <a:lstStyle>
            <a:lvl1pPr algn="r">
              <a:defRPr sz="1100">
                <a:solidFill>
                  <a:srgbClr val="C00000"/>
                </a:solidFill>
              </a:defRPr>
            </a:lvl1pPr>
          </a:lstStyle>
          <a:p>
            <a:fld id="{C157DB8B-822C-424B-8778-97E88D566A78}" type="slidenum">
              <a:rPr lang="it-IT" smtClean="0"/>
              <a:pPr/>
              <a:t>‹N›</a:t>
            </a:fld>
            <a:endParaRPr lang="it-IT"/>
          </a:p>
        </p:txBody>
      </p:sp>
      <p:sp>
        <p:nvSpPr>
          <p:cNvPr id="8"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5806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sp>
        <p:nvSpPr>
          <p:cNvPr id="8"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7"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39152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6"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04036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6"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2520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8"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70846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2">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19672" y="1412776"/>
            <a:ext cx="5832648" cy="4713387"/>
          </a:xfrm>
        </p:spPr>
        <p:txBody>
          <a:bodyPr>
            <a:normAutofit/>
          </a:bodyPr>
          <a:lstStyle>
            <a:lvl1pPr>
              <a:defRPr sz="2400"/>
            </a:lvl1pPr>
          </a:lstStyle>
          <a:p>
            <a:pPr lvl="0"/>
            <a:r>
              <a:rPr lang="it-IT" dirty="0" smtClean="0"/>
              <a:t>Fare clic per modificare stili del testo dello schema</a:t>
            </a:r>
          </a:p>
        </p:txBody>
      </p:sp>
      <p:sp>
        <p:nvSpPr>
          <p:cNvPr id="7" name="Titolo 1"/>
          <p:cNvSpPr>
            <a:spLocks noGrp="1"/>
          </p:cNvSpPr>
          <p:nvPr>
            <p:ph type="title"/>
          </p:nvPr>
        </p:nvSpPr>
        <p:spPr>
          <a:xfrm>
            <a:off x="457200" y="274638"/>
            <a:ext cx="8229600" cy="634082"/>
          </a:xfrm>
          <a:solidFill>
            <a:srgbClr val="77D7F9"/>
          </a:solidFill>
        </p:spPr>
        <p:txBody>
          <a:bodyPr>
            <a:noAutofit/>
          </a:bodyPr>
          <a:lstStyle>
            <a:lvl1pPr>
              <a:defRPr sz="2800">
                <a:solidFill>
                  <a:schemeClr val="tx1"/>
                </a:solidFill>
                <a:latin typeface="Arial" pitchFamily="34" charset="0"/>
                <a:cs typeface="Arial" pitchFamily="34" charset="0"/>
              </a:defRPr>
            </a:lvl1pPr>
          </a:lstStyle>
          <a:p>
            <a:r>
              <a:rPr lang="it-IT" dirty="0" smtClean="0"/>
              <a:t>Fare clic per modificare lo stile del titolo</a:t>
            </a:r>
            <a:endParaRPr lang="it-IT" dirty="0"/>
          </a:p>
        </p:txBody>
      </p:sp>
      <p:sp>
        <p:nvSpPr>
          <p:cNvPr id="8"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9"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7084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7"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8"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155148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8"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9"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44546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17278"/>
          </a:xfrm>
        </p:spPr>
        <p:txBody>
          <a:bodyPr/>
          <a:lstStyle>
            <a:lvl1pPr>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124744"/>
            <a:ext cx="4040188" cy="105013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124744"/>
            <a:ext cx="4041775" cy="105013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0" name="Segnaposto numero diapositiva 4"/>
          <p:cNvSpPr>
            <a:spLocks noGrp="1"/>
          </p:cNvSpPr>
          <p:nvPr>
            <p:ph type="sldNum" sz="quarter" idx="12"/>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11" name="Segnaposto piè di pagina 4"/>
          <p:cNvSpPr>
            <a:spLocks noGrp="1"/>
          </p:cNvSpPr>
          <p:nvPr>
            <p:ph type="ftr" sz="quarter" idx="1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392586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solidFill>
            <a:srgbClr val="77D7F9"/>
          </a:solidFill>
        </p:spPr>
        <p:txBody>
          <a:bodyPr>
            <a:noAutofit/>
          </a:bodyPr>
          <a:lstStyle>
            <a:lvl1pPr>
              <a:defRPr sz="2800">
                <a:solidFill>
                  <a:schemeClr val="tx1"/>
                </a:solidFill>
                <a:latin typeface="Arial" pitchFamily="34" charset="0"/>
                <a:cs typeface="Arial" pitchFamily="34" charset="0"/>
              </a:defRPr>
            </a:lvl1pPr>
          </a:lstStyle>
          <a:p>
            <a:r>
              <a:rPr lang="it-IT" dirty="0" smtClean="0"/>
              <a:t>Fare clic per modificare lo stile del titolo</a:t>
            </a:r>
            <a:endParaRPr lang="it-IT" dirty="0"/>
          </a:p>
        </p:txBody>
      </p:sp>
      <p:sp>
        <p:nvSpPr>
          <p:cNvPr id="7"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dirty="0"/>
          </a:p>
        </p:txBody>
      </p:sp>
      <p:sp>
        <p:nvSpPr>
          <p:cNvPr id="6"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416393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6"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348499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Segnaposto numero diapositiva 4"/>
          <p:cNvSpPr>
            <a:spLocks noGrp="1"/>
          </p:cNvSpPr>
          <p:nvPr>
            <p:ph type="sldNum" sz="quarter" idx="4"/>
          </p:nvPr>
        </p:nvSpPr>
        <p:spPr>
          <a:xfrm>
            <a:off x="6876256" y="188640"/>
            <a:ext cx="2133600" cy="216024"/>
          </a:xfrm>
          <a:prstGeom prst="rect">
            <a:avLst/>
          </a:prstGeom>
        </p:spPr>
        <p:txBody>
          <a:bodyPr/>
          <a:lstStyle>
            <a:lvl1pPr marL="108000" algn="r">
              <a:defRPr sz="1400">
                <a:solidFill>
                  <a:srgbClr val="C00000"/>
                </a:solidFill>
              </a:defRPr>
            </a:lvl1pPr>
          </a:lstStyle>
          <a:p>
            <a:fld id="{C157DB8B-822C-424B-8778-97E88D566A78}" type="slidenum">
              <a:rPr lang="it-IT" smtClean="0"/>
              <a:pPr/>
              <a:t>‹N›</a:t>
            </a:fld>
            <a:endParaRPr lang="it-IT"/>
          </a:p>
        </p:txBody>
      </p:sp>
      <p:sp>
        <p:nvSpPr>
          <p:cNvPr id="9"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Tree>
    <p:extLst>
      <p:ext uri="{BB962C8B-B14F-4D97-AF65-F5344CB8AC3E}">
        <p14:creationId xmlns="" xmlns:p14="http://schemas.microsoft.com/office/powerpoint/2010/main" val="2657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251520" y="6492875"/>
            <a:ext cx="3816424" cy="365125"/>
          </a:xfrm>
          <a:prstGeom prst="rect">
            <a:avLst/>
          </a:prstGeom>
        </p:spPr>
        <p:txBody>
          <a:bodyPr vert="horz" lIns="91440" tIns="45720" rIns="91440" bIns="45720" rtlCol="0" anchor="ctr"/>
          <a:lstStyle>
            <a:lvl1pPr algn="l">
              <a:defRPr sz="1200">
                <a:solidFill>
                  <a:srgbClr val="C00000"/>
                </a:solidFill>
                <a:latin typeface="Arial" pitchFamily="34" charset="0"/>
                <a:cs typeface="Arial" pitchFamily="34" charset="0"/>
              </a:defRPr>
            </a:lvl1pPr>
          </a:lstStyle>
          <a:p>
            <a:r>
              <a:rPr lang="it-IT" altLang="it-IT" smtClean="0">
                <a:latin typeface="Arial" pitchFamily="34" charset="0"/>
              </a:rPr>
              <a:t>Gestione delle Regate 1 di 3</a:t>
            </a:r>
            <a:endParaRPr lang="it-IT" altLang="it-IT" dirty="0" smtClean="0">
              <a:latin typeface="Arial" pitchFamily="34" charset="0"/>
            </a:endParaRPr>
          </a:p>
        </p:txBody>
      </p:sp>
      <p:sp>
        <p:nvSpPr>
          <p:cNvPr id="7" name="Segnaposto numero diapositiva 4"/>
          <p:cNvSpPr>
            <a:spLocks noGrp="1"/>
          </p:cNvSpPr>
          <p:nvPr>
            <p:ph type="sldNum" sz="quarter" idx="4"/>
          </p:nvPr>
        </p:nvSpPr>
        <p:spPr>
          <a:xfrm>
            <a:off x="6804248" y="188640"/>
            <a:ext cx="2133600" cy="216024"/>
          </a:xfrm>
          <a:prstGeom prst="rect">
            <a:avLst/>
          </a:prstGeom>
        </p:spPr>
        <p:txBody>
          <a:bodyPr/>
          <a:lstStyle>
            <a:lvl1pPr algn="r">
              <a:defRPr sz="1400">
                <a:solidFill>
                  <a:srgbClr val="C00000"/>
                </a:solidFill>
              </a:defRPr>
            </a:lvl1pPr>
          </a:lstStyle>
          <a:p>
            <a:fld id="{4F3637A7-E6AC-4E10-B347-C3D171AEC51B}" type="slidenum">
              <a:rPr lang="it-IT" smtClean="0"/>
              <a:pPr/>
              <a:t>‹N›</a:t>
            </a:fld>
            <a:endParaRPr lang="it-IT" dirty="0"/>
          </a:p>
        </p:txBody>
      </p:sp>
    </p:spTree>
    <p:extLst>
      <p:ext uri="{BB962C8B-B14F-4D97-AF65-F5344CB8AC3E}">
        <p14:creationId xmlns="" xmlns:p14="http://schemas.microsoft.com/office/powerpoint/2010/main" val="235356910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8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3.pn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51.png"/></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Documenti.pp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La%20regata%20a%20batterie.pp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hyperlink" Target="Normativa%20e%20Sicurezza.pptx" TargetMode="External"/><Relationship Id="rId4" Type="http://schemas.openxmlformats.org/officeDocument/2006/relationships/hyperlink" Target="Normativa-Sicurezza%202008.pp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wmf"/></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5.wmf"/></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7.wmf"/></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9.wmf"/></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wmf"/><Relationship Id="rId4" Type="http://schemas.openxmlformats.org/officeDocument/2006/relationships/image" Target="../media/image19.wmf"/></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20.wmf"/><Relationship Id="rId3" Type="http://schemas.openxmlformats.org/officeDocument/2006/relationships/image" Target="../media/image4.jpeg"/><Relationship Id="rId7" Type="http://schemas.openxmlformats.org/officeDocument/2006/relationships/image" Target="../media/image24.wmf"/><Relationship Id="rId12" Type="http://schemas.openxmlformats.org/officeDocument/2006/relationships/image" Target="../media/image29.wmf"/><Relationship Id="rId17" Type="http://schemas.openxmlformats.org/officeDocument/2006/relationships/image" Target="../media/image32.wmf"/><Relationship Id="rId2" Type="http://schemas.openxmlformats.org/officeDocument/2006/relationships/notesSlide" Target="../notesSlides/notesSlide81.xml"/><Relationship Id="rId16" Type="http://schemas.openxmlformats.org/officeDocument/2006/relationships/image" Target="../media/image31.wmf"/><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png"/><Relationship Id="rId15" Type="http://schemas.openxmlformats.org/officeDocument/2006/relationships/image" Target="../media/image13.wmf"/><Relationship Id="rId10" Type="http://schemas.openxmlformats.org/officeDocument/2006/relationships/image" Target="../media/image27.wmf"/><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7.wmf"/></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Foglio_di_lavoro_di_Microsoft_Office_Excel1.xls"/><Relationship Id="rId4"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hyperlink" Target="IL%20VHF.ppt" TargetMode="External"/><Relationship Id="rId4" Type="http://schemas.openxmlformats.org/officeDocument/2006/relationships/hyperlink" Target="VHF.ppt"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bwMode="auto">
          <a:xfrm>
            <a:off x="3995936" y="2348880"/>
            <a:ext cx="4935166" cy="1123950"/>
          </a:xfrm>
          <a:solidFill>
            <a:srgbClr val="FFFFCC"/>
          </a:solidFill>
          <a:ln w="38100" algn="ctr">
            <a:solidFill>
              <a:schemeClr val="accent2"/>
            </a:solidFill>
            <a:miter lim="800000"/>
            <a:headEnd/>
            <a:tailEnd/>
          </a:ln>
        </p:spPr>
        <p:txBody>
          <a:bodyPr vert="horz" wrap="square" lIns="91440" tIns="45720" rIns="91440" bIns="45720" numCol="1" compatLnSpc="1">
            <a:prstTxWarp prst="textNoShape">
              <a:avLst/>
            </a:prstTxWarp>
          </a:bodyPr>
          <a:lstStyle/>
          <a:p>
            <a:pPr eaLnBrk="1" hangingPunct="1"/>
            <a:r>
              <a:rPr lang="it-IT" altLang="it-IT" sz="2400" b="1" dirty="0" smtClean="0"/>
              <a:t>GESTIONE DELLE REGATE</a:t>
            </a:r>
            <a:br>
              <a:rPr lang="it-IT" altLang="it-IT" sz="2400" b="1" dirty="0" smtClean="0"/>
            </a:br>
            <a:endParaRPr lang="it-IT" altLang="it-IT" sz="2400" b="1" dirty="0" smtClean="0"/>
          </a:p>
        </p:txBody>
      </p:sp>
      <p:sp>
        <p:nvSpPr>
          <p:cNvPr id="4104" name="Rectangle 8"/>
          <p:cNvSpPr>
            <a:spLocks noChangeArrowheads="1"/>
          </p:cNvSpPr>
          <p:nvPr/>
        </p:nvSpPr>
        <p:spPr bwMode="auto">
          <a:xfrm>
            <a:off x="5004048" y="3933056"/>
            <a:ext cx="3240360" cy="1015663"/>
          </a:xfrm>
          <a:prstGeom prst="rect">
            <a:avLst/>
          </a:prstGeom>
          <a:noFill/>
          <a:ln w="9525">
            <a:noFill/>
            <a:miter lim="800000"/>
            <a:headEnd/>
            <a:tailEnd/>
          </a:ln>
        </p:spPr>
        <p:txBody>
          <a:bodyPr wrap="square" anchor="ctr">
            <a:spAutoFit/>
          </a:bodyPr>
          <a:lstStyle/>
          <a:p>
            <a:r>
              <a:rPr lang="it-IT" sz="2000" b="1" dirty="0">
                <a:ea typeface="Calibri" pitchFamily="34" charset="0"/>
                <a:cs typeface="Times New Roman" pitchFamily="18" charset="0"/>
              </a:rPr>
              <a:t>1 - Ruoli e responsabilità</a:t>
            </a:r>
          </a:p>
          <a:p>
            <a:r>
              <a:rPr lang="it-IT" sz="2000" b="1" dirty="0">
                <a:ea typeface="Calibri" pitchFamily="34" charset="0"/>
                <a:cs typeface="Times New Roman" pitchFamily="18" charset="0"/>
              </a:rPr>
              <a:t>2 - Prima della Regata </a:t>
            </a:r>
          </a:p>
          <a:p>
            <a:r>
              <a:rPr lang="it-IT" sz="2000" b="1" dirty="0">
                <a:ea typeface="Calibri" pitchFamily="34" charset="0"/>
                <a:cs typeface="Times New Roman" pitchFamily="18" charset="0"/>
              </a:rPr>
              <a:t>3 - Il campo di regata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2000" fill="hold"/>
                                        <p:tgtEl>
                                          <p:spTgt spid="4104"/>
                                        </p:tgtEl>
                                        <p:attrNameLst>
                                          <p:attrName>ppt_x</p:attrName>
                                        </p:attrNameLst>
                                      </p:cBhvr>
                                      <p:tavLst>
                                        <p:tav tm="0">
                                          <p:val>
                                            <p:strVal val="#ppt_x"/>
                                          </p:val>
                                        </p:tav>
                                        <p:tav tm="100000">
                                          <p:val>
                                            <p:strVal val="#ppt_x"/>
                                          </p:val>
                                        </p:tav>
                                      </p:tavLst>
                                    </p:anim>
                                    <p:anim calcmode="lin" valueType="num">
                                      <p:cBhvr additive="base">
                                        <p:cTn id="13" dur="20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10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IL COMITATO ORGANIZZATORE - 4</a:t>
            </a:r>
          </a:p>
        </p:txBody>
      </p:sp>
      <p:sp>
        <p:nvSpPr>
          <p:cNvPr id="1331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79235" name="Rectangle 3"/>
          <p:cNvSpPr>
            <a:spLocks noChangeArrowheads="1"/>
          </p:cNvSpPr>
          <p:nvPr/>
        </p:nvSpPr>
        <p:spPr bwMode="auto">
          <a:xfrm>
            <a:off x="971550" y="2259013"/>
            <a:ext cx="7200900" cy="2792412"/>
          </a:xfrm>
          <a:prstGeom prst="rect">
            <a:avLst/>
          </a:prstGeom>
          <a:solidFill>
            <a:srgbClr val="DDDDDD"/>
          </a:solidFill>
          <a:ln w="38100">
            <a:solidFill>
              <a:schemeClr val="tx1"/>
            </a:solidFill>
            <a:miter lim="800000"/>
            <a:headEnd/>
            <a:tailEnd/>
          </a:ln>
        </p:spPr>
        <p:txBody>
          <a:bodyPr/>
          <a:lstStyle/>
          <a:p>
            <a:pPr marL="363538" indent="-363538" algn="just" eaLnBrk="1" hangingPunct="1">
              <a:spcBef>
                <a:spcPct val="20000"/>
              </a:spcBef>
              <a:buFontTx/>
              <a:buChar char="•"/>
            </a:pPr>
            <a:r>
              <a:rPr lang="it-IT" altLang="it-IT" sz="2000" b="1" dirty="0">
                <a:solidFill>
                  <a:schemeClr val="tx1"/>
                </a:solidFill>
              </a:rPr>
              <a:t>Predisporre quanto materialmente necessario alla gestione della manifestazione</a:t>
            </a:r>
          </a:p>
          <a:p>
            <a:pPr marL="363538" indent="-363538" algn="just" eaLnBrk="1" hangingPunct="1">
              <a:spcBef>
                <a:spcPct val="20000"/>
              </a:spcBef>
              <a:buFontTx/>
              <a:buChar char="•"/>
            </a:pPr>
            <a:r>
              <a:rPr lang="it-IT" altLang="it-IT" sz="2000" b="1" dirty="0">
                <a:solidFill>
                  <a:schemeClr val="tx1"/>
                </a:solidFill>
              </a:rPr>
              <a:t>Ottenere le autorizzazioni delle autorità competenti</a:t>
            </a:r>
          </a:p>
          <a:p>
            <a:pPr marL="363538" indent="-363538" algn="just" eaLnBrk="1" hangingPunct="1">
              <a:spcBef>
                <a:spcPct val="20000"/>
              </a:spcBef>
              <a:buFontTx/>
              <a:buChar char="•"/>
            </a:pPr>
            <a:r>
              <a:rPr lang="it-IT" altLang="it-IT" sz="2000" b="1" dirty="0">
                <a:solidFill>
                  <a:schemeClr val="tx1"/>
                </a:solidFill>
              </a:rPr>
              <a:t>Ogni altra iniziativa o ricerca di collaborazione che possa concorrere al successo della manifestazione</a:t>
            </a:r>
          </a:p>
          <a:p>
            <a:pPr marL="363538" indent="-363538" algn="just" eaLnBrk="1" hangingPunct="1">
              <a:spcBef>
                <a:spcPct val="20000"/>
              </a:spcBef>
              <a:buFontTx/>
              <a:buChar char="•"/>
            </a:pPr>
            <a:r>
              <a:rPr lang="it-IT" altLang="it-IT" sz="2000" b="1" dirty="0">
                <a:solidFill>
                  <a:schemeClr val="tx1"/>
                </a:solidFill>
              </a:rPr>
              <a:t>Predisporre eventuali controlli – stazze e dotazioni di sicurezza</a:t>
            </a:r>
          </a:p>
          <a:p>
            <a:pPr marL="363538" indent="-363538" algn="just" eaLnBrk="1" hangingPunct="1">
              <a:spcBef>
                <a:spcPct val="20000"/>
              </a:spcBef>
              <a:buFontTx/>
              <a:buChar char="•"/>
            </a:pPr>
            <a:r>
              <a:rPr lang="it-IT" altLang="it-IT" sz="2000" b="1" dirty="0">
                <a:solidFill>
                  <a:schemeClr val="tx1"/>
                </a:solidFill>
              </a:rPr>
              <a:t>Eccetera</a:t>
            </a:r>
          </a:p>
        </p:txBody>
      </p:sp>
      <p:sp>
        <p:nvSpPr>
          <p:cNvPr id="13318" name="Rettangolo 5"/>
          <p:cNvSpPr>
            <a:spLocks noChangeArrowheads="1"/>
          </p:cNvSpPr>
          <p:nvPr/>
        </p:nvSpPr>
        <p:spPr bwMode="auto">
          <a:xfrm>
            <a:off x="985838" y="1308100"/>
            <a:ext cx="2483372" cy="584775"/>
          </a:xfrm>
          <a:prstGeom prst="rect">
            <a:avLst/>
          </a:prstGeom>
          <a:noFill/>
          <a:ln w="9525">
            <a:noFill/>
            <a:miter lim="800000"/>
            <a:headEnd/>
            <a:tailEnd/>
          </a:ln>
        </p:spPr>
        <p:txBody>
          <a:bodyPr wrap="none">
            <a:spAutoFit/>
          </a:bodyPr>
          <a:lstStyle/>
          <a:p>
            <a:r>
              <a:rPr lang="it-IT" altLang="it-IT" sz="3200" b="1" dirty="0">
                <a:solidFill>
                  <a:schemeClr val="tx1"/>
                </a:solidFill>
              </a:rPr>
              <a:t>Inoltre deve</a:t>
            </a:r>
            <a:endParaRPr lang="it-IT" altLang="it-IT" sz="3200" b="1" dirty="0"/>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10</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479235">
                                            <p:bg/>
                                          </p:spTgt>
                                        </p:tgtEl>
                                        <p:attrNameLst>
                                          <p:attrName>style.visibility</p:attrName>
                                        </p:attrNameLst>
                                      </p:cBhvr>
                                      <p:to>
                                        <p:strVal val="visible"/>
                                      </p:to>
                                    </p:set>
                                    <p:anim calcmode="lin" valueType="num">
                                      <p:cBhvr additive="base">
                                        <p:cTn id="7" dur="1000" fill="hold"/>
                                        <p:tgtEl>
                                          <p:spTgt spid="479235">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79235">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479235">
                                            <p:txEl>
                                              <p:pRg st="0" end="0"/>
                                            </p:txEl>
                                          </p:spTgt>
                                        </p:tgtEl>
                                        <p:attrNameLst>
                                          <p:attrName>style.visibility</p:attrName>
                                        </p:attrNameLst>
                                      </p:cBhvr>
                                      <p:to>
                                        <p:strVal val="visible"/>
                                      </p:to>
                                    </p:set>
                                    <p:animEffect transition="in" filter="strips(downRight)">
                                      <p:cBhvr>
                                        <p:cTn id="11" dur="2000"/>
                                        <p:tgtEl>
                                          <p:spTgt spid="479235">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479235">
                                            <p:txEl>
                                              <p:pRg st="1" end="1"/>
                                            </p:txEl>
                                          </p:spTgt>
                                        </p:tgtEl>
                                        <p:attrNameLst>
                                          <p:attrName>style.visibility</p:attrName>
                                        </p:attrNameLst>
                                      </p:cBhvr>
                                      <p:to>
                                        <p:strVal val="visible"/>
                                      </p:to>
                                    </p:set>
                                    <p:animEffect transition="in" filter="strips(downRight)">
                                      <p:cBhvr>
                                        <p:cTn id="14" dur="2000"/>
                                        <p:tgtEl>
                                          <p:spTgt spid="479235">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79235">
                                            <p:txEl>
                                              <p:pRg st="2" end="2"/>
                                            </p:txEl>
                                          </p:spTgt>
                                        </p:tgtEl>
                                        <p:attrNameLst>
                                          <p:attrName>style.visibility</p:attrName>
                                        </p:attrNameLst>
                                      </p:cBhvr>
                                      <p:to>
                                        <p:strVal val="visible"/>
                                      </p:to>
                                    </p:set>
                                    <p:animEffect transition="in" filter="strips(downRight)">
                                      <p:cBhvr>
                                        <p:cTn id="17" dur="2000"/>
                                        <p:tgtEl>
                                          <p:spTgt spid="479235">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479235">
                                            <p:txEl>
                                              <p:pRg st="3" end="3"/>
                                            </p:txEl>
                                          </p:spTgt>
                                        </p:tgtEl>
                                        <p:attrNameLst>
                                          <p:attrName>style.visibility</p:attrName>
                                        </p:attrNameLst>
                                      </p:cBhvr>
                                      <p:to>
                                        <p:strVal val="visible"/>
                                      </p:to>
                                    </p:set>
                                    <p:animEffect transition="in" filter="strips(downRight)">
                                      <p:cBhvr>
                                        <p:cTn id="20" dur="2000"/>
                                        <p:tgtEl>
                                          <p:spTgt spid="479235">
                                            <p:txEl>
                                              <p:pRg st="3" end="3"/>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479235">
                                            <p:txEl>
                                              <p:pRg st="4" end="4"/>
                                            </p:txEl>
                                          </p:spTgt>
                                        </p:tgtEl>
                                        <p:attrNameLst>
                                          <p:attrName>style.visibility</p:attrName>
                                        </p:attrNameLst>
                                      </p:cBhvr>
                                      <p:to>
                                        <p:strVal val="visible"/>
                                      </p:to>
                                    </p:set>
                                    <p:animEffect transition="in" filter="strips(downRight)">
                                      <p:cBhvr>
                                        <p:cTn id="23" dur="2000"/>
                                        <p:tgtEl>
                                          <p:spTgt spid="479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TELEMETRO</a:t>
            </a:r>
            <a:endParaRPr lang="it-IT" b="1" dirty="0"/>
          </a:p>
        </p:txBody>
      </p:sp>
      <p:sp>
        <p:nvSpPr>
          <p:cNvPr id="98307"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Segnaposto contenuto 2"/>
          <p:cNvSpPr txBox="1">
            <a:spLocks/>
          </p:cNvSpPr>
          <p:nvPr/>
        </p:nvSpPr>
        <p:spPr>
          <a:xfrm>
            <a:off x="688975" y="2895600"/>
            <a:ext cx="7777163" cy="3200400"/>
          </a:xfrm>
          <a:prstGeom prst="rect">
            <a:avLst/>
          </a:prstGeom>
        </p:spPr>
        <p:txBody>
          <a:bodyPr>
            <a:normAutofit/>
          </a:bodyPr>
          <a:lstStyle/>
          <a:p>
            <a:pPr marL="176213" indent="-176213">
              <a:buFont typeface="Arial" pitchFamily="34" charset="0"/>
              <a:buChar char="•"/>
              <a:defRPr/>
            </a:pPr>
            <a:r>
              <a:rPr lang="it-IT" sz="2000" b="0" kern="0" dirty="0">
                <a:solidFill>
                  <a:schemeClr val="tx1"/>
                </a:solidFill>
                <a:latin typeface="+mn-lt"/>
              </a:rPr>
              <a:t>Il telemetro è uno strumento semplicissimo da utilizzare e molto preciso</a:t>
            </a:r>
          </a:p>
          <a:p>
            <a:pPr marL="176213" indent="-176213">
              <a:buFont typeface="Arial" pitchFamily="34" charset="0"/>
              <a:buChar char="•"/>
              <a:defRPr/>
            </a:pPr>
            <a:endParaRPr lang="it-IT" sz="2000" b="0" kern="0" dirty="0">
              <a:solidFill>
                <a:schemeClr val="tx1"/>
              </a:solidFill>
              <a:latin typeface="+mn-lt"/>
            </a:endParaRPr>
          </a:p>
          <a:p>
            <a:pPr marL="176213" indent="-176213">
              <a:buFont typeface="Arial" pitchFamily="34" charset="0"/>
              <a:buChar char="•"/>
              <a:defRPr/>
            </a:pPr>
            <a:r>
              <a:rPr lang="it-IT" sz="2000" b="0" kern="0" dirty="0">
                <a:solidFill>
                  <a:schemeClr val="tx1"/>
                </a:solidFill>
                <a:latin typeface="+mn-lt"/>
              </a:rPr>
              <a:t>Ci permette di leggere la distanza. </a:t>
            </a:r>
            <a:r>
              <a:rPr lang="it-IT" sz="2000" b="0" kern="0" dirty="0" err="1">
                <a:solidFill>
                  <a:schemeClr val="tx1"/>
                </a:solidFill>
                <a:latin typeface="+mn-lt"/>
              </a:rPr>
              <a:t>Range</a:t>
            </a:r>
            <a:r>
              <a:rPr lang="it-IT" sz="2000" b="0" kern="0" dirty="0">
                <a:solidFill>
                  <a:schemeClr val="tx1"/>
                </a:solidFill>
                <a:latin typeface="+mn-lt"/>
              </a:rPr>
              <a:t> da pochi metri a 700/800mt</a:t>
            </a:r>
          </a:p>
          <a:p>
            <a:pPr marL="176213" indent="-176213">
              <a:buFont typeface="Arial" pitchFamily="34" charset="0"/>
              <a:buChar char="•"/>
              <a:defRPr/>
            </a:pPr>
            <a:endParaRPr lang="it-IT" sz="2000" b="0" kern="0" dirty="0">
              <a:solidFill>
                <a:schemeClr val="tx1"/>
              </a:solidFill>
              <a:latin typeface="+mn-lt"/>
            </a:endParaRPr>
          </a:p>
          <a:p>
            <a:pPr marL="176213" indent="-176213">
              <a:buFont typeface="Arial" pitchFamily="34" charset="0"/>
              <a:buChar char="•"/>
              <a:defRPr/>
            </a:pPr>
            <a:r>
              <a:rPr lang="it-IT" sz="2000" b="0" kern="0" dirty="0">
                <a:solidFill>
                  <a:schemeClr val="tx1"/>
                </a:solidFill>
                <a:latin typeface="+mn-lt"/>
              </a:rPr>
              <a:t>Molto utile per leggere la larghezza della linea di partenza, del </a:t>
            </a:r>
            <a:r>
              <a:rPr lang="it-IT" sz="2000" b="0" kern="0" dirty="0" err="1">
                <a:solidFill>
                  <a:schemeClr val="tx1"/>
                </a:solidFill>
                <a:latin typeface="+mn-lt"/>
              </a:rPr>
              <a:t>gate</a:t>
            </a:r>
            <a:r>
              <a:rPr lang="it-IT" sz="2000" b="0" kern="0" dirty="0">
                <a:solidFill>
                  <a:schemeClr val="tx1"/>
                </a:solidFill>
                <a:latin typeface="+mn-lt"/>
              </a:rPr>
              <a:t> e la distanza tra boa bolina e boa di Off-Set</a:t>
            </a:r>
          </a:p>
          <a:p>
            <a:pPr marL="176213" indent="-176213">
              <a:buFont typeface="Arial" pitchFamily="34" charset="0"/>
              <a:buChar char="•"/>
              <a:defRPr/>
            </a:pPr>
            <a:endParaRPr lang="it-IT" sz="2000" b="0" kern="0" dirty="0">
              <a:solidFill>
                <a:schemeClr val="tx1"/>
              </a:solidFill>
              <a:latin typeface="+mn-lt"/>
            </a:endParaRPr>
          </a:p>
          <a:p>
            <a:pPr marL="176213" indent="-176213">
              <a:buFont typeface="Arial" pitchFamily="34" charset="0"/>
              <a:buChar char="•"/>
              <a:defRPr/>
            </a:pPr>
            <a:r>
              <a:rPr lang="it-IT" sz="2000" b="0" kern="0" dirty="0">
                <a:solidFill>
                  <a:schemeClr val="tx1"/>
                </a:solidFill>
                <a:latin typeface="+mn-lt"/>
              </a:rPr>
              <a:t>Lettura immediata, senza dover memorizzare punti</a:t>
            </a:r>
          </a:p>
        </p:txBody>
      </p:sp>
      <p:sp>
        <p:nvSpPr>
          <p:cNvPr id="98310" name="Rettangolo 7"/>
          <p:cNvSpPr>
            <a:spLocks noChangeArrowheads="1"/>
          </p:cNvSpPr>
          <p:nvPr/>
        </p:nvSpPr>
        <p:spPr bwMode="auto">
          <a:xfrm>
            <a:off x="1830388" y="1473200"/>
            <a:ext cx="3183885" cy="584775"/>
          </a:xfrm>
          <a:prstGeom prst="rect">
            <a:avLst/>
          </a:prstGeom>
          <a:noFill/>
          <a:ln w="9525">
            <a:noFill/>
            <a:miter lim="800000"/>
            <a:headEnd/>
            <a:tailEnd/>
          </a:ln>
        </p:spPr>
        <p:txBody>
          <a:bodyPr wrap="none">
            <a:spAutoFit/>
          </a:bodyPr>
          <a:lstStyle/>
          <a:p>
            <a:r>
              <a:rPr lang="it-IT" altLang="it-IT" sz="3200" b="1" dirty="0">
                <a:solidFill>
                  <a:srgbClr val="FF0000"/>
                </a:solidFill>
              </a:rPr>
              <a:t>Telemetro laser</a:t>
            </a:r>
            <a:endParaRPr lang="it-IT" altLang="it-IT" sz="3200" b="1" dirty="0"/>
          </a:p>
        </p:txBody>
      </p:sp>
      <p:pic>
        <p:nvPicPr>
          <p:cNvPr id="98311" name="Picture 6"/>
          <p:cNvPicPr>
            <a:picLocks noChangeAspect="1" noChangeArrowheads="1"/>
          </p:cNvPicPr>
          <p:nvPr/>
        </p:nvPicPr>
        <p:blipFill>
          <a:blip r:embed="rId3" cstate="print"/>
          <a:srcRect/>
          <a:stretch>
            <a:fillRect/>
          </a:stretch>
        </p:blipFill>
        <p:spPr bwMode="auto">
          <a:xfrm>
            <a:off x="6753225" y="930275"/>
            <a:ext cx="2168525" cy="2027238"/>
          </a:xfrm>
          <a:prstGeom prst="rect">
            <a:avLst/>
          </a:prstGeom>
          <a:noFill/>
          <a:ln w="9525">
            <a:noFill/>
            <a:miter lim="800000"/>
            <a:headEnd/>
            <a:tailEnd/>
          </a:ln>
        </p:spPr>
      </p:pic>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933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LA GEOMETRIA DEL PERCORSO</a:t>
            </a:r>
            <a:endParaRPr lang="it-IT" altLang="it-IT" smtClean="0"/>
          </a:p>
        </p:txBody>
      </p:sp>
      <p:sp>
        <p:nvSpPr>
          <p:cNvPr id="9933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4702" name="Rectangle 14"/>
          <p:cNvSpPr>
            <a:spLocks noChangeArrowheads="1"/>
          </p:cNvSpPr>
          <p:nvPr/>
        </p:nvSpPr>
        <p:spPr bwMode="auto">
          <a:xfrm>
            <a:off x="971550" y="1412875"/>
            <a:ext cx="7200900" cy="1287463"/>
          </a:xfrm>
          <a:prstGeom prst="rect">
            <a:avLst/>
          </a:prstGeom>
          <a:solidFill>
            <a:srgbClr val="DDDDDD"/>
          </a:solidFill>
          <a:ln w="38100">
            <a:solidFill>
              <a:schemeClr val="tx1"/>
            </a:solidFill>
            <a:miter lim="800000"/>
            <a:headEnd/>
            <a:tailEnd/>
          </a:ln>
        </p:spPr>
        <p:txBody>
          <a:bodyPr/>
          <a:lstStyle/>
          <a:p>
            <a:pPr marL="712788" lvl="1" indent="-271463" eaLnBrk="1" hangingPunct="1">
              <a:buFontTx/>
              <a:buChar char="•"/>
            </a:pPr>
            <a:r>
              <a:rPr lang="it-IT" altLang="it-IT" sz="2400" b="0">
                <a:solidFill>
                  <a:schemeClr val="tx1"/>
                </a:solidFill>
              </a:rPr>
              <a:t>Conoscenza delle consuetudini della classe</a:t>
            </a:r>
          </a:p>
          <a:p>
            <a:pPr marL="712788" lvl="1" indent="-271463" eaLnBrk="1" hangingPunct="1">
              <a:buFontTx/>
              <a:buChar char="•"/>
            </a:pPr>
            <a:r>
              <a:rPr lang="it-IT" altLang="it-IT" sz="2400" b="0">
                <a:solidFill>
                  <a:schemeClr val="tx1"/>
                </a:solidFill>
              </a:rPr>
              <a:t>Conoscenza delle condizioni locali</a:t>
            </a:r>
          </a:p>
          <a:p>
            <a:pPr marL="712788" lvl="1" indent="-271463" eaLnBrk="1" hangingPunct="1">
              <a:buFontTx/>
              <a:buChar char="•"/>
            </a:pPr>
            <a:r>
              <a:rPr lang="it-IT" altLang="it-IT" sz="2400" b="0">
                <a:solidFill>
                  <a:schemeClr val="tx1"/>
                </a:solidFill>
              </a:rPr>
              <a:t>Lunghezza desiderata; tempo “target”</a:t>
            </a:r>
          </a:p>
        </p:txBody>
      </p:sp>
      <p:sp>
        <p:nvSpPr>
          <p:cNvPr id="99334" name="Rettangolo 7"/>
          <p:cNvSpPr>
            <a:spLocks noChangeArrowheads="1"/>
          </p:cNvSpPr>
          <p:nvPr/>
        </p:nvSpPr>
        <p:spPr bwMode="auto">
          <a:xfrm>
            <a:off x="973138" y="3116263"/>
            <a:ext cx="7213600" cy="2862262"/>
          </a:xfrm>
          <a:prstGeom prst="rect">
            <a:avLst/>
          </a:prstGeom>
          <a:noFill/>
          <a:ln w="9525">
            <a:noFill/>
            <a:miter lim="800000"/>
            <a:headEnd/>
            <a:tailEnd/>
          </a:ln>
        </p:spPr>
        <p:txBody>
          <a:bodyPr>
            <a:spAutoFit/>
          </a:bodyPr>
          <a:lstStyle/>
          <a:p>
            <a:pPr algn="just" eaLnBrk="1" hangingPunct="1"/>
            <a:r>
              <a:rPr lang="it-IT" altLang="it-IT" sz="2000" b="0"/>
              <a:t>Ogni percorso, normalmente, è una combinazione di bolina, lasco e poppa, per testare tattica e caratteristiche delle barche.</a:t>
            </a:r>
          </a:p>
          <a:p>
            <a:pPr algn="just" eaLnBrk="1" hangingPunct="1"/>
            <a:endParaRPr lang="it-IT" altLang="it-IT" sz="2000" b="0"/>
          </a:p>
          <a:p>
            <a:pPr algn="just" eaLnBrk="1" hangingPunct="1"/>
            <a:r>
              <a:rPr lang="it-IT" altLang="it-IT" sz="2000" b="0"/>
              <a:t>Molte classi hanno tipi di percorso favoriti, consoni alle caratteristiche delle proprie imbarcazioni.</a:t>
            </a:r>
          </a:p>
          <a:p>
            <a:pPr algn="just" eaLnBrk="1" hangingPunct="1"/>
            <a:endParaRPr lang="it-IT" altLang="it-IT" sz="2000" b="0"/>
          </a:p>
          <a:p>
            <a:pPr algn="just" eaLnBrk="1" hangingPunct="1"/>
            <a:r>
              <a:rPr lang="it-IT" altLang="it-IT" sz="2000" b="0"/>
              <a:t>Tendere ad un buon compromesso tra desideri della classe ed un’efficace gestione dell’evento.</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114702">
                                            <p:bg/>
                                          </p:spTgt>
                                        </p:tgtEl>
                                        <p:attrNameLst>
                                          <p:attrName>style.visibility</p:attrName>
                                        </p:attrNameLst>
                                      </p:cBhvr>
                                      <p:to>
                                        <p:strVal val="visible"/>
                                      </p:to>
                                    </p:set>
                                    <p:anim calcmode="lin" valueType="num">
                                      <p:cBhvr additive="base">
                                        <p:cTn id="7" dur="1000" fill="hold"/>
                                        <p:tgtEl>
                                          <p:spTgt spid="11470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114702">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114702">
                                            <p:txEl>
                                              <p:pRg st="0" end="0"/>
                                            </p:txEl>
                                          </p:spTgt>
                                        </p:tgtEl>
                                        <p:attrNameLst>
                                          <p:attrName>style.visibility</p:attrName>
                                        </p:attrNameLst>
                                      </p:cBhvr>
                                      <p:to>
                                        <p:strVal val="visible"/>
                                      </p:to>
                                    </p:set>
                                    <p:animEffect transition="in" filter="strips(downRight)">
                                      <p:cBhvr>
                                        <p:cTn id="11" dur="2000"/>
                                        <p:tgtEl>
                                          <p:spTgt spid="114702">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114702">
                                            <p:txEl>
                                              <p:pRg st="1" end="1"/>
                                            </p:txEl>
                                          </p:spTgt>
                                        </p:tgtEl>
                                        <p:attrNameLst>
                                          <p:attrName>style.visibility</p:attrName>
                                        </p:attrNameLst>
                                      </p:cBhvr>
                                      <p:to>
                                        <p:strVal val="visible"/>
                                      </p:to>
                                    </p:set>
                                    <p:animEffect transition="in" filter="strips(downRight)">
                                      <p:cBhvr>
                                        <p:cTn id="14" dur="2000"/>
                                        <p:tgtEl>
                                          <p:spTgt spid="114702">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114702">
                                            <p:txEl>
                                              <p:pRg st="2" end="2"/>
                                            </p:txEl>
                                          </p:spTgt>
                                        </p:tgtEl>
                                        <p:attrNameLst>
                                          <p:attrName>style.visibility</p:attrName>
                                        </p:attrNameLst>
                                      </p:cBhvr>
                                      <p:to>
                                        <p:strVal val="visible"/>
                                      </p:to>
                                    </p:set>
                                    <p:animEffect transition="in" filter="strips(downRight)">
                                      <p:cBhvr>
                                        <p:cTn id="17" dur="2000"/>
                                        <p:tgtEl>
                                          <p:spTgt spid="1147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035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LA GEOMETRIA DEL PERCORSO</a:t>
            </a:r>
            <a:endParaRPr lang="it-IT" altLang="it-IT" smtClean="0"/>
          </a:p>
        </p:txBody>
      </p:sp>
      <p:sp>
        <p:nvSpPr>
          <p:cNvPr id="10035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4700" name="Rectangle 12"/>
          <p:cNvSpPr>
            <a:spLocks noChangeArrowheads="1"/>
          </p:cNvSpPr>
          <p:nvPr/>
        </p:nvSpPr>
        <p:spPr bwMode="auto">
          <a:xfrm>
            <a:off x="900113" y="1519238"/>
            <a:ext cx="7270750" cy="3241675"/>
          </a:xfrm>
          <a:prstGeom prst="rect">
            <a:avLst/>
          </a:prstGeom>
          <a:noFill/>
          <a:ln w="9525">
            <a:noFill/>
            <a:miter lim="800000"/>
            <a:headEnd/>
            <a:tailEnd/>
          </a:ln>
        </p:spPr>
        <p:txBody>
          <a:bodyPr/>
          <a:lstStyle/>
          <a:p>
            <a:pPr algn="just" eaLnBrk="1" hangingPunct="1">
              <a:spcBef>
                <a:spcPct val="20000"/>
              </a:spcBef>
            </a:pPr>
            <a:r>
              <a:rPr lang="it-IT" altLang="it-IT" sz="2800" b="1" dirty="0">
                <a:solidFill>
                  <a:schemeClr val="tx1"/>
                </a:solidFill>
              </a:rPr>
              <a:t>Triangolo</a:t>
            </a:r>
            <a:r>
              <a:rPr lang="it-IT" altLang="it-IT" sz="2800" b="0" dirty="0">
                <a:solidFill>
                  <a:schemeClr val="tx1"/>
                </a:solidFill>
              </a:rPr>
              <a:t> - </a:t>
            </a:r>
            <a:r>
              <a:rPr lang="it-IT" altLang="it-IT" sz="2800" b="0" dirty="0"/>
              <a:t>Il vecchio triangolo olimpico, si usa quando la classe richiede lati al lasco</a:t>
            </a:r>
            <a:endParaRPr lang="it-IT" altLang="it-IT" sz="2800" b="0" dirty="0">
              <a:solidFill>
                <a:schemeClr val="tx1"/>
              </a:solidFill>
            </a:endParaRPr>
          </a:p>
          <a:p>
            <a:pPr algn="just" eaLnBrk="1" hangingPunct="1">
              <a:spcBef>
                <a:spcPct val="20000"/>
              </a:spcBef>
            </a:pPr>
            <a:r>
              <a:rPr lang="it-IT" altLang="it-IT" sz="2800" b="1" dirty="0">
                <a:solidFill>
                  <a:schemeClr val="tx1"/>
                </a:solidFill>
              </a:rPr>
              <a:t>Bastone</a:t>
            </a:r>
            <a:r>
              <a:rPr lang="it-IT" altLang="it-IT" sz="2800" b="0" dirty="0">
                <a:solidFill>
                  <a:schemeClr val="tx1"/>
                </a:solidFill>
              </a:rPr>
              <a:t> – E’ il percorso più semplice e può essere usato con tutte le classi</a:t>
            </a:r>
          </a:p>
          <a:p>
            <a:pPr algn="just" eaLnBrk="1" hangingPunct="1">
              <a:spcBef>
                <a:spcPct val="20000"/>
              </a:spcBef>
            </a:pPr>
            <a:r>
              <a:rPr lang="it-IT" altLang="it-IT" sz="2800" b="1" dirty="0">
                <a:solidFill>
                  <a:schemeClr val="tx1"/>
                </a:solidFill>
              </a:rPr>
              <a:t>Trapezoide</a:t>
            </a:r>
            <a:r>
              <a:rPr lang="it-IT" altLang="it-IT" sz="2800" b="0" dirty="0">
                <a:solidFill>
                  <a:schemeClr val="tx1"/>
                </a:solidFill>
              </a:rPr>
              <a:t> - Due percorsi paralleli, quello interno e quello esterno, con più classi o con le batterie</a:t>
            </a:r>
          </a:p>
          <a:p>
            <a:pPr algn="just" eaLnBrk="1" hangingPunct="1">
              <a:spcBef>
                <a:spcPct val="20000"/>
              </a:spcBef>
            </a:pPr>
            <a:endParaRPr lang="it-IT" altLang="it-IT" sz="2800" b="0" dirty="0">
              <a:solidFill>
                <a:schemeClr val="tx1"/>
              </a:solidFill>
            </a:endParaRPr>
          </a:p>
          <a:p>
            <a:pPr algn="just" eaLnBrk="1" hangingPunct="1">
              <a:spcBef>
                <a:spcPct val="20000"/>
              </a:spcBef>
            </a:pPr>
            <a:endParaRPr lang="it-IT" altLang="it-IT" sz="2800" b="0" dirty="0">
              <a:solidFill>
                <a:schemeClr val="tx1"/>
              </a:solidFill>
            </a:endParaRPr>
          </a:p>
        </p:txBody>
      </p:sp>
      <p:sp>
        <p:nvSpPr>
          <p:cNvPr id="114701" name="Rectangle 13"/>
          <p:cNvSpPr>
            <a:spLocks noChangeArrowheads="1"/>
          </p:cNvSpPr>
          <p:nvPr/>
        </p:nvSpPr>
        <p:spPr bwMode="auto">
          <a:xfrm>
            <a:off x="2859088" y="4941888"/>
            <a:ext cx="3527425" cy="1225550"/>
          </a:xfrm>
          <a:prstGeom prst="rect">
            <a:avLst/>
          </a:prstGeom>
          <a:noFill/>
          <a:ln w="9525">
            <a:noFill/>
            <a:miter lim="800000"/>
            <a:headEnd/>
            <a:tailEnd/>
          </a:ln>
        </p:spPr>
        <p:txBody>
          <a:bodyPr/>
          <a:lstStyle/>
          <a:p>
            <a:pPr algn="ctr" eaLnBrk="1" hangingPunct="1">
              <a:spcBef>
                <a:spcPct val="20000"/>
              </a:spcBef>
            </a:pPr>
            <a:r>
              <a:rPr lang="it-IT" altLang="it-IT" sz="2800" b="0">
                <a:solidFill>
                  <a:schemeClr val="tx1"/>
                </a:solidFill>
              </a:rPr>
              <a:t>Cancello</a:t>
            </a:r>
          </a:p>
          <a:p>
            <a:pPr algn="ctr" eaLnBrk="1" hangingPunct="1">
              <a:spcBef>
                <a:spcPct val="20000"/>
              </a:spcBef>
            </a:pPr>
            <a:r>
              <a:rPr lang="it-IT" altLang="it-IT" sz="2800" b="0">
                <a:solidFill>
                  <a:schemeClr val="tx1"/>
                </a:solidFill>
              </a:rPr>
              <a:t>Boa di disimpegno</a:t>
            </a:r>
          </a:p>
          <a:p>
            <a:pPr algn="ctr" eaLnBrk="1" hangingPunct="1">
              <a:spcBef>
                <a:spcPct val="20000"/>
              </a:spcBef>
            </a:pPr>
            <a:endParaRPr lang="it-IT" altLang="it-IT" sz="2800" b="0">
              <a:solidFill>
                <a:schemeClr val="tx1"/>
              </a:solidFill>
            </a:endParaRP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14700"/>
                                        </p:tgtEl>
                                        <p:attrNameLst>
                                          <p:attrName>style.visibility</p:attrName>
                                        </p:attrNameLst>
                                      </p:cBhvr>
                                      <p:to>
                                        <p:strVal val="visible"/>
                                      </p:to>
                                    </p:set>
                                    <p:anim calcmode="lin" valueType="num">
                                      <p:cBhvr additive="base">
                                        <p:cTn id="7" dur="2000" fill="hold"/>
                                        <p:tgtEl>
                                          <p:spTgt spid="114700"/>
                                        </p:tgtEl>
                                        <p:attrNameLst>
                                          <p:attrName>ppt_x</p:attrName>
                                        </p:attrNameLst>
                                      </p:cBhvr>
                                      <p:tavLst>
                                        <p:tav tm="0">
                                          <p:val>
                                            <p:strVal val="#ppt_x"/>
                                          </p:val>
                                        </p:tav>
                                        <p:tav tm="100000">
                                          <p:val>
                                            <p:strVal val="#ppt_x"/>
                                          </p:val>
                                        </p:tav>
                                      </p:tavLst>
                                    </p:anim>
                                    <p:anim calcmode="lin" valueType="num">
                                      <p:cBhvr additive="base">
                                        <p:cTn id="8" dur="2000" fill="hold"/>
                                        <p:tgtEl>
                                          <p:spTgt spid="1147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114701"/>
                                        </p:tgtEl>
                                        <p:attrNameLst>
                                          <p:attrName>style.visibility</p:attrName>
                                        </p:attrNameLst>
                                      </p:cBhvr>
                                      <p:to>
                                        <p:strVal val="visible"/>
                                      </p:to>
                                    </p:set>
                                    <p:anim calcmode="lin" valueType="num">
                                      <p:cBhvr additive="base">
                                        <p:cTn id="12" dur="5000" fill="hold"/>
                                        <p:tgtEl>
                                          <p:spTgt spid="114701"/>
                                        </p:tgtEl>
                                        <p:attrNameLst>
                                          <p:attrName>ppt_x</p:attrName>
                                        </p:attrNameLst>
                                      </p:cBhvr>
                                      <p:tavLst>
                                        <p:tav tm="0">
                                          <p:val>
                                            <p:strVal val="#ppt_x"/>
                                          </p:val>
                                        </p:tav>
                                        <p:tav tm="100000">
                                          <p:val>
                                            <p:strVal val="#ppt_x"/>
                                          </p:val>
                                        </p:tav>
                                      </p:tavLst>
                                    </p:anim>
                                    <p:anim calcmode="lin" valueType="num">
                                      <p:cBhvr additive="base">
                                        <p:cTn id="13" dur="5000" fill="hold"/>
                                        <p:tgtEl>
                                          <p:spTgt spid="114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p:bldP spid="114701"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138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TRIANGOLO</a:t>
            </a:r>
          </a:p>
        </p:txBody>
      </p:sp>
      <p:sp>
        <p:nvSpPr>
          <p:cNvPr id="10137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1381" name="Rectangle 6"/>
          <p:cNvSpPr>
            <a:spLocks noChangeArrowheads="1"/>
          </p:cNvSpPr>
          <p:nvPr/>
        </p:nvSpPr>
        <p:spPr bwMode="auto">
          <a:xfrm>
            <a:off x="273050" y="6105525"/>
            <a:ext cx="3759200" cy="411163"/>
          </a:xfrm>
          <a:prstGeom prst="rect">
            <a:avLst/>
          </a:prstGeom>
          <a:noFill/>
          <a:ln w="9525">
            <a:noFill/>
            <a:miter lim="800000"/>
            <a:headEnd/>
            <a:tailEnd/>
          </a:ln>
        </p:spPr>
        <p:txBody>
          <a:bodyPr anchor="ctr"/>
          <a:lstStyle/>
          <a:p>
            <a:pPr eaLnBrk="1" hangingPunct="1"/>
            <a:r>
              <a:rPr lang="it-IT" altLang="it-IT" sz="2000" b="0"/>
              <a:t>Il vecchio triangolo olimpico</a:t>
            </a:r>
          </a:p>
        </p:txBody>
      </p:sp>
      <p:sp>
        <p:nvSpPr>
          <p:cNvPr id="503815" name="Rectangle 7"/>
          <p:cNvSpPr>
            <a:spLocks noChangeArrowheads="1"/>
          </p:cNvSpPr>
          <p:nvPr/>
        </p:nvSpPr>
        <p:spPr bwMode="auto">
          <a:xfrm>
            <a:off x="3995738" y="2133600"/>
            <a:ext cx="4800600" cy="396081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it-IT" altLang="it-IT" sz="2400" b="0">
                <a:solidFill>
                  <a:schemeClr val="tx1"/>
                </a:solidFill>
              </a:rPr>
              <a:t>Gli angoli alla boa 1 possono essere:</a:t>
            </a:r>
          </a:p>
          <a:p>
            <a:pPr marL="742950" lvl="1" indent="-285750" eaLnBrk="1" hangingPunct="1">
              <a:lnSpc>
                <a:spcPct val="90000"/>
              </a:lnSpc>
              <a:spcBef>
                <a:spcPct val="20000"/>
              </a:spcBef>
              <a:buFontTx/>
              <a:buChar char="–"/>
            </a:pPr>
            <a:r>
              <a:rPr lang="it-IT" altLang="it-IT" sz="2000" b="0">
                <a:solidFill>
                  <a:schemeClr val="tx1"/>
                </a:solidFill>
              </a:rPr>
              <a:t>60</a:t>
            </a:r>
            <a:r>
              <a:rPr lang="it-IT" altLang="it-IT" sz="2000" b="0" baseline="30000">
                <a:solidFill>
                  <a:schemeClr val="tx1"/>
                </a:solidFill>
              </a:rPr>
              <a:t>0</a:t>
            </a:r>
          </a:p>
          <a:p>
            <a:pPr marL="742950" lvl="1" indent="-285750" eaLnBrk="1" hangingPunct="1">
              <a:lnSpc>
                <a:spcPct val="90000"/>
              </a:lnSpc>
              <a:spcBef>
                <a:spcPct val="20000"/>
              </a:spcBef>
              <a:buFontTx/>
              <a:buChar char="–"/>
            </a:pPr>
            <a:r>
              <a:rPr lang="it-IT" altLang="it-IT" sz="2000" b="0">
                <a:solidFill>
                  <a:schemeClr val="tx1"/>
                </a:solidFill>
              </a:rPr>
              <a:t>45</a:t>
            </a:r>
            <a:r>
              <a:rPr lang="it-IT" altLang="it-IT" sz="2000" b="0" baseline="30000">
                <a:solidFill>
                  <a:schemeClr val="tx1"/>
                </a:solidFill>
              </a:rPr>
              <a:t>0</a:t>
            </a:r>
            <a:r>
              <a:rPr lang="it-IT" altLang="it-IT" sz="2000" b="0">
                <a:solidFill>
                  <a:schemeClr val="tx1"/>
                </a:solidFill>
              </a:rPr>
              <a:t> (90</a:t>
            </a:r>
            <a:r>
              <a:rPr lang="it-IT" altLang="it-IT" sz="2000" b="0" baseline="30000">
                <a:solidFill>
                  <a:schemeClr val="tx1"/>
                </a:solidFill>
              </a:rPr>
              <a:t>0</a:t>
            </a:r>
            <a:r>
              <a:rPr lang="it-IT" altLang="it-IT" sz="2000" b="0">
                <a:solidFill>
                  <a:schemeClr val="tx1"/>
                </a:solidFill>
              </a:rPr>
              <a:t> alla boa 2)</a:t>
            </a:r>
          </a:p>
          <a:p>
            <a:pPr marL="742950" lvl="1" indent="-285750" eaLnBrk="1" hangingPunct="1">
              <a:lnSpc>
                <a:spcPct val="90000"/>
              </a:lnSpc>
              <a:spcBef>
                <a:spcPct val="20000"/>
              </a:spcBef>
              <a:buFontTx/>
              <a:buChar char="–"/>
            </a:pPr>
            <a:r>
              <a:rPr lang="it-IT" altLang="it-IT" sz="2000" b="0">
                <a:solidFill>
                  <a:schemeClr val="tx1"/>
                </a:solidFill>
              </a:rPr>
              <a:t>70</a:t>
            </a:r>
            <a:r>
              <a:rPr lang="it-IT" altLang="it-IT" sz="2000" b="0" baseline="30000">
                <a:solidFill>
                  <a:schemeClr val="tx1"/>
                </a:solidFill>
              </a:rPr>
              <a:t>0</a:t>
            </a:r>
            <a:r>
              <a:rPr lang="it-IT" altLang="it-IT" sz="2000" b="0">
                <a:solidFill>
                  <a:schemeClr val="tx1"/>
                </a:solidFill>
              </a:rPr>
              <a:t> (per avere due laschi con angolo diversi)</a:t>
            </a:r>
          </a:p>
          <a:p>
            <a:pPr marL="742950" lvl="1" indent="-285750" eaLnBrk="1" hangingPunct="1">
              <a:lnSpc>
                <a:spcPct val="90000"/>
              </a:lnSpc>
              <a:spcBef>
                <a:spcPct val="20000"/>
              </a:spcBef>
              <a:buFontTx/>
              <a:buChar char="–"/>
            </a:pPr>
            <a:endParaRPr lang="it-IT" altLang="it-IT" sz="2000" b="0">
              <a:solidFill>
                <a:schemeClr val="tx1"/>
              </a:solidFill>
            </a:endParaRPr>
          </a:p>
          <a:p>
            <a:pPr marL="342900" indent="-342900" eaLnBrk="1" hangingPunct="1">
              <a:lnSpc>
                <a:spcPct val="90000"/>
              </a:lnSpc>
              <a:spcBef>
                <a:spcPct val="20000"/>
              </a:spcBef>
              <a:buFontTx/>
              <a:buChar char="•"/>
            </a:pPr>
            <a:r>
              <a:rPr lang="it-IT" altLang="it-IT" sz="2400" b="0">
                <a:solidFill>
                  <a:schemeClr val="tx1"/>
                </a:solidFill>
              </a:rPr>
              <a:t>L’arrivo può essere anche sottovento alla boa 3</a:t>
            </a:r>
          </a:p>
        </p:txBody>
      </p:sp>
      <p:pic>
        <p:nvPicPr>
          <p:cNvPr id="101383" name="Picture 8"/>
          <p:cNvPicPr>
            <a:picLocks noChangeAspect="1" noChangeArrowheads="1"/>
          </p:cNvPicPr>
          <p:nvPr/>
        </p:nvPicPr>
        <p:blipFill>
          <a:blip r:embed="rId4" cstate="print"/>
          <a:srcRect/>
          <a:stretch>
            <a:fillRect/>
          </a:stretch>
        </p:blipFill>
        <p:spPr bwMode="auto">
          <a:xfrm>
            <a:off x="660400" y="1657350"/>
            <a:ext cx="3225800" cy="4225925"/>
          </a:xfrm>
          <a:prstGeom prst="rect">
            <a:avLst/>
          </a:prstGeom>
          <a:noFill/>
          <a:ln w="9525">
            <a:noFill/>
            <a:miter lim="800000"/>
            <a:headEnd/>
            <a:tailEnd/>
          </a:ln>
        </p:spPr>
      </p:pic>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03815">
                                            <p:txEl>
                                              <p:pRg st="0" end="0"/>
                                            </p:txEl>
                                          </p:spTgt>
                                        </p:tgtEl>
                                        <p:attrNameLst>
                                          <p:attrName>style.visibility</p:attrName>
                                        </p:attrNameLst>
                                      </p:cBhvr>
                                      <p:to>
                                        <p:strVal val="visible"/>
                                      </p:to>
                                    </p:set>
                                    <p:anim calcmode="lin" valueType="num">
                                      <p:cBhvr additive="base">
                                        <p:cTn id="7" dur="2000" fill="hold"/>
                                        <p:tgtEl>
                                          <p:spTgt spid="50381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038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503815">
                                            <p:txEl>
                                              <p:pRg st="1" end="1"/>
                                            </p:txEl>
                                          </p:spTgt>
                                        </p:tgtEl>
                                        <p:attrNameLst>
                                          <p:attrName>style.visibility</p:attrName>
                                        </p:attrNameLst>
                                      </p:cBhvr>
                                      <p:to>
                                        <p:strVal val="visible"/>
                                      </p:to>
                                    </p:set>
                                    <p:anim calcmode="lin" valueType="num">
                                      <p:cBhvr additive="base">
                                        <p:cTn id="12" dur="2000" fill="hold"/>
                                        <p:tgtEl>
                                          <p:spTgt spid="50381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0381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503815">
                                            <p:txEl>
                                              <p:pRg st="2" end="2"/>
                                            </p:txEl>
                                          </p:spTgt>
                                        </p:tgtEl>
                                        <p:attrNameLst>
                                          <p:attrName>style.visibility</p:attrName>
                                        </p:attrNameLst>
                                      </p:cBhvr>
                                      <p:to>
                                        <p:strVal val="visible"/>
                                      </p:to>
                                    </p:set>
                                    <p:anim calcmode="lin" valueType="num">
                                      <p:cBhvr additive="base">
                                        <p:cTn id="17" dur="2000" fill="hold"/>
                                        <p:tgtEl>
                                          <p:spTgt spid="50381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0381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503815">
                                            <p:txEl>
                                              <p:pRg st="3" end="3"/>
                                            </p:txEl>
                                          </p:spTgt>
                                        </p:tgtEl>
                                        <p:attrNameLst>
                                          <p:attrName>style.visibility</p:attrName>
                                        </p:attrNameLst>
                                      </p:cBhvr>
                                      <p:to>
                                        <p:strVal val="visible"/>
                                      </p:to>
                                    </p:set>
                                    <p:anim calcmode="lin" valueType="num">
                                      <p:cBhvr additive="base">
                                        <p:cTn id="22" dur="2000" fill="hold"/>
                                        <p:tgtEl>
                                          <p:spTgt spid="503815">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0381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503815">
                                            <p:txEl>
                                              <p:pRg st="5" end="5"/>
                                            </p:txEl>
                                          </p:spTgt>
                                        </p:tgtEl>
                                        <p:attrNameLst>
                                          <p:attrName>style.visibility</p:attrName>
                                        </p:attrNameLst>
                                      </p:cBhvr>
                                      <p:to>
                                        <p:strVal val="visible"/>
                                      </p:to>
                                    </p:set>
                                    <p:anim calcmode="lin" valueType="num">
                                      <p:cBhvr additive="base">
                                        <p:cTn id="27" dur="2000" fill="hold"/>
                                        <p:tgtEl>
                                          <p:spTgt spid="50381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038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240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BASTONE</a:t>
            </a:r>
          </a:p>
        </p:txBody>
      </p:sp>
      <p:sp>
        <p:nvSpPr>
          <p:cNvPr id="10240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05862" name="Rectangle 6"/>
          <p:cNvSpPr>
            <a:spLocks noChangeArrowheads="1"/>
          </p:cNvSpPr>
          <p:nvPr/>
        </p:nvSpPr>
        <p:spPr bwMode="auto">
          <a:xfrm>
            <a:off x="3362325" y="2024063"/>
            <a:ext cx="5324475" cy="4102100"/>
          </a:xfrm>
          <a:prstGeom prst="rect">
            <a:avLst/>
          </a:prstGeom>
          <a:noFill/>
          <a:ln w="9525">
            <a:noFill/>
            <a:miter lim="800000"/>
            <a:headEnd/>
            <a:tailEnd/>
          </a:ln>
        </p:spPr>
        <p:txBody>
          <a:bodyPr/>
          <a:lstStyle/>
          <a:p>
            <a:pPr marL="342900" indent="-342900" eaLnBrk="1" hangingPunct="1">
              <a:spcBef>
                <a:spcPct val="20000"/>
              </a:spcBef>
              <a:buFontTx/>
              <a:buChar char="•"/>
            </a:pPr>
            <a:r>
              <a:rPr lang="it-IT" altLang="it-IT" sz="2400" b="0">
                <a:solidFill>
                  <a:schemeClr val="tx1"/>
                </a:solidFill>
              </a:rPr>
              <a:t>Le possibili modifiche a questo percorso sono:</a:t>
            </a:r>
          </a:p>
          <a:p>
            <a:pPr marL="742950" lvl="1" indent="-285750" eaLnBrk="1" hangingPunct="1">
              <a:spcBef>
                <a:spcPct val="20000"/>
              </a:spcBef>
              <a:buFontTx/>
              <a:buChar char="–"/>
            </a:pPr>
            <a:r>
              <a:rPr lang="it-IT" altLang="it-IT" sz="2400" b="0">
                <a:solidFill>
                  <a:schemeClr val="tx1"/>
                </a:solidFill>
              </a:rPr>
              <a:t>Niente cancello alla boa 2</a:t>
            </a:r>
          </a:p>
          <a:p>
            <a:pPr marL="742950" lvl="1" indent="-285750" eaLnBrk="1" hangingPunct="1">
              <a:spcBef>
                <a:spcPct val="20000"/>
              </a:spcBef>
              <a:buFontTx/>
              <a:buChar char="–"/>
            </a:pPr>
            <a:r>
              <a:rPr lang="it-IT" altLang="it-IT" sz="2400" b="0">
                <a:solidFill>
                  <a:schemeClr val="tx1"/>
                </a:solidFill>
              </a:rPr>
              <a:t>Più giri da compiere</a:t>
            </a:r>
          </a:p>
          <a:p>
            <a:pPr marL="742950" lvl="1" indent="-285750" eaLnBrk="1" hangingPunct="1">
              <a:spcBef>
                <a:spcPct val="20000"/>
              </a:spcBef>
              <a:buFontTx/>
              <a:buChar char="–"/>
            </a:pPr>
            <a:r>
              <a:rPr lang="it-IT" altLang="it-IT" sz="2400" b="0">
                <a:solidFill>
                  <a:schemeClr val="tx1"/>
                </a:solidFill>
              </a:rPr>
              <a:t>Arrivo in bolina</a:t>
            </a:r>
          </a:p>
          <a:p>
            <a:pPr marL="742950" lvl="1" indent="-285750" eaLnBrk="1" hangingPunct="1">
              <a:spcBef>
                <a:spcPct val="20000"/>
              </a:spcBef>
              <a:buFontTx/>
              <a:buChar char="–"/>
            </a:pPr>
            <a:r>
              <a:rPr lang="it-IT" altLang="it-IT" sz="2400" b="0">
                <a:solidFill>
                  <a:schemeClr val="tx1"/>
                </a:solidFill>
              </a:rPr>
              <a:t>Boa di disimpegno</a:t>
            </a:r>
          </a:p>
          <a:p>
            <a:pPr marL="742950" lvl="1" indent="-285750" eaLnBrk="1" hangingPunct="1">
              <a:spcBef>
                <a:spcPct val="20000"/>
              </a:spcBef>
              <a:buFontTx/>
              <a:buChar char="–"/>
            </a:pPr>
            <a:r>
              <a:rPr lang="it-IT" altLang="it-IT" sz="2400" b="0">
                <a:solidFill>
                  <a:schemeClr val="tx1"/>
                </a:solidFill>
              </a:rPr>
              <a:t>Arrivo dalla boa 2 a prua del battello comitato</a:t>
            </a:r>
          </a:p>
        </p:txBody>
      </p:sp>
      <p:pic>
        <p:nvPicPr>
          <p:cNvPr id="102406" name="Picture 7"/>
          <p:cNvPicPr>
            <a:picLocks noChangeAspect="1" noChangeArrowheads="1"/>
          </p:cNvPicPr>
          <p:nvPr/>
        </p:nvPicPr>
        <p:blipFill>
          <a:blip r:embed="rId4" cstate="print"/>
          <a:srcRect/>
          <a:stretch>
            <a:fillRect/>
          </a:stretch>
        </p:blipFill>
        <p:spPr bwMode="auto">
          <a:xfrm>
            <a:off x="990600" y="1196975"/>
            <a:ext cx="2111375" cy="5029200"/>
          </a:xfrm>
          <a:prstGeom prst="rect">
            <a:avLst/>
          </a:prstGeom>
          <a:noFill/>
          <a:ln w="9525">
            <a:noFill/>
            <a:miter lim="800000"/>
            <a:headEnd/>
            <a:tailEnd/>
          </a:ln>
        </p:spPr>
      </p:pic>
      <p:sp>
        <p:nvSpPr>
          <p:cNvPr id="102407" name="Rectangle 8"/>
          <p:cNvSpPr>
            <a:spLocks noChangeArrowheads="1"/>
          </p:cNvSpPr>
          <p:nvPr/>
        </p:nvSpPr>
        <p:spPr bwMode="auto">
          <a:xfrm>
            <a:off x="319088" y="6269038"/>
            <a:ext cx="1836737" cy="288925"/>
          </a:xfrm>
          <a:prstGeom prst="rect">
            <a:avLst/>
          </a:prstGeom>
          <a:noFill/>
          <a:ln w="9525">
            <a:noFill/>
            <a:miter lim="800000"/>
            <a:headEnd/>
            <a:tailEnd/>
          </a:ln>
        </p:spPr>
        <p:txBody>
          <a:bodyPr anchor="ctr"/>
          <a:lstStyle/>
          <a:p>
            <a:pPr eaLnBrk="1" hangingPunct="1"/>
            <a:r>
              <a:rPr lang="it-IT" altLang="it-IT" sz="2000" b="0"/>
              <a:t>Il bastone</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05862">
                                            <p:txEl>
                                              <p:pRg st="0" end="0"/>
                                            </p:txEl>
                                          </p:spTgt>
                                        </p:tgtEl>
                                        <p:attrNameLst>
                                          <p:attrName>style.visibility</p:attrName>
                                        </p:attrNameLst>
                                      </p:cBhvr>
                                      <p:to>
                                        <p:strVal val="visible"/>
                                      </p:to>
                                    </p:set>
                                    <p:anim calcmode="lin" valueType="num">
                                      <p:cBhvr additive="base">
                                        <p:cTn id="7" dur="2000" fill="hold"/>
                                        <p:tgtEl>
                                          <p:spTgt spid="50586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0586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505862">
                                            <p:txEl>
                                              <p:pRg st="1" end="1"/>
                                            </p:txEl>
                                          </p:spTgt>
                                        </p:tgtEl>
                                        <p:attrNameLst>
                                          <p:attrName>style.visibility</p:attrName>
                                        </p:attrNameLst>
                                      </p:cBhvr>
                                      <p:to>
                                        <p:strVal val="visible"/>
                                      </p:to>
                                    </p:set>
                                    <p:anim calcmode="lin" valueType="num">
                                      <p:cBhvr additive="base">
                                        <p:cTn id="12" dur="2000" fill="hold"/>
                                        <p:tgtEl>
                                          <p:spTgt spid="50586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0586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505862">
                                            <p:txEl>
                                              <p:pRg st="2" end="2"/>
                                            </p:txEl>
                                          </p:spTgt>
                                        </p:tgtEl>
                                        <p:attrNameLst>
                                          <p:attrName>style.visibility</p:attrName>
                                        </p:attrNameLst>
                                      </p:cBhvr>
                                      <p:to>
                                        <p:strVal val="visible"/>
                                      </p:to>
                                    </p:set>
                                    <p:anim calcmode="lin" valueType="num">
                                      <p:cBhvr additive="base">
                                        <p:cTn id="17" dur="2000" fill="hold"/>
                                        <p:tgtEl>
                                          <p:spTgt spid="50586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0586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505862">
                                            <p:txEl>
                                              <p:pRg st="3" end="3"/>
                                            </p:txEl>
                                          </p:spTgt>
                                        </p:tgtEl>
                                        <p:attrNameLst>
                                          <p:attrName>style.visibility</p:attrName>
                                        </p:attrNameLst>
                                      </p:cBhvr>
                                      <p:to>
                                        <p:strVal val="visible"/>
                                      </p:to>
                                    </p:set>
                                    <p:anim calcmode="lin" valueType="num">
                                      <p:cBhvr additive="base">
                                        <p:cTn id="22" dur="2000" fill="hold"/>
                                        <p:tgtEl>
                                          <p:spTgt spid="50586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05862">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505862">
                                            <p:txEl>
                                              <p:pRg st="4" end="4"/>
                                            </p:txEl>
                                          </p:spTgt>
                                        </p:tgtEl>
                                        <p:attrNameLst>
                                          <p:attrName>style.visibility</p:attrName>
                                        </p:attrNameLst>
                                      </p:cBhvr>
                                      <p:to>
                                        <p:strVal val="visible"/>
                                      </p:to>
                                    </p:set>
                                    <p:anim calcmode="lin" valueType="num">
                                      <p:cBhvr additive="base">
                                        <p:cTn id="27" dur="2000" fill="hold"/>
                                        <p:tgtEl>
                                          <p:spTgt spid="50586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05862">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7" presetClass="entr" presetSubtype="4" fill="hold" grpId="0" nodeType="afterEffect">
                                  <p:stCondLst>
                                    <p:cond delay="0"/>
                                  </p:stCondLst>
                                  <p:childTnLst>
                                    <p:set>
                                      <p:cBhvr>
                                        <p:cTn id="31" dur="1" fill="hold">
                                          <p:stCondLst>
                                            <p:cond delay="0"/>
                                          </p:stCondLst>
                                        </p:cTn>
                                        <p:tgtEl>
                                          <p:spTgt spid="505862">
                                            <p:txEl>
                                              <p:pRg st="5" end="5"/>
                                            </p:txEl>
                                          </p:spTgt>
                                        </p:tgtEl>
                                        <p:attrNameLst>
                                          <p:attrName>style.visibility</p:attrName>
                                        </p:attrNameLst>
                                      </p:cBhvr>
                                      <p:to>
                                        <p:strVal val="visible"/>
                                      </p:to>
                                    </p:set>
                                    <p:anim calcmode="lin" valueType="num">
                                      <p:cBhvr additive="base">
                                        <p:cTn id="32" dur="2000" fill="hold"/>
                                        <p:tgtEl>
                                          <p:spTgt spid="50586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5058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342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TRAPEZOIDE</a:t>
            </a:r>
            <a:endParaRPr lang="it-IT" altLang="it-IT" b="1" smtClean="0"/>
          </a:p>
        </p:txBody>
      </p:sp>
      <p:sp>
        <p:nvSpPr>
          <p:cNvPr id="10342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07910" name="Rectangle 6"/>
          <p:cNvSpPr>
            <a:spLocks noChangeArrowheads="1"/>
          </p:cNvSpPr>
          <p:nvPr/>
        </p:nvSpPr>
        <p:spPr bwMode="auto">
          <a:xfrm>
            <a:off x="4579938" y="1738313"/>
            <a:ext cx="4332287" cy="2952750"/>
          </a:xfrm>
          <a:prstGeom prst="rect">
            <a:avLst/>
          </a:prstGeom>
          <a:noFill/>
          <a:ln w="9525">
            <a:noFill/>
            <a:miter lim="800000"/>
            <a:headEnd/>
            <a:tailEnd/>
          </a:ln>
        </p:spPr>
        <p:txBody>
          <a:bodyPr/>
          <a:lstStyle/>
          <a:p>
            <a:pPr marL="342900" indent="-342900" eaLnBrk="1" hangingPunct="1">
              <a:spcBef>
                <a:spcPct val="20000"/>
              </a:spcBef>
              <a:buFontTx/>
              <a:buChar char="•"/>
            </a:pPr>
            <a:r>
              <a:rPr lang="it-IT" altLang="it-IT" sz="2400" b="0">
                <a:solidFill>
                  <a:schemeClr val="tx1"/>
                </a:solidFill>
              </a:rPr>
              <a:t>Due percorsi paralleli, quello interno e quello esterno</a:t>
            </a:r>
          </a:p>
          <a:p>
            <a:pPr marL="342900" indent="-342900" eaLnBrk="1" hangingPunct="1">
              <a:spcBef>
                <a:spcPct val="20000"/>
              </a:spcBef>
              <a:buFontTx/>
              <a:buChar char="•"/>
            </a:pPr>
            <a:r>
              <a:rPr lang="it-IT" altLang="it-IT" sz="2400" b="0">
                <a:solidFill>
                  <a:schemeClr val="tx1"/>
                </a:solidFill>
              </a:rPr>
              <a:t>Si usa con più classi,</a:t>
            </a:r>
            <a:br>
              <a:rPr lang="it-IT" altLang="it-IT" sz="2400" b="0">
                <a:solidFill>
                  <a:schemeClr val="tx1"/>
                </a:solidFill>
              </a:rPr>
            </a:br>
            <a:r>
              <a:rPr lang="it-IT" altLang="it-IT" sz="2400" b="0">
                <a:solidFill>
                  <a:schemeClr val="tx1"/>
                </a:solidFill>
              </a:rPr>
              <a:t>oppure</a:t>
            </a:r>
          </a:p>
          <a:p>
            <a:pPr marL="342900" indent="-342900" eaLnBrk="1" hangingPunct="1">
              <a:spcBef>
                <a:spcPct val="20000"/>
              </a:spcBef>
              <a:buFontTx/>
              <a:buChar char="•"/>
            </a:pPr>
            <a:r>
              <a:rPr lang="it-IT" altLang="it-IT" sz="2400" b="0">
                <a:solidFill>
                  <a:schemeClr val="tx1"/>
                </a:solidFill>
              </a:rPr>
              <a:t>Con una classe che regata nel formato a batterie</a:t>
            </a:r>
          </a:p>
        </p:txBody>
      </p:sp>
      <p:pic>
        <p:nvPicPr>
          <p:cNvPr id="103430" name="Picture 7"/>
          <p:cNvPicPr>
            <a:picLocks noChangeAspect="1" noChangeArrowheads="1"/>
          </p:cNvPicPr>
          <p:nvPr/>
        </p:nvPicPr>
        <p:blipFill>
          <a:blip r:embed="rId4" cstate="print"/>
          <a:srcRect/>
          <a:stretch>
            <a:fillRect/>
          </a:stretch>
        </p:blipFill>
        <p:spPr bwMode="auto">
          <a:xfrm>
            <a:off x="914400" y="1065213"/>
            <a:ext cx="3349625" cy="5257800"/>
          </a:xfrm>
          <a:prstGeom prst="rect">
            <a:avLst/>
          </a:prstGeom>
          <a:noFill/>
          <a:ln w="9525">
            <a:noFill/>
            <a:miter lim="800000"/>
            <a:headEnd/>
            <a:tailEnd/>
          </a:ln>
        </p:spPr>
      </p:pic>
      <p:sp>
        <p:nvSpPr>
          <p:cNvPr id="507912" name="Rectangle 8"/>
          <p:cNvSpPr>
            <a:spLocks noChangeArrowheads="1"/>
          </p:cNvSpPr>
          <p:nvPr/>
        </p:nvSpPr>
        <p:spPr bwMode="auto">
          <a:xfrm>
            <a:off x="4768850" y="5075238"/>
            <a:ext cx="3924300" cy="1076325"/>
          </a:xfrm>
          <a:prstGeom prst="rect">
            <a:avLst/>
          </a:prstGeom>
          <a:noFill/>
          <a:ln w="9525">
            <a:noFill/>
            <a:miter lim="800000"/>
            <a:headEnd/>
            <a:tailEnd/>
          </a:ln>
        </p:spPr>
        <p:txBody>
          <a:bodyPr/>
          <a:lstStyle/>
          <a:p>
            <a:pPr eaLnBrk="1" hangingPunct="1">
              <a:spcBef>
                <a:spcPct val="20000"/>
              </a:spcBef>
            </a:pPr>
            <a:r>
              <a:rPr lang="it-IT" altLang="it-IT" sz="2400" b="0">
                <a:solidFill>
                  <a:schemeClr val="tx1"/>
                </a:solidFill>
              </a:rPr>
              <a:t>Si può anche posizionare l’arrivo a poppa del battello comitato</a:t>
            </a:r>
          </a:p>
        </p:txBody>
      </p:sp>
      <p:sp>
        <p:nvSpPr>
          <p:cNvPr id="103432" name="Rectangle 9"/>
          <p:cNvSpPr>
            <a:spLocks noChangeArrowheads="1"/>
          </p:cNvSpPr>
          <p:nvPr/>
        </p:nvSpPr>
        <p:spPr bwMode="auto">
          <a:xfrm>
            <a:off x="287338" y="6207125"/>
            <a:ext cx="1866900" cy="333375"/>
          </a:xfrm>
          <a:prstGeom prst="rect">
            <a:avLst/>
          </a:prstGeom>
          <a:noFill/>
          <a:ln w="9525">
            <a:noFill/>
            <a:miter lim="800000"/>
            <a:headEnd/>
            <a:tailEnd/>
          </a:ln>
        </p:spPr>
        <p:txBody>
          <a:bodyPr anchor="ctr"/>
          <a:lstStyle/>
          <a:p>
            <a:pPr eaLnBrk="1" hangingPunct="1"/>
            <a:r>
              <a:rPr lang="it-IT" altLang="it-IT" sz="2000" b="0"/>
              <a:t>Il trapezoide</a:t>
            </a:r>
          </a:p>
        </p:txBody>
      </p:sp>
      <p:sp>
        <p:nvSpPr>
          <p:cNvPr id="9"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7910">
                                            <p:txEl>
                                              <p:pRg st="0" end="0"/>
                                            </p:txEl>
                                          </p:spTgt>
                                        </p:tgtEl>
                                        <p:attrNameLst>
                                          <p:attrName>style.visibility</p:attrName>
                                        </p:attrNameLst>
                                      </p:cBhvr>
                                      <p:to>
                                        <p:strVal val="visible"/>
                                      </p:to>
                                    </p:set>
                                    <p:anim calcmode="lin" valueType="num">
                                      <p:cBhvr additive="base">
                                        <p:cTn id="7" dur="2000" fill="hold"/>
                                        <p:tgtEl>
                                          <p:spTgt spid="5079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0791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07910">
                                            <p:txEl>
                                              <p:pRg st="1" end="1"/>
                                            </p:txEl>
                                          </p:spTgt>
                                        </p:tgtEl>
                                        <p:attrNameLst>
                                          <p:attrName>style.visibility</p:attrName>
                                        </p:attrNameLst>
                                      </p:cBhvr>
                                      <p:to>
                                        <p:strVal val="visible"/>
                                      </p:to>
                                    </p:set>
                                    <p:anim calcmode="lin" valueType="num">
                                      <p:cBhvr additive="base">
                                        <p:cTn id="12" dur="2000" fill="hold"/>
                                        <p:tgtEl>
                                          <p:spTgt spid="507910">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07910">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07910">
                                            <p:txEl>
                                              <p:pRg st="2" end="2"/>
                                            </p:txEl>
                                          </p:spTgt>
                                        </p:tgtEl>
                                        <p:attrNameLst>
                                          <p:attrName>style.visibility</p:attrName>
                                        </p:attrNameLst>
                                      </p:cBhvr>
                                      <p:to>
                                        <p:strVal val="visible"/>
                                      </p:to>
                                    </p:set>
                                    <p:anim calcmode="lin" valueType="num">
                                      <p:cBhvr additive="base">
                                        <p:cTn id="16" dur="2000" fill="hold"/>
                                        <p:tgtEl>
                                          <p:spTgt spid="507910">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507910">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07912"/>
                                        </p:tgtEl>
                                        <p:attrNameLst>
                                          <p:attrName>style.visibility</p:attrName>
                                        </p:attrNameLst>
                                      </p:cBhvr>
                                      <p:to>
                                        <p:strVal val="visible"/>
                                      </p:to>
                                    </p:set>
                                    <p:animEffect transition="in" filter="fade">
                                      <p:cBhvr>
                                        <p:cTn id="21" dur="2000"/>
                                        <p:tgtEl>
                                          <p:spTgt spid="50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0" grpId="0" build="p"/>
      <p:bldP spid="507912"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445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dirty="0" smtClean="0"/>
              <a:t>IL TRAPEZOIDE LASER</a:t>
            </a:r>
            <a:endParaRPr lang="it-IT" altLang="it-IT" b="1" dirty="0" smtClean="0"/>
          </a:p>
        </p:txBody>
      </p:sp>
      <p:sp>
        <p:nvSpPr>
          <p:cNvPr id="10445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45123" name="Rectangle 3"/>
          <p:cNvSpPr>
            <a:spLocks noChangeArrowheads="1"/>
          </p:cNvSpPr>
          <p:nvPr/>
        </p:nvSpPr>
        <p:spPr bwMode="auto">
          <a:xfrm>
            <a:off x="3995937" y="1412776"/>
            <a:ext cx="4824536" cy="4464496"/>
          </a:xfrm>
          <a:prstGeom prst="rect">
            <a:avLst/>
          </a:prstGeom>
          <a:noFill/>
          <a:ln w="9525">
            <a:noFill/>
            <a:miter lim="800000"/>
            <a:headEnd/>
            <a:tailEnd/>
          </a:ln>
        </p:spPr>
        <p:txBody>
          <a:bodyPr/>
          <a:lstStyle/>
          <a:p>
            <a:pPr algn="just"/>
            <a:r>
              <a:rPr lang="it-IT" sz="2200" dirty="0" smtClean="0"/>
              <a:t>Percorso interno più corto  (per la classe 4.7).</a:t>
            </a:r>
          </a:p>
          <a:p>
            <a:pPr algn="just"/>
            <a:endParaRPr lang="it-IT" sz="2200" dirty="0" smtClean="0"/>
          </a:p>
          <a:p>
            <a:pPr algn="just"/>
            <a:r>
              <a:rPr lang="it-IT" sz="2200" dirty="0" smtClean="0"/>
              <a:t>Le distanze riportate sul diagramma del percorso sono quelle massime e possono variare in relazione alla velocità del vento e della corrente.</a:t>
            </a:r>
          </a:p>
          <a:p>
            <a:pPr algn="just"/>
            <a:endParaRPr lang="it-IT" sz="2200" b="1" dirty="0" smtClean="0"/>
          </a:p>
          <a:p>
            <a:pPr algn="just"/>
            <a:r>
              <a:rPr lang="it-IT" sz="2200" dirty="0" smtClean="0"/>
              <a:t>Gli angoli alle boe 1 e 5 saranno di circa 60-70° e alle boe 2 e 3 di circa 110-120 gradi. </a:t>
            </a:r>
          </a:p>
          <a:p>
            <a:pPr algn="just"/>
            <a:endParaRPr lang="it-IT" sz="2200" dirty="0" smtClean="0"/>
          </a:p>
          <a:p>
            <a:pPr algn="just"/>
            <a:r>
              <a:rPr lang="it-IT" sz="2200" dirty="0" smtClean="0"/>
              <a:t>Vento minimo 5 nodi, massimo 25/30</a:t>
            </a:r>
          </a:p>
          <a:p>
            <a:pPr algn="just"/>
            <a:endParaRPr lang="it-IT" sz="2200" b="1" dirty="0" smtClean="0"/>
          </a:p>
        </p:txBody>
      </p:sp>
      <p:sp>
        <p:nvSpPr>
          <p:cNvPr id="104455" name="Rectangle 6"/>
          <p:cNvSpPr>
            <a:spLocks noChangeArrowheads="1"/>
          </p:cNvSpPr>
          <p:nvPr/>
        </p:nvSpPr>
        <p:spPr bwMode="auto">
          <a:xfrm>
            <a:off x="287338" y="6207125"/>
            <a:ext cx="2505075" cy="333375"/>
          </a:xfrm>
          <a:prstGeom prst="rect">
            <a:avLst/>
          </a:prstGeom>
          <a:noFill/>
          <a:ln w="9525">
            <a:noFill/>
            <a:miter lim="800000"/>
            <a:headEnd/>
            <a:tailEnd/>
          </a:ln>
        </p:spPr>
        <p:txBody>
          <a:bodyPr anchor="ctr"/>
          <a:lstStyle/>
          <a:p>
            <a:pPr eaLnBrk="1" hangingPunct="1"/>
            <a:r>
              <a:rPr lang="it-IT" altLang="it-IT" sz="2000" b="0"/>
              <a:t>Il trapezoide Laser</a:t>
            </a:r>
          </a:p>
        </p:txBody>
      </p:sp>
      <p:sp>
        <p:nvSpPr>
          <p:cNvPr id="9"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200706" name="Picture 2" descr="5_Marks SL-FL"/>
          <p:cNvPicPr>
            <a:picLocks noChangeAspect="1" noChangeArrowheads="1"/>
          </p:cNvPicPr>
          <p:nvPr/>
        </p:nvPicPr>
        <p:blipFill>
          <a:blip r:embed="rId4" cstate="print"/>
          <a:srcRect/>
          <a:stretch>
            <a:fillRect/>
          </a:stretch>
        </p:blipFill>
        <p:spPr bwMode="auto">
          <a:xfrm>
            <a:off x="323528" y="1196752"/>
            <a:ext cx="3540752" cy="45365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anim calcmode="lin" valueType="num">
                                      <p:cBhvr additive="base">
                                        <p:cTn id="7" dur="2000" fill="hold"/>
                                        <p:tgtEl>
                                          <p:spTgt spid="645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45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45123">
                                            <p:txEl>
                                              <p:pRg st="2" end="2"/>
                                            </p:txEl>
                                          </p:spTgt>
                                        </p:tgtEl>
                                        <p:attrNameLst>
                                          <p:attrName>style.visibility</p:attrName>
                                        </p:attrNameLst>
                                      </p:cBhvr>
                                      <p:to>
                                        <p:strVal val="visible"/>
                                      </p:to>
                                    </p:set>
                                    <p:anim calcmode="lin" valueType="num">
                                      <p:cBhvr additive="base">
                                        <p:cTn id="12" dur="2000" fill="hold"/>
                                        <p:tgtEl>
                                          <p:spTgt spid="64512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4512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645123">
                                            <p:txEl>
                                              <p:pRg st="4" end="4"/>
                                            </p:txEl>
                                          </p:spTgt>
                                        </p:tgtEl>
                                        <p:attrNameLst>
                                          <p:attrName>style.visibility</p:attrName>
                                        </p:attrNameLst>
                                      </p:cBhvr>
                                      <p:to>
                                        <p:strVal val="visible"/>
                                      </p:to>
                                    </p:set>
                                    <p:anim calcmode="lin" valueType="num">
                                      <p:cBhvr additive="base">
                                        <p:cTn id="17" dur="2000" fill="hold"/>
                                        <p:tgtEl>
                                          <p:spTgt spid="645123">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4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45123">
                                            <p:txEl>
                                              <p:pRg st="6" end="6"/>
                                            </p:txEl>
                                          </p:spTgt>
                                        </p:tgtEl>
                                        <p:attrNameLst>
                                          <p:attrName>style.visibility</p:attrName>
                                        </p:attrNameLst>
                                      </p:cBhvr>
                                      <p:to>
                                        <p:strVal val="visible"/>
                                      </p:to>
                                    </p:set>
                                    <p:anim calcmode="lin" valueType="num">
                                      <p:cBhvr additive="base">
                                        <p:cTn id="23" dur="2000" fill="hold"/>
                                        <p:tgtEl>
                                          <p:spTgt spid="645123">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4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445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dirty="0" smtClean="0"/>
              <a:t>PERCORSO OPTIMIST</a:t>
            </a:r>
            <a:endParaRPr lang="it-IT" altLang="it-IT" b="1" dirty="0" smtClean="0"/>
          </a:p>
        </p:txBody>
      </p:sp>
      <p:sp>
        <p:nvSpPr>
          <p:cNvPr id="10445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201730" name="Picture 2"/>
          <p:cNvPicPr>
            <a:picLocks noChangeAspect="1" noChangeArrowheads="1"/>
          </p:cNvPicPr>
          <p:nvPr/>
        </p:nvPicPr>
        <p:blipFill>
          <a:blip r:embed="rId4" cstate="print"/>
          <a:srcRect/>
          <a:stretch>
            <a:fillRect/>
          </a:stretch>
        </p:blipFill>
        <p:spPr bwMode="auto">
          <a:xfrm>
            <a:off x="323528" y="1052736"/>
            <a:ext cx="4371540" cy="5040560"/>
          </a:xfrm>
          <a:prstGeom prst="rect">
            <a:avLst/>
          </a:prstGeom>
          <a:noFill/>
          <a:ln w="9525">
            <a:noFill/>
            <a:miter lim="800000"/>
            <a:headEnd/>
            <a:tailEnd/>
          </a:ln>
        </p:spPr>
      </p:pic>
      <p:sp>
        <p:nvSpPr>
          <p:cNvPr id="11" name="Rectangle 3"/>
          <p:cNvSpPr>
            <a:spLocks noChangeArrowheads="1"/>
          </p:cNvSpPr>
          <p:nvPr/>
        </p:nvSpPr>
        <p:spPr bwMode="auto">
          <a:xfrm>
            <a:off x="4716016" y="1628800"/>
            <a:ext cx="4104457" cy="3384376"/>
          </a:xfrm>
          <a:prstGeom prst="rect">
            <a:avLst/>
          </a:prstGeom>
          <a:noFill/>
          <a:ln w="9525">
            <a:noFill/>
            <a:miter lim="800000"/>
            <a:headEnd/>
            <a:tailEnd/>
          </a:ln>
        </p:spPr>
        <p:txBody>
          <a:bodyPr/>
          <a:lstStyle/>
          <a:p>
            <a:pPr algn="just"/>
            <a:r>
              <a:rPr lang="it-IT" sz="2400" dirty="0" smtClean="0"/>
              <a:t>Il percorso va costruito con un angolo interno di 60°, il lasco della stessa lunghezza della prima bolina, una poppa relativamente più lunga (1,2 della prima bolina) ed un’ultima bolina relativamente più corta (0,8).</a:t>
            </a:r>
            <a:endParaRPr lang="it-IT" sz="2200" dirty="0" smtClean="0"/>
          </a:p>
          <a:p>
            <a:pPr algn="just"/>
            <a:endParaRPr lang="it-IT"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547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dirty="0" smtClean="0"/>
              <a:t>LA BOLINA</a:t>
            </a:r>
            <a:endParaRPr lang="it-IT" altLang="it-IT" b="1" dirty="0" smtClean="0"/>
          </a:p>
        </p:txBody>
      </p:sp>
      <p:sp>
        <p:nvSpPr>
          <p:cNvPr id="10547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5477" name="Rectangle 4"/>
          <p:cNvSpPr>
            <a:spLocks noChangeArrowheads="1"/>
          </p:cNvSpPr>
          <p:nvPr/>
        </p:nvSpPr>
        <p:spPr bwMode="auto">
          <a:xfrm>
            <a:off x="393700" y="1600200"/>
            <a:ext cx="8483600" cy="2760663"/>
          </a:xfrm>
          <a:prstGeom prst="rect">
            <a:avLst/>
          </a:prstGeom>
          <a:noFill/>
          <a:ln w="9525">
            <a:noFill/>
            <a:miter lim="800000"/>
            <a:headEnd/>
            <a:tailEnd/>
          </a:ln>
        </p:spPr>
        <p:txBody>
          <a:bodyPr/>
          <a:lstStyle/>
          <a:p>
            <a:pPr marL="342900" indent="-342900" algn="ctr" eaLnBrk="1" hangingPunct="1">
              <a:spcBef>
                <a:spcPct val="20000"/>
              </a:spcBef>
            </a:pPr>
            <a:r>
              <a:rPr lang="it-IT" altLang="it-IT" sz="2400" b="0">
                <a:solidFill>
                  <a:schemeClr val="tx1"/>
                </a:solidFill>
              </a:rPr>
              <a:t>Tre elementi da considerare per posizionare la boa 1</a:t>
            </a:r>
          </a:p>
          <a:p>
            <a:pPr marL="742950" lvl="1" indent="-285750" algn="ctr" eaLnBrk="1" hangingPunct="1">
              <a:spcBef>
                <a:spcPct val="20000"/>
              </a:spcBef>
            </a:pPr>
            <a:endParaRPr lang="it-IT" altLang="it-IT" sz="2000" b="0">
              <a:solidFill>
                <a:schemeClr val="tx1"/>
              </a:solidFill>
            </a:endParaRPr>
          </a:p>
          <a:p>
            <a:pPr marL="742950" lvl="1" indent="-285750" algn="ctr" eaLnBrk="1" hangingPunct="1">
              <a:spcBef>
                <a:spcPct val="20000"/>
              </a:spcBef>
            </a:pPr>
            <a:r>
              <a:rPr lang="it-IT" altLang="it-IT" sz="2000" b="0">
                <a:solidFill>
                  <a:schemeClr val="tx1"/>
                </a:solidFill>
              </a:rPr>
              <a:t>Il letto del vento </a:t>
            </a:r>
          </a:p>
          <a:p>
            <a:pPr marL="742950" lvl="1" indent="-285750" algn="ctr" eaLnBrk="1" hangingPunct="1">
              <a:spcBef>
                <a:spcPct val="20000"/>
              </a:spcBef>
            </a:pPr>
            <a:endParaRPr lang="it-IT" altLang="it-IT" sz="2000" b="0">
              <a:solidFill>
                <a:schemeClr val="tx1"/>
              </a:solidFill>
            </a:endParaRPr>
          </a:p>
          <a:p>
            <a:pPr marL="742950" lvl="1" indent="-285750" algn="ctr" eaLnBrk="1" hangingPunct="1">
              <a:spcBef>
                <a:spcPct val="20000"/>
              </a:spcBef>
            </a:pPr>
            <a:r>
              <a:rPr lang="it-IT" altLang="it-IT" sz="2000" b="0">
                <a:solidFill>
                  <a:schemeClr val="tx1"/>
                </a:solidFill>
              </a:rPr>
              <a:t>La distanza dalla linea di partenza alla boa 1</a:t>
            </a:r>
          </a:p>
          <a:p>
            <a:pPr marL="742950" lvl="1" indent="-285750" algn="ctr" eaLnBrk="1" hangingPunct="1">
              <a:spcBef>
                <a:spcPct val="20000"/>
              </a:spcBef>
            </a:pPr>
            <a:endParaRPr lang="it-IT" altLang="it-IT" sz="2000" b="0">
              <a:solidFill>
                <a:schemeClr val="tx1"/>
              </a:solidFill>
            </a:endParaRPr>
          </a:p>
          <a:p>
            <a:pPr marL="742950" lvl="1" indent="-285750" algn="ctr" eaLnBrk="1" hangingPunct="1">
              <a:spcBef>
                <a:spcPct val="20000"/>
              </a:spcBef>
            </a:pPr>
            <a:r>
              <a:rPr lang="it-IT" altLang="it-IT" sz="2000" b="0">
                <a:solidFill>
                  <a:schemeClr val="tx1"/>
                </a:solidFill>
              </a:rPr>
              <a:t>L’effetto di un’eventuale corrente trasversale</a:t>
            </a:r>
          </a:p>
        </p:txBody>
      </p:sp>
      <p:sp>
        <p:nvSpPr>
          <p:cNvPr id="293893" name="Rectangle 5"/>
          <p:cNvSpPr>
            <a:spLocks noChangeArrowheads="1"/>
          </p:cNvSpPr>
          <p:nvPr/>
        </p:nvSpPr>
        <p:spPr bwMode="auto">
          <a:xfrm>
            <a:off x="1225550" y="5110163"/>
            <a:ext cx="6951663" cy="809625"/>
          </a:xfrm>
          <a:prstGeom prst="rect">
            <a:avLst/>
          </a:prstGeom>
          <a:solidFill>
            <a:srgbClr val="DDDDDD"/>
          </a:solidFill>
          <a:ln w="38100">
            <a:solidFill>
              <a:schemeClr val="tx1"/>
            </a:solidFill>
            <a:miter lim="800000"/>
            <a:headEnd/>
            <a:tailEnd/>
          </a:ln>
        </p:spPr>
        <p:txBody>
          <a:bodyPr/>
          <a:lstStyle/>
          <a:p>
            <a:pPr marL="179388" lvl="1" eaLnBrk="1" hangingPunct="1"/>
            <a:r>
              <a:rPr lang="it-IT" altLang="it-IT" sz="2000" b="0">
                <a:solidFill>
                  <a:schemeClr val="tx1"/>
                </a:solidFill>
              </a:rPr>
              <a:t>Modalità operative</a:t>
            </a:r>
          </a:p>
          <a:p>
            <a:pPr marL="179388" lvl="1" eaLnBrk="1" hangingPunct="1"/>
            <a:r>
              <a:rPr lang="it-IT" altLang="it-IT" sz="2000" b="0">
                <a:solidFill>
                  <a:schemeClr val="tx1"/>
                </a:solidFill>
              </a:rPr>
              <a:t>Eventuale tempo limite da rispettare (Istruzioni di Regata)</a:t>
            </a:r>
          </a:p>
        </p:txBody>
      </p:sp>
      <p:sp>
        <p:nvSpPr>
          <p:cNvPr id="7"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293893">
                                            <p:bg/>
                                          </p:spTgt>
                                        </p:tgtEl>
                                        <p:attrNameLst>
                                          <p:attrName>style.visibility</p:attrName>
                                        </p:attrNameLst>
                                      </p:cBhvr>
                                      <p:to>
                                        <p:strVal val="visible"/>
                                      </p:to>
                                    </p:set>
                                    <p:anim calcmode="lin" valueType="num">
                                      <p:cBhvr additive="base">
                                        <p:cTn id="7" dur="2000" fill="hold"/>
                                        <p:tgtEl>
                                          <p:spTgt spid="29389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93893">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18" presetClass="entr" presetSubtype="6" fill="hold" nodeType="afterEffect">
                                  <p:stCondLst>
                                    <p:cond delay="0"/>
                                  </p:stCondLst>
                                  <p:childTnLst>
                                    <p:set>
                                      <p:cBhvr>
                                        <p:cTn id="11" dur="1" fill="hold">
                                          <p:stCondLst>
                                            <p:cond delay="0"/>
                                          </p:stCondLst>
                                        </p:cTn>
                                        <p:tgtEl>
                                          <p:spTgt spid="293893">
                                            <p:txEl>
                                              <p:pRg st="0" end="0"/>
                                            </p:txEl>
                                          </p:spTgt>
                                        </p:tgtEl>
                                        <p:attrNameLst>
                                          <p:attrName>style.visibility</p:attrName>
                                        </p:attrNameLst>
                                      </p:cBhvr>
                                      <p:to>
                                        <p:strVal val="visible"/>
                                      </p:to>
                                    </p:set>
                                    <p:animEffect transition="in" filter="strips(downRight)">
                                      <p:cBhvr>
                                        <p:cTn id="12" dur="2000"/>
                                        <p:tgtEl>
                                          <p:spTgt spid="293893">
                                            <p:txEl>
                                              <p:pRg st="0" end="0"/>
                                            </p:txEl>
                                          </p:spTgt>
                                        </p:tgtEl>
                                      </p:cBhvr>
                                    </p:animEffect>
                                  </p:childTnLst>
                                </p:cTn>
                              </p:par>
                            </p:childTnLst>
                          </p:cTn>
                        </p:par>
                        <p:par>
                          <p:cTn id="13" fill="hold" nodeType="afterGroup">
                            <p:stCondLst>
                              <p:cond delay="4000"/>
                            </p:stCondLst>
                            <p:childTnLst>
                              <p:par>
                                <p:cTn id="14" presetID="18" presetClass="entr" presetSubtype="6" fill="hold" nodeType="afterEffect">
                                  <p:stCondLst>
                                    <p:cond delay="0"/>
                                  </p:stCondLst>
                                  <p:childTnLst>
                                    <p:set>
                                      <p:cBhvr>
                                        <p:cTn id="15" dur="1" fill="hold">
                                          <p:stCondLst>
                                            <p:cond delay="0"/>
                                          </p:stCondLst>
                                        </p:cTn>
                                        <p:tgtEl>
                                          <p:spTgt spid="293893">
                                            <p:txEl>
                                              <p:pRg st="1" end="1"/>
                                            </p:txEl>
                                          </p:spTgt>
                                        </p:tgtEl>
                                        <p:attrNameLst>
                                          <p:attrName>style.visibility</p:attrName>
                                        </p:attrNameLst>
                                      </p:cBhvr>
                                      <p:to>
                                        <p:strVal val="visible"/>
                                      </p:to>
                                    </p:set>
                                    <p:animEffect transition="in" filter="strips(downRight)">
                                      <p:cBhvr>
                                        <p:cTn id="16" dur="2000"/>
                                        <p:tgtEl>
                                          <p:spTgt spid="293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650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LA POPPA</a:t>
            </a:r>
            <a:endParaRPr lang="it-IT" altLang="it-IT" b="1" smtClean="0"/>
          </a:p>
        </p:txBody>
      </p:sp>
      <p:sp>
        <p:nvSpPr>
          <p:cNvPr id="10649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6501" name="Rectangle 5"/>
          <p:cNvSpPr>
            <a:spLocks noChangeArrowheads="1"/>
          </p:cNvSpPr>
          <p:nvPr/>
        </p:nvSpPr>
        <p:spPr bwMode="auto">
          <a:xfrm>
            <a:off x="930275" y="1600200"/>
            <a:ext cx="7227888" cy="246856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it-IT" altLang="it-IT" sz="2400" b="0">
                <a:solidFill>
                  <a:schemeClr val="tx1"/>
                </a:solidFill>
              </a:rPr>
              <a:t>La precisione nella posa di questo lato è molto importante</a:t>
            </a:r>
          </a:p>
          <a:p>
            <a:pPr marL="742950" lvl="1" indent="-285750" eaLnBrk="1" hangingPunct="1">
              <a:lnSpc>
                <a:spcPct val="90000"/>
              </a:lnSpc>
              <a:spcBef>
                <a:spcPct val="20000"/>
              </a:spcBef>
              <a:buFontTx/>
              <a:buChar char="–"/>
            </a:pPr>
            <a:endParaRPr lang="it-IT" altLang="it-IT" sz="2000" b="0">
              <a:solidFill>
                <a:schemeClr val="tx1"/>
              </a:solidFill>
            </a:endParaRPr>
          </a:p>
          <a:p>
            <a:pPr marL="742950" lvl="1" indent="-285750" eaLnBrk="1" hangingPunct="1">
              <a:lnSpc>
                <a:spcPct val="90000"/>
              </a:lnSpc>
              <a:spcBef>
                <a:spcPct val="20000"/>
              </a:spcBef>
              <a:buFontTx/>
              <a:buChar char="–"/>
            </a:pPr>
            <a:r>
              <a:rPr lang="it-IT" altLang="it-IT" sz="2000" b="0">
                <a:solidFill>
                  <a:schemeClr val="tx1"/>
                </a:solidFill>
              </a:rPr>
              <a:t>Specialmente per barche con vele asimmetriche</a:t>
            </a:r>
          </a:p>
          <a:p>
            <a:pPr marL="742950" lvl="1" indent="-285750" eaLnBrk="1" hangingPunct="1">
              <a:lnSpc>
                <a:spcPct val="90000"/>
              </a:lnSpc>
              <a:spcBef>
                <a:spcPct val="20000"/>
              </a:spcBef>
              <a:buFontTx/>
              <a:buChar char="–"/>
            </a:pPr>
            <a:endParaRPr lang="it-IT" altLang="it-IT" sz="2000" b="0">
              <a:solidFill>
                <a:schemeClr val="tx1"/>
              </a:solidFill>
            </a:endParaRPr>
          </a:p>
          <a:p>
            <a:pPr marL="742950" lvl="1" indent="-285750" eaLnBrk="1" hangingPunct="1">
              <a:lnSpc>
                <a:spcPct val="90000"/>
              </a:lnSpc>
              <a:spcBef>
                <a:spcPct val="20000"/>
              </a:spcBef>
              <a:buFontTx/>
              <a:buChar char="–"/>
            </a:pPr>
            <a:r>
              <a:rPr lang="it-IT" altLang="it-IT" sz="2000" b="0">
                <a:solidFill>
                  <a:schemeClr val="tx1"/>
                </a:solidFill>
              </a:rPr>
              <a:t>Una corrente trasversale su questo lato ha effetti più dannosi che sul lato di bolina</a:t>
            </a:r>
          </a:p>
        </p:txBody>
      </p:sp>
      <p:sp>
        <p:nvSpPr>
          <p:cNvPr id="295942" name="Rectangle 6"/>
          <p:cNvSpPr>
            <a:spLocks noChangeArrowheads="1"/>
          </p:cNvSpPr>
          <p:nvPr/>
        </p:nvSpPr>
        <p:spPr bwMode="auto">
          <a:xfrm>
            <a:off x="733425" y="4473575"/>
            <a:ext cx="7658100" cy="1303338"/>
          </a:xfrm>
          <a:prstGeom prst="rect">
            <a:avLst/>
          </a:prstGeom>
          <a:solidFill>
            <a:srgbClr val="DDDDDD"/>
          </a:solidFill>
          <a:ln w="38100">
            <a:solidFill>
              <a:schemeClr val="tx1"/>
            </a:solidFill>
            <a:miter lim="800000"/>
            <a:headEnd/>
            <a:tailEnd/>
          </a:ln>
        </p:spPr>
        <p:txBody>
          <a:bodyPr/>
          <a:lstStyle/>
          <a:p>
            <a:pPr marL="179388" lvl="1" eaLnBrk="1" hangingPunct="1"/>
            <a:r>
              <a:rPr lang="it-IT" altLang="it-IT" sz="2000" b="0">
                <a:solidFill>
                  <a:schemeClr val="tx1"/>
                </a:solidFill>
              </a:rPr>
              <a:t>Uno scostamento di 5° dal letto del vento può essere eccessivo</a:t>
            </a:r>
          </a:p>
          <a:p>
            <a:pPr marL="179388" lvl="1" eaLnBrk="1" hangingPunct="1"/>
            <a:r>
              <a:rPr lang="it-IT" altLang="it-IT" sz="2000" b="0">
                <a:solidFill>
                  <a:schemeClr val="tx1"/>
                </a:solidFill>
              </a:rPr>
              <a:t>Modalità operative</a:t>
            </a:r>
          </a:p>
          <a:p>
            <a:pPr marL="179388" lvl="1" eaLnBrk="1" hangingPunct="1"/>
            <a:r>
              <a:rPr lang="it-IT" altLang="it-IT" sz="2000" b="0">
                <a:solidFill>
                  <a:schemeClr val="tx1"/>
                </a:solidFill>
              </a:rPr>
              <a:t>Quando le barche non abbattono capisci subito che esiste un problema</a:t>
            </a:r>
          </a:p>
        </p:txBody>
      </p:sp>
      <p:sp>
        <p:nvSpPr>
          <p:cNvPr id="7"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295942">
                                            <p:bg/>
                                          </p:spTgt>
                                        </p:tgtEl>
                                        <p:attrNameLst>
                                          <p:attrName>style.visibility</p:attrName>
                                        </p:attrNameLst>
                                      </p:cBhvr>
                                      <p:to>
                                        <p:strVal val="visible"/>
                                      </p:to>
                                    </p:set>
                                    <p:anim calcmode="lin" valueType="num">
                                      <p:cBhvr additive="base">
                                        <p:cTn id="7" dur="2000" fill="hold"/>
                                        <p:tgtEl>
                                          <p:spTgt spid="29594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95942">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18" presetClass="entr" presetSubtype="6" fill="hold" nodeType="afterEffect">
                                  <p:stCondLst>
                                    <p:cond delay="0"/>
                                  </p:stCondLst>
                                  <p:childTnLst>
                                    <p:set>
                                      <p:cBhvr>
                                        <p:cTn id="11" dur="1" fill="hold">
                                          <p:stCondLst>
                                            <p:cond delay="0"/>
                                          </p:stCondLst>
                                        </p:cTn>
                                        <p:tgtEl>
                                          <p:spTgt spid="295942">
                                            <p:txEl>
                                              <p:pRg st="0" end="0"/>
                                            </p:txEl>
                                          </p:spTgt>
                                        </p:tgtEl>
                                        <p:attrNameLst>
                                          <p:attrName>style.visibility</p:attrName>
                                        </p:attrNameLst>
                                      </p:cBhvr>
                                      <p:to>
                                        <p:strVal val="visible"/>
                                      </p:to>
                                    </p:set>
                                    <p:animEffect transition="in" filter="strips(downRight)">
                                      <p:cBhvr>
                                        <p:cTn id="12" dur="2000"/>
                                        <p:tgtEl>
                                          <p:spTgt spid="295942">
                                            <p:txEl>
                                              <p:pRg st="0" end="0"/>
                                            </p:txEl>
                                          </p:spTgt>
                                        </p:tgtEl>
                                      </p:cBhvr>
                                    </p:animEffect>
                                  </p:childTnLst>
                                </p:cTn>
                              </p:par>
                            </p:childTnLst>
                          </p:cTn>
                        </p:par>
                        <p:par>
                          <p:cTn id="13" fill="hold" nodeType="afterGroup">
                            <p:stCondLst>
                              <p:cond delay="4000"/>
                            </p:stCondLst>
                            <p:childTnLst>
                              <p:par>
                                <p:cTn id="14" presetID="18" presetClass="entr" presetSubtype="6" fill="hold" nodeType="afterEffect">
                                  <p:stCondLst>
                                    <p:cond delay="0"/>
                                  </p:stCondLst>
                                  <p:childTnLst>
                                    <p:set>
                                      <p:cBhvr>
                                        <p:cTn id="15" dur="1" fill="hold">
                                          <p:stCondLst>
                                            <p:cond delay="0"/>
                                          </p:stCondLst>
                                        </p:cTn>
                                        <p:tgtEl>
                                          <p:spTgt spid="295942">
                                            <p:txEl>
                                              <p:pRg st="1" end="1"/>
                                            </p:txEl>
                                          </p:spTgt>
                                        </p:tgtEl>
                                        <p:attrNameLst>
                                          <p:attrName>style.visibility</p:attrName>
                                        </p:attrNameLst>
                                      </p:cBhvr>
                                      <p:to>
                                        <p:strVal val="visible"/>
                                      </p:to>
                                    </p:set>
                                    <p:animEffect transition="in" filter="strips(downRight)">
                                      <p:cBhvr>
                                        <p:cTn id="16" dur="2000"/>
                                        <p:tgtEl>
                                          <p:spTgt spid="295942">
                                            <p:txEl>
                                              <p:pRg st="1" end="1"/>
                                            </p:txEl>
                                          </p:spTgt>
                                        </p:tgtEl>
                                      </p:cBhvr>
                                    </p:animEffect>
                                  </p:childTnLst>
                                </p:cTn>
                              </p:par>
                            </p:childTnLst>
                          </p:cTn>
                        </p:par>
                        <p:par>
                          <p:cTn id="17" fill="hold" nodeType="afterGroup">
                            <p:stCondLst>
                              <p:cond delay="6000"/>
                            </p:stCondLst>
                            <p:childTnLst>
                              <p:par>
                                <p:cTn id="18" presetID="18" presetClass="entr" presetSubtype="6" fill="hold" nodeType="afterEffect">
                                  <p:stCondLst>
                                    <p:cond delay="0"/>
                                  </p:stCondLst>
                                  <p:childTnLst>
                                    <p:set>
                                      <p:cBhvr>
                                        <p:cTn id="19" dur="1" fill="hold">
                                          <p:stCondLst>
                                            <p:cond delay="0"/>
                                          </p:stCondLst>
                                        </p:cTn>
                                        <p:tgtEl>
                                          <p:spTgt spid="295942">
                                            <p:txEl>
                                              <p:pRg st="2" end="2"/>
                                            </p:txEl>
                                          </p:spTgt>
                                        </p:tgtEl>
                                        <p:attrNameLst>
                                          <p:attrName>style.visibility</p:attrName>
                                        </p:attrNameLst>
                                      </p:cBhvr>
                                      <p:to>
                                        <p:strVal val="visible"/>
                                      </p:to>
                                    </p:set>
                                    <p:animEffect transition="in" filter="strips(downRight)">
                                      <p:cBhvr>
                                        <p:cTn id="20" dur="2000"/>
                                        <p:tgtEl>
                                          <p:spTgt spid="2959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COMITATO DI REGATA DEVE</a:t>
            </a:r>
          </a:p>
        </p:txBody>
      </p:sp>
      <p:sp>
        <p:nvSpPr>
          <p:cNvPr id="1433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84676" name="Rectangle 4"/>
          <p:cNvSpPr>
            <a:spLocks noChangeArrowheads="1"/>
          </p:cNvSpPr>
          <p:nvPr/>
        </p:nvSpPr>
        <p:spPr bwMode="auto">
          <a:xfrm>
            <a:off x="1042988" y="1674813"/>
            <a:ext cx="7129462" cy="4248150"/>
          </a:xfrm>
          <a:prstGeom prst="rect">
            <a:avLst/>
          </a:prstGeom>
          <a:solidFill>
            <a:srgbClr val="DDDDDD"/>
          </a:solidFill>
          <a:ln w="38100">
            <a:solidFill>
              <a:schemeClr val="tx1"/>
            </a:solidFill>
            <a:miter lim="800000"/>
            <a:headEnd/>
            <a:tailEnd/>
          </a:ln>
        </p:spPr>
        <p:txBody>
          <a:bodyPr/>
          <a:lstStyle/>
          <a:p>
            <a:pPr marL="363538" indent="-363538" algn="just" eaLnBrk="1" hangingPunct="1">
              <a:spcBef>
                <a:spcPct val="20000"/>
              </a:spcBef>
            </a:pPr>
            <a:r>
              <a:rPr lang="it-IT" altLang="it-IT" sz="2000" b="1" dirty="0">
                <a:solidFill>
                  <a:schemeClr val="tx1"/>
                </a:solidFill>
              </a:rPr>
              <a:t>90.1 Comitato di regata</a:t>
            </a:r>
          </a:p>
          <a:p>
            <a:pPr marL="363538" indent="-363538" algn="just" eaLnBrk="1" hangingPunct="1">
              <a:spcBef>
                <a:spcPct val="20000"/>
              </a:spcBef>
            </a:pPr>
            <a:r>
              <a:rPr lang="it-IT" altLang="it-IT" sz="2000" b="0" dirty="0">
                <a:solidFill>
                  <a:schemeClr val="tx1"/>
                </a:solidFill>
              </a:rPr>
              <a:t>     Il comitato di regata deve </a:t>
            </a:r>
            <a:r>
              <a:rPr lang="it-IT" altLang="it-IT" sz="2000" b="1" dirty="0">
                <a:solidFill>
                  <a:schemeClr val="accent2"/>
                </a:solidFill>
              </a:rPr>
              <a:t>condurre la regata</a:t>
            </a:r>
            <a:r>
              <a:rPr lang="it-IT" altLang="it-IT" sz="2000" b="0" dirty="0">
                <a:solidFill>
                  <a:schemeClr val="tx1"/>
                </a:solidFill>
              </a:rPr>
              <a:t> secondo le direttive dell’autorità organizzatrice e secondo quanto prescritto dalle </a:t>
            </a:r>
            <a:r>
              <a:rPr lang="it-IT" altLang="it-IT" sz="2000" b="0" i="1" dirty="0">
                <a:solidFill>
                  <a:schemeClr val="tx1"/>
                </a:solidFill>
              </a:rPr>
              <a:t>regole</a:t>
            </a:r>
            <a:r>
              <a:rPr lang="it-IT" altLang="it-IT" sz="2000" b="0" dirty="0">
                <a:solidFill>
                  <a:schemeClr val="tx1"/>
                </a:solidFill>
              </a:rPr>
              <a:t>.</a:t>
            </a:r>
          </a:p>
          <a:p>
            <a:pPr marL="363538" indent="-363538" algn="just" eaLnBrk="1" hangingPunct="1">
              <a:spcBef>
                <a:spcPct val="20000"/>
              </a:spcBef>
            </a:pPr>
            <a:r>
              <a:rPr lang="it-IT" altLang="it-IT" sz="2000" b="1" dirty="0">
                <a:solidFill>
                  <a:schemeClr val="tx1"/>
                </a:solidFill>
              </a:rPr>
              <a:t>90.2 Istruzioni di regata</a:t>
            </a:r>
          </a:p>
          <a:p>
            <a:pPr marL="363538" indent="-363538" algn="just" eaLnBrk="1" hangingPunct="1">
              <a:spcBef>
                <a:spcPct val="20000"/>
              </a:spcBef>
              <a:buFontTx/>
              <a:buAutoNum type="alphaLcParenR"/>
            </a:pPr>
            <a:r>
              <a:rPr lang="it-IT" altLang="it-IT" sz="2000" b="0" dirty="0">
                <a:solidFill>
                  <a:schemeClr val="tx1"/>
                </a:solidFill>
              </a:rPr>
              <a:t>Il comitato di regata deve pubblicare delle </a:t>
            </a:r>
            <a:r>
              <a:rPr lang="it-IT" altLang="it-IT" sz="2000" b="1" dirty="0">
                <a:solidFill>
                  <a:schemeClr val="accent2"/>
                </a:solidFill>
              </a:rPr>
              <a:t>istruzioni di regata</a:t>
            </a:r>
            <a:r>
              <a:rPr lang="it-IT" altLang="it-IT" sz="2000" b="0" dirty="0">
                <a:solidFill>
                  <a:schemeClr val="tx1"/>
                </a:solidFill>
              </a:rPr>
              <a:t> scritte che siano conformi alla regola J2 :</a:t>
            </a:r>
          </a:p>
          <a:p>
            <a:pPr marL="363538" indent="-363538" algn="just" eaLnBrk="1" hangingPunct="1">
              <a:spcBef>
                <a:spcPct val="20000"/>
              </a:spcBef>
            </a:pPr>
            <a:r>
              <a:rPr lang="it-IT" altLang="it-IT" sz="2000" b="0" dirty="0" err="1">
                <a:solidFill>
                  <a:schemeClr val="tx1"/>
                </a:solidFill>
              </a:rPr>
              <a:t>………………</a:t>
            </a:r>
            <a:r>
              <a:rPr lang="it-IT" altLang="it-IT" sz="2000" b="0" dirty="0">
                <a:solidFill>
                  <a:schemeClr val="tx1"/>
                </a:solidFill>
              </a:rPr>
              <a:t>.</a:t>
            </a:r>
          </a:p>
          <a:p>
            <a:pPr marL="363538" indent="-363538" algn="just" eaLnBrk="1" hangingPunct="1">
              <a:spcBef>
                <a:spcPct val="20000"/>
              </a:spcBef>
            </a:pPr>
            <a:r>
              <a:rPr lang="it-IT" altLang="it-IT" sz="2000" b="1" dirty="0">
                <a:solidFill>
                  <a:schemeClr val="tx1"/>
                </a:solidFill>
              </a:rPr>
              <a:t>90.3 Punteggio</a:t>
            </a:r>
          </a:p>
          <a:p>
            <a:pPr marL="363538" indent="-363538" algn="just" eaLnBrk="1" hangingPunct="1">
              <a:spcBef>
                <a:spcPct val="20000"/>
              </a:spcBef>
              <a:buFontTx/>
              <a:buAutoNum type="alphaLcParenR"/>
            </a:pPr>
            <a:r>
              <a:rPr lang="it-IT" altLang="it-IT" sz="2000" b="0" dirty="0">
                <a:solidFill>
                  <a:schemeClr val="tx1"/>
                </a:solidFill>
              </a:rPr>
              <a:t>Il comitato di regata deve </a:t>
            </a:r>
            <a:r>
              <a:rPr lang="it-IT" altLang="it-IT" sz="2000" b="1" dirty="0">
                <a:solidFill>
                  <a:schemeClr val="accent2"/>
                </a:solidFill>
              </a:rPr>
              <a:t>classificare una regata</a:t>
            </a:r>
            <a:r>
              <a:rPr lang="it-IT" altLang="it-IT" sz="2000" b="0" dirty="0">
                <a:solidFill>
                  <a:schemeClr val="tx1"/>
                </a:solidFill>
              </a:rPr>
              <a:t> o una serie come prescritto nell’Appendice A </a:t>
            </a:r>
            <a:r>
              <a:rPr lang="it-IT" altLang="it-IT" sz="2000" b="0" dirty="0" err="1">
                <a:solidFill>
                  <a:schemeClr val="tx1"/>
                </a:solidFill>
              </a:rPr>
              <a:t>………</a:t>
            </a:r>
            <a:endParaRPr lang="it-IT" altLang="it-IT" sz="2000" b="0" dirty="0">
              <a:solidFill>
                <a:schemeClr val="tx1"/>
              </a:solidFill>
            </a:endParaRPr>
          </a:p>
          <a:p>
            <a:pPr marL="363538" indent="-363538" algn="just" eaLnBrk="1" hangingPunct="1">
              <a:spcBef>
                <a:spcPct val="20000"/>
              </a:spcBef>
            </a:pPr>
            <a:r>
              <a:rPr lang="it-IT" altLang="it-IT" sz="2000" b="0" dirty="0" err="1">
                <a:solidFill>
                  <a:schemeClr val="tx1"/>
                </a:solidFill>
              </a:rPr>
              <a:t>…………</a:t>
            </a:r>
            <a:endParaRPr lang="it-IT" altLang="it-IT" sz="2000" b="0" dirty="0">
              <a:solidFill>
                <a:schemeClr val="tx1"/>
              </a:solidFill>
            </a:endParaRPr>
          </a:p>
        </p:txBody>
      </p:sp>
      <p:sp>
        <p:nvSpPr>
          <p:cNvPr id="14342" name="Rettangolo 5"/>
          <p:cNvSpPr>
            <a:spLocks noChangeArrowheads="1"/>
          </p:cNvSpPr>
          <p:nvPr/>
        </p:nvSpPr>
        <p:spPr bwMode="auto">
          <a:xfrm>
            <a:off x="1931988" y="987425"/>
            <a:ext cx="5310187" cy="584775"/>
          </a:xfrm>
          <a:prstGeom prst="rect">
            <a:avLst/>
          </a:prstGeom>
          <a:noFill/>
          <a:ln w="9525">
            <a:noFill/>
            <a:miter lim="800000"/>
            <a:headEnd/>
            <a:tailEnd/>
          </a:ln>
        </p:spPr>
        <p:txBody>
          <a:bodyPr>
            <a:spAutoFit/>
          </a:bodyPr>
          <a:lstStyle/>
          <a:p>
            <a:pPr algn="ctr"/>
            <a:r>
              <a:rPr lang="it-IT" altLang="it-IT" sz="3200" b="1" dirty="0">
                <a:solidFill>
                  <a:srgbClr val="FF0000"/>
                </a:solidFill>
              </a:rPr>
              <a:t>Il regolamento dice poco </a:t>
            </a:r>
            <a:endParaRPr lang="it-IT" sz="3200" b="1" dirty="0"/>
          </a:p>
        </p:txBody>
      </p:sp>
      <p:sp>
        <p:nvSpPr>
          <p:cNvPr id="14343" name="CasellaDiTesto 6"/>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11</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284676">
                                            <p:bg/>
                                          </p:spTgt>
                                        </p:tgtEl>
                                        <p:attrNameLst>
                                          <p:attrName>style.visibility</p:attrName>
                                        </p:attrNameLst>
                                      </p:cBhvr>
                                      <p:to>
                                        <p:strVal val="visible"/>
                                      </p:to>
                                    </p:set>
                                    <p:anim calcmode="lin" valueType="num">
                                      <p:cBhvr additive="base">
                                        <p:cTn id="7" dur="1000" fill="hold"/>
                                        <p:tgtEl>
                                          <p:spTgt spid="28467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84676">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284676">
                                            <p:txEl>
                                              <p:pRg st="0" end="0"/>
                                            </p:txEl>
                                          </p:spTgt>
                                        </p:tgtEl>
                                        <p:attrNameLst>
                                          <p:attrName>style.visibility</p:attrName>
                                        </p:attrNameLst>
                                      </p:cBhvr>
                                      <p:to>
                                        <p:strVal val="visible"/>
                                      </p:to>
                                    </p:set>
                                    <p:animEffect transition="in" filter="strips(downRight)">
                                      <p:cBhvr>
                                        <p:cTn id="11" dur="2000"/>
                                        <p:tgtEl>
                                          <p:spTgt spid="284676">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284676">
                                            <p:txEl>
                                              <p:pRg st="1" end="1"/>
                                            </p:txEl>
                                          </p:spTgt>
                                        </p:tgtEl>
                                        <p:attrNameLst>
                                          <p:attrName>style.visibility</p:attrName>
                                        </p:attrNameLst>
                                      </p:cBhvr>
                                      <p:to>
                                        <p:strVal val="visible"/>
                                      </p:to>
                                    </p:set>
                                    <p:animEffect transition="in" filter="strips(downRight)">
                                      <p:cBhvr>
                                        <p:cTn id="14" dur="2000"/>
                                        <p:tgtEl>
                                          <p:spTgt spid="284676">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strips(downRight)">
                                      <p:cBhvr>
                                        <p:cTn id="17" dur="2000"/>
                                        <p:tgtEl>
                                          <p:spTgt spid="284676">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284676">
                                            <p:txEl>
                                              <p:pRg st="3" end="3"/>
                                            </p:txEl>
                                          </p:spTgt>
                                        </p:tgtEl>
                                        <p:attrNameLst>
                                          <p:attrName>style.visibility</p:attrName>
                                        </p:attrNameLst>
                                      </p:cBhvr>
                                      <p:to>
                                        <p:strVal val="visible"/>
                                      </p:to>
                                    </p:set>
                                    <p:animEffect transition="in" filter="strips(downRight)">
                                      <p:cBhvr>
                                        <p:cTn id="20" dur="2000"/>
                                        <p:tgtEl>
                                          <p:spTgt spid="284676">
                                            <p:txEl>
                                              <p:pRg st="3" end="3"/>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284676">
                                            <p:txEl>
                                              <p:pRg st="4" end="4"/>
                                            </p:txEl>
                                          </p:spTgt>
                                        </p:tgtEl>
                                        <p:attrNameLst>
                                          <p:attrName>style.visibility</p:attrName>
                                        </p:attrNameLst>
                                      </p:cBhvr>
                                      <p:to>
                                        <p:strVal val="visible"/>
                                      </p:to>
                                    </p:set>
                                    <p:animEffect transition="in" filter="strips(downRight)">
                                      <p:cBhvr>
                                        <p:cTn id="23" dur="2000"/>
                                        <p:tgtEl>
                                          <p:spTgt spid="284676">
                                            <p:txEl>
                                              <p:pRg st="4" end="4"/>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284676">
                                            <p:txEl>
                                              <p:pRg st="5" end="5"/>
                                            </p:txEl>
                                          </p:spTgt>
                                        </p:tgtEl>
                                        <p:attrNameLst>
                                          <p:attrName>style.visibility</p:attrName>
                                        </p:attrNameLst>
                                      </p:cBhvr>
                                      <p:to>
                                        <p:strVal val="visible"/>
                                      </p:to>
                                    </p:set>
                                    <p:animEffect transition="in" filter="strips(downRight)">
                                      <p:cBhvr>
                                        <p:cTn id="26" dur="2000"/>
                                        <p:tgtEl>
                                          <p:spTgt spid="284676">
                                            <p:txEl>
                                              <p:pRg st="5" end="5"/>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284676">
                                            <p:txEl>
                                              <p:pRg st="6" end="6"/>
                                            </p:txEl>
                                          </p:spTgt>
                                        </p:tgtEl>
                                        <p:attrNameLst>
                                          <p:attrName>style.visibility</p:attrName>
                                        </p:attrNameLst>
                                      </p:cBhvr>
                                      <p:to>
                                        <p:strVal val="visible"/>
                                      </p:to>
                                    </p:set>
                                    <p:animEffect transition="in" filter="strips(downRight)">
                                      <p:cBhvr>
                                        <p:cTn id="29" dur="2000"/>
                                        <p:tgtEl>
                                          <p:spTgt spid="284676">
                                            <p:txEl>
                                              <p:pRg st="6" end="6"/>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284676">
                                            <p:txEl>
                                              <p:pRg st="7" end="7"/>
                                            </p:txEl>
                                          </p:spTgt>
                                        </p:tgtEl>
                                        <p:attrNameLst>
                                          <p:attrName>style.visibility</p:attrName>
                                        </p:attrNameLst>
                                      </p:cBhvr>
                                      <p:to>
                                        <p:strVal val="visible"/>
                                      </p:to>
                                    </p:set>
                                    <p:animEffect transition="in" filter="strips(downRight)">
                                      <p:cBhvr>
                                        <p:cTn id="32" dur="20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752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LASCO</a:t>
            </a:r>
            <a:endParaRPr lang="it-IT" altLang="it-IT" b="1" smtClean="0"/>
          </a:p>
        </p:txBody>
      </p:sp>
      <p:sp>
        <p:nvSpPr>
          <p:cNvPr id="10752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7525" name="Line 5"/>
          <p:cNvSpPr>
            <a:spLocks noChangeShapeType="1"/>
          </p:cNvSpPr>
          <p:nvPr/>
        </p:nvSpPr>
        <p:spPr bwMode="auto">
          <a:xfrm>
            <a:off x="2400300" y="2489200"/>
            <a:ext cx="0" cy="2057400"/>
          </a:xfrm>
          <a:prstGeom prst="line">
            <a:avLst/>
          </a:prstGeom>
          <a:noFill/>
          <a:ln w="9525">
            <a:solidFill>
              <a:schemeClr val="tx1"/>
            </a:solidFill>
            <a:round/>
            <a:headEnd/>
            <a:tailEnd/>
          </a:ln>
        </p:spPr>
        <p:txBody>
          <a:bodyPr/>
          <a:lstStyle/>
          <a:p>
            <a:endParaRPr lang="it-IT"/>
          </a:p>
        </p:txBody>
      </p:sp>
      <p:sp>
        <p:nvSpPr>
          <p:cNvPr id="107526" name="Line 6"/>
          <p:cNvSpPr>
            <a:spLocks noChangeShapeType="1"/>
          </p:cNvSpPr>
          <p:nvPr/>
        </p:nvSpPr>
        <p:spPr bwMode="auto">
          <a:xfrm flipH="1">
            <a:off x="952500" y="2489200"/>
            <a:ext cx="1447800" cy="914400"/>
          </a:xfrm>
          <a:prstGeom prst="line">
            <a:avLst/>
          </a:prstGeom>
          <a:noFill/>
          <a:ln w="9525">
            <a:solidFill>
              <a:schemeClr val="tx1"/>
            </a:solidFill>
            <a:round/>
            <a:headEnd/>
            <a:tailEnd/>
          </a:ln>
        </p:spPr>
        <p:txBody>
          <a:bodyPr/>
          <a:lstStyle/>
          <a:p>
            <a:endParaRPr lang="it-IT"/>
          </a:p>
        </p:txBody>
      </p:sp>
      <p:sp>
        <p:nvSpPr>
          <p:cNvPr id="107527" name="Line 7"/>
          <p:cNvSpPr>
            <a:spLocks noChangeShapeType="1"/>
          </p:cNvSpPr>
          <p:nvPr/>
        </p:nvSpPr>
        <p:spPr bwMode="auto">
          <a:xfrm>
            <a:off x="952500" y="3403600"/>
            <a:ext cx="1447800" cy="1143000"/>
          </a:xfrm>
          <a:prstGeom prst="line">
            <a:avLst/>
          </a:prstGeom>
          <a:noFill/>
          <a:ln w="9525">
            <a:solidFill>
              <a:schemeClr val="tx1"/>
            </a:solidFill>
            <a:round/>
            <a:headEnd/>
            <a:tailEnd/>
          </a:ln>
        </p:spPr>
        <p:txBody>
          <a:bodyPr/>
          <a:lstStyle/>
          <a:p>
            <a:endParaRPr lang="it-IT"/>
          </a:p>
        </p:txBody>
      </p:sp>
      <p:sp>
        <p:nvSpPr>
          <p:cNvPr id="107528" name="Line 8"/>
          <p:cNvSpPr>
            <a:spLocks noChangeShapeType="1"/>
          </p:cNvSpPr>
          <p:nvPr/>
        </p:nvSpPr>
        <p:spPr bwMode="auto">
          <a:xfrm>
            <a:off x="5143500" y="2489200"/>
            <a:ext cx="0" cy="2057400"/>
          </a:xfrm>
          <a:prstGeom prst="line">
            <a:avLst/>
          </a:prstGeom>
          <a:noFill/>
          <a:ln w="9525">
            <a:solidFill>
              <a:schemeClr val="tx1"/>
            </a:solidFill>
            <a:round/>
            <a:headEnd/>
            <a:tailEnd/>
          </a:ln>
        </p:spPr>
        <p:txBody>
          <a:bodyPr/>
          <a:lstStyle/>
          <a:p>
            <a:endParaRPr lang="it-IT"/>
          </a:p>
        </p:txBody>
      </p:sp>
      <p:sp>
        <p:nvSpPr>
          <p:cNvPr id="107529" name="Line 9"/>
          <p:cNvSpPr>
            <a:spLocks noChangeShapeType="1"/>
          </p:cNvSpPr>
          <p:nvPr/>
        </p:nvSpPr>
        <p:spPr bwMode="auto">
          <a:xfrm flipH="1">
            <a:off x="4076700" y="2489200"/>
            <a:ext cx="1066800" cy="990600"/>
          </a:xfrm>
          <a:prstGeom prst="line">
            <a:avLst/>
          </a:prstGeom>
          <a:noFill/>
          <a:ln w="9525">
            <a:solidFill>
              <a:schemeClr val="tx1"/>
            </a:solidFill>
            <a:round/>
            <a:headEnd/>
            <a:tailEnd/>
          </a:ln>
        </p:spPr>
        <p:txBody>
          <a:bodyPr/>
          <a:lstStyle/>
          <a:p>
            <a:endParaRPr lang="it-IT"/>
          </a:p>
        </p:txBody>
      </p:sp>
      <p:sp>
        <p:nvSpPr>
          <p:cNvPr id="107530" name="Line 10"/>
          <p:cNvSpPr>
            <a:spLocks noChangeShapeType="1"/>
          </p:cNvSpPr>
          <p:nvPr/>
        </p:nvSpPr>
        <p:spPr bwMode="auto">
          <a:xfrm>
            <a:off x="4076700" y="3479800"/>
            <a:ext cx="1066800" cy="1066800"/>
          </a:xfrm>
          <a:prstGeom prst="line">
            <a:avLst/>
          </a:prstGeom>
          <a:noFill/>
          <a:ln w="9525">
            <a:solidFill>
              <a:schemeClr val="tx1"/>
            </a:solidFill>
            <a:round/>
            <a:headEnd/>
            <a:tailEnd/>
          </a:ln>
        </p:spPr>
        <p:txBody>
          <a:bodyPr/>
          <a:lstStyle/>
          <a:p>
            <a:endParaRPr lang="it-IT"/>
          </a:p>
        </p:txBody>
      </p:sp>
      <p:sp>
        <p:nvSpPr>
          <p:cNvPr id="107531" name="AutoShape 11"/>
          <p:cNvSpPr>
            <a:spLocks noChangeArrowheads="1"/>
          </p:cNvSpPr>
          <p:nvPr/>
        </p:nvSpPr>
        <p:spPr bwMode="auto">
          <a:xfrm>
            <a:off x="4305300" y="1816100"/>
            <a:ext cx="685800" cy="444500"/>
          </a:xfrm>
          <a:prstGeom prst="wedgeRoundRectCallout">
            <a:avLst>
              <a:gd name="adj1" fmla="val 44676"/>
              <a:gd name="adj2" fmla="val 39644"/>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45</a:t>
            </a:r>
            <a:r>
              <a:rPr lang="en-GB" altLang="it-IT" sz="2000" b="0" baseline="30000">
                <a:solidFill>
                  <a:schemeClr val="tx1"/>
                </a:solidFill>
              </a:rPr>
              <a:t>0</a:t>
            </a:r>
          </a:p>
        </p:txBody>
      </p:sp>
      <p:sp>
        <p:nvSpPr>
          <p:cNvPr id="107532" name="AutoShape 12"/>
          <p:cNvSpPr>
            <a:spLocks noChangeArrowheads="1"/>
          </p:cNvSpPr>
          <p:nvPr/>
        </p:nvSpPr>
        <p:spPr bwMode="auto">
          <a:xfrm>
            <a:off x="4305300" y="4851400"/>
            <a:ext cx="685800" cy="406400"/>
          </a:xfrm>
          <a:prstGeom prst="wedgeRoundRectCallout">
            <a:avLst>
              <a:gd name="adj1" fmla="val 37269"/>
              <a:gd name="adj2" fmla="val -189454"/>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45</a:t>
            </a:r>
            <a:r>
              <a:rPr lang="en-GB" altLang="it-IT" sz="2000" b="0" baseline="30000">
                <a:solidFill>
                  <a:schemeClr val="tx1"/>
                </a:solidFill>
              </a:rPr>
              <a:t>0</a:t>
            </a:r>
          </a:p>
        </p:txBody>
      </p:sp>
      <p:sp>
        <p:nvSpPr>
          <p:cNvPr id="107533" name="AutoShape 13"/>
          <p:cNvSpPr>
            <a:spLocks noChangeArrowheads="1"/>
          </p:cNvSpPr>
          <p:nvPr/>
        </p:nvSpPr>
        <p:spPr bwMode="auto">
          <a:xfrm>
            <a:off x="3297238" y="2947988"/>
            <a:ext cx="685800" cy="406400"/>
          </a:xfrm>
          <a:prstGeom prst="wedgeRoundRectCallout">
            <a:avLst>
              <a:gd name="adj1" fmla="val 44676"/>
              <a:gd name="adj2" fmla="val 38671"/>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90</a:t>
            </a:r>
            <a:r>
              <a:rPr lang="en-GB" altLang="it-IT" sz="2000" b="0" baseline="30000">
                <a:solidFill>
                  <a:schemeClr val="tx1"/>
                </a:solidFill>
              </a:rPr>
              <a:t>0</a:t>
            </a:r>
          </a:p>
        </p:txBody>
      </p:sp>
      <p:sp>
        <p:nvSpPr>
          <p:cNvPr id="107534" name="AutoShape 14"/>
          <p:cNvSpPr>
            <a:spLocks noChangeArrowheads="1"/>
          </p:cNvSpPr>
          <p:nvPr/>
        </p:nvSpPr>
        <p:spPr bwMode="auto">
          <a:xfrm>
            <a:off x="1008063" y="1608138"/>
            <a:ext cx="1422400" cy="736600"/>
          </a:xfrm>
          <a:prstGeom prst="wedgeRoundRectCallout">
            <a:avLst>
              <a:gd name="adj1" fmla="val 5356"/>
              <a:gd name="adj2" fmla="val 90301"/>
              <a:gd name="adj3" fmla="val 16667"/>
            </a:avLst>
          </a:prstGeom>
          <a:noFill/>
          <a:ln w="9525">
            <a:solidFill>
              <a:schemeClr val="tx1"/>
            </a:solidFill>
            <a:miter lim="800000"/>
            <a:headEnd/>
            <a:tailEnd/>
          </a:ln>
        </p:spPr>
        <p:txBody>
          <a:bodyPr/>
          <a:lstStyle/>
          <a:p>
            <a:pPr algn="ctr" eaLnBrk="1" hangingPunct="1"/>
            <a:r>
              <a:rPr lang="it-IT" altLang="it-IT" sz="2000" b="0">
                <a:solidFill>
                  <a:schemeClr val="tx1"/>
                </a:solidFill>
              </a:rPr>
              <a:t>Tutti gli angoli 60</a:t>
            </a:r>
            <a:r>
              <a:rPr lang="it-IT" altLang="it-IT" sz="2000" b="0" baseline="30000">
                <a:solidFill>
                  <a:schemeClr val="tx1"/>
                </a:solidFill>
              </a:rPr>
              <a:t>0</a:t>
            </a:r>
          </a:p>
        </p:txBody>
      </p:sp>
      <p:sp>
        <p:nvSpPr>
          <p:cNvPr id="107535" name="Line 15"/>
          <p:cNvSpPr>
            <a:spLocks noChangeShapeType="1"/>
          </p:cNvSpPr>
          <p:nvPr/>
        </p:nvSpPr>
        <p:spPr bwMode="auto">
          <a:xfrm>
            <a:off x="8420100" y="2489200"/>
            <a:ext cx="0" cy="2057400"/>
          </a:xfrm>
          <a:prstGeom prst="line">
            <a:avLst/>
          </a:prstGeom>
          <a:noFill/>
          <a:ln w="9525">
            <a:solidFill>
              <a:schemeClr val="tx1"/>
            </a:solidFill>
            <a:round/>
            <a:headEnd/>
            <a:tailEnd/>
          </a:ln>
        </p:spPr>
        <p:txBody>
          <a:bodyPr/>
          <a:lstStyle/>
          <a:p>
            <a:endParaRPr lang="it-IT"/>
          </a:p>
        </p:txBody>
      </p:sp>
      <p:sp>
        <p:nvSpPr>
          <p:cNvPr id="107536" name="Line 16"/>
          <p:cNvSpPr>
            <a:spLocks noChangeShapeType="1"/>
          </p:cNvSpPr>
          <p:nvPr/>
        </p:nvSpPr>
        <p:spPr bwMode="auto">
          <a:xfrm flipH="1">
            <a:off x="6896100" y="2489200"/>
            <a:ext cx="1524000" cy="457200"/>
          </a:xfrm>
          <a:prstGeom prst="line">
            <a:avLst/>
          </a:prstGeom>
          <a:noFill/>
          <a:ln w="9525">
            <a:solidFill>
              <a:schemeClr val="tx1"/>
            </a:solidFill>
            <a:round/>
            <a:headEnd/>
            <a:tailEnd/>
          </a:ln>
        </p:spPr>
        <p:txBody>
          <a:bodyPr/>
          <a:lstStyle/>
          <a:p>
            <a:endParaRPr lang="it-IT"/>
          </a:p>
        </p:txBody>
      </p:sp>
      <p:sp>
        <p:nvSpPr>
          <p:cNvPr id="107537" name="Line 17"/>
          <p:cNvSpPr>
            <a:spLocks noChangeShapeType="1"/>
          </p:cNvSpPr>
          <p:nvPr/>
        </p:nvSpPr>
        <p:spPr bwMode="auto">
          <a:xfrm>
            <a:off x="6896100" y="2946400"/>
            <a:ext cx="1524000" cy="1600200"/>
          </a:xfrm>
          <a:prstGeom prst="line">
            <a:avLst/>
          </a:prstGeom>
          <a:noFill/>
          <a:ln w="9525">
            <a:solidFill>
              <a:schemeClr val="tx1"/>
            </a:solidFill>
            <a:round/>
            <a:headEnd/>
            <a:tailEnd/>
          </a:ln>
        </p:spPr>
        <p:txBody>
          <a:bodyPr/>
          <a:lstStyle/>
          <a:p>
            <a:endParaRPr lang="it-IT"/>
          </a:p>
        </p:txBody>
      </p:sp>
      <p:sp>
        <p:nvSpPr>
          <p:cNvPr id="107538" name="AutoShape 18"/>
          <p:cNvSpPr>
            <a:spLocks noChangeArrowheads="1"/>
          </p:cNvSpPr>
          <p:nvPr/>
        </p:nvSpPr>
        <p:spPr bwMode="auto">
          <a:xfrm>
            <a:off x="7581900" y="1828800"/>
            <a:ext cx="685800" cy="431800"/>
          </a:xfrm>
          <a:prstGeom prst="wedgeRoundRectCallout">
            <a:avLst>
              <a:gd name="adj1" fmla="val 44676"/>
              <a:gd name="adj2" fmla="val 39338"/>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75</a:t>
            </a:r>
            <a:r>
              <a:rPr lang="en-GB" altLang="it-IT" sz="2000" b="0" baseline="30000">
                <a:solidFill>
                  <a:schemeClr val="tx1"/>
                </a:solidFill>
              </a:rPr>
              <a:t>0</a:t>
            </a:r>
          </a:p>
        </p:txBody>
      </p:sp>
      <p:sp>
        <p:nvSpPr>
          <p:cNvPr id="107539" name="AutoShape 19"/>
          <p:cNvSpPr>
            <a:spLocks noChangeArrowheads="1"/>
          </p:cNvSpPr>
          <p:nvPr/>
        </p:nvSpPr>
        <p:spPr bwMode="auto">
          <a:xfrm>
            <a:off x="6011863" y="2478088"/>
            <a:ext cx="685800" cy="431800"/>
          </a:xfrm>
          <a:prstGeom prst="wedgeRoundRectCallout">
            <a:avLst>
              <a:gd name="adj1" fmla="val 40278"/>
              <a:gd name="adj2" fmla="val -5148"/>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60</a:t>
            </a:r>
            <a:r>
              <a:rPr lang="en-GB" altLang="it-IT" sz="2000" b="0" baseline="30000">
                <a:solidFill>
                  <a:schemeClr val="tx1"/>
                </a:solidFill>
              </a:rPr>
              <a:t>0</a:t>
            </a:r>
          </a:p>
        </p:txBody>
      </p:sp>
      <p:sp>
        <p:nvSpPr>
          <p:cNvPr id="107540" name="AutoShape 20"/>
          <p:cNvSpPr>
            <a:spLocks noChangeArrowheads="1"/>
          </p:cNvSpPr>
          <p:nvPr/>
        </p:nvSpPr>
        <p:spPr bwMode="auto">
          <a:xfrm>
            <a:off x="7581900" y="4851400"/>
            <a:ext cx="685800" cy="406400"/>
          </a:xfrm>
          <a:prstGeom prst="wedgeRoundRectCallout">
            <a:avLst>
              <a:gd name="adj1" fmla="val 37269"/>
              <a:gd name="adj2" fmla="val -189454"/>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45</a:t>
            </a:r>
            <a:r>
              <a:rPr lang="en-GB" altLang="it-IT" sz="2000" b="0" baseline="30000">
                <a:solidFill>
                  <a:schemeClr val="tx1"/>
                </a:solidFill>
              </a:rPr>
              <a:t>0</a:t>
            </a:r>
          </a:p>
        </p:txBody>
      </p:sp>
      <p:sp>
        <p:nvSpPr>
          <p:cNvPr id="107541" name="Text Box 21"/>
          <p:cNvSpPr txBox="1">
            <a:spLocks noChangeArrowheads="1"/>
          </p:cNvSpPr>
          <p:nvPr/>
        </p:nvSpPr>
        <p:spPr bwMode="auto">
          <a:xfrm>
            <a:off x="787400" y="5503863"/>
            <a:ext cx="7696200" cy="701675"/>
          </a:xfrm>
          <a:prstGeom prst="rect">
            <a:avLst/>
          </a:prstGeom>
          <a:noFill/>
          <a:ln w="9525">
            <a:noFill/>
            <a:miter lim="800000"/>
            <a:headEnd/>
            <a:tailEnd/>
          </a:ln>
        </p:spPr>
        <p:txBody>
          <a:bodyPr>
            <a:spAutoFit/>
          </a:bodyPr>
          <a:lstStyle/>
          <a:p>
            <a:pPr eaLnBrk="1" hangingPunct="1">
              <a:spcBef>
                <a:spcPct val="50000"/>
              </a:spcBef>
            </a:pPr>
            <a:r>
              <a:rPr lang="it-IT" altLang="it-IT" sz="2000" b="0">
                <a:solidFill>
                  <a:schemeClr val="tx1"/>
                </a:solidFill>
              </a:rPr>
              <a:t>Il vantaggio del percorso a triangolo è nella varietà degli angoli di percorso nei lati di lasco </a:t>
            </a:r>
          </a:p>
        </p:txBody>
      </p:sp>
      <p:sp>
        <p:nvSpPr>
          <p:cNvPr id="107542" name="AutoShape 22"/>
          <p:cNvSpPr>
            <a:spLocks noChangeArrowheads="1"/>
          </p:cNvSpPr>
          <p:nvPr/>
        </p:nvSpPr>
        <p:spPr bwMode="auto">
          <a:xfrm>
            <a:off x="469900" y="4165600"/>
            <a:ext cx="1092200" cy="381000"/>
          </a:xfrm>
          <a:prstGeom prst="wedgeRoundRectCallout">
            <a:avLst>
              <a:gd name="adj1" fmla="val -15264"/>
              <a:gd name="adj2" fmla="val -251667"/>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Boa 2</a:t>
            </a:r>
          </a:p>
        </p:txBody>
      </p:sp>
      <p:sp>
        <p:nvSpPr>
          <p:cNvPr id="107543" name="AutoShape 23"/>
          <p:cNvSpPr>
            <a:spLocks noChangeArrowheads="1"/>
          </p:cNvSpPr>
          <p:nvPr/>
        </p:nvSpPr>
        <p:spPr bwMode="auto">
          <a:xfrm>
            <a:off x="3200400" y="4089400"/>
            <a:ext cx="1104900" cy="381000"/>
          </a:xfrm>
          <a:prstGeom prst="wedgeRoundRectCallout">
            <a:avLst>
              <a:gd name="adj1" fmla="val 16380"/>
              <a:gd name="adj2" fmla="val -207500"/>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Boa 2</a:t>
            </a:r>
          </a:p>
        </p:txBody>
      </p:sp>
      <p:sp>
        <p:nvSpPr>
          <p:cNvPr id="107544" name="AutoShape 24"/>
          <p:cNvSpPr>
            <a:spLocks noChangeArrowheads="1"/>
          </p:cNvSpPr>
          <p:nvPr/>
        </p:nvSpPr>
        <p:spPr bwMode="auto">
          <a:xfrm>
            <a:off x="6159500" y="3708400"/>
            <a:ext cx="1117600" cy="381000"/>
          </a:xfrm>
          <a:prstGeom prst="wedgeRoundRectCallout">
            <a:avLst>
              <a:gd name="adj1" fmla="val 2417"/>
              <a:gd name="adj2" fmla="val -265000"/>
              <a:gd name="adj3" fmla="val 16667"/>
            </a:avLst>
          </a:prstGeom>
          <a:noFill/>
          <a:ln w="9525">
            <a:solidFill>
              <a:schemeClr val="tx1"/>
            </a:solidFill>
            <a:miter lim="800000"/>
            <a:headEnd/>
            <a:tailEnd/>
          </a:ln>
        </p:spPr>
        <p:txBody>
          <a:bodyPr/>
          <a:lstStyle/>
          <a:p>
            <a:pPr algn="ctr" eaLnBrk="1" hangingPunct="1"/>
            <a:r>
              <a:rPr lang="en-GB" altLang="it-IT" sz="2000" b="0">
                <a:solidFill>
                  <a:schemeClr val="tx1"/>
                </a:solidFill>
              </a:rPr>
              <a:t>Boa 2</a:t>
            </a:r>
          </a:p>
        </p:txBody>
      </p:sp>
      <p:sp>
        <p:nvSpPr>
          <p:cNvPr id="25"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854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LA BOA DI DISIMPEGNO</a:t>
            </a:r>
            <a:endParaRPr lang="it-IT" altLang="it-IT" b="1" smtClean="0"/>
          </a:p>
        </p:txBody>
      </p:sp>
      <p:sp>
        <p:nvSpPr>
          <p:cNvPr id="10854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8549" name="Rectangle 23"/>
          <p:cNvSpPr>
            <a:spLocks noChangeArrowheads="1"/>
          </p:cNvSpPr>
          <p:nvPr/>
        </p:nvSpPr>
        <p:spPr bwMode="auto">
          <a:xfrm>
            <a:off x="3597275" y="1989138"/>
            <a:ext cx="5094288" cy="3968750"/>
          </a:xfrm>
          <a:prstGeom prst="rect">
            <a:avLst/>
          </a:prstGeom>
          <a:noFill/>
          <a:ln w="9525">
            <a:noFill/>
            <a:miter lim="800000"/>
            <a:headEnd/>
            <a:tailEnd/>
          </a:ln>
        </p:spPr>
        <p:txBody>
          <a:bodyPr/>
          <a:lstStyle/>
          <a:p>
            <a:pPr marL="465138" lvl="1" indent="-285750" algn="just" eaLnBrk="1" hangingPunct="1">
              <a:lnSpc>
                <a:spcPct val="90000"/>
              </a:lnSpc>
              <a:spcBef>
                <a:spcPct val="20000"/>
              </a:spcBef>
              <a:buFontTx/>
              <a:buChar char="–"/>
            </a:pPr>
            <a:r>
              <a:rPr lang="it-IT" altLang="it-IT" sz="2400" b="0">
                <a:solidFill>
                  <a:schemeClr val="tx1"/>
                </a:solidFill>
              </a:rPr>
              <a:t>E’ funzionale a tenere separate le barche che iniziano il lato in poppa da quelle che si stanno avvicinando alla boa 1 di bolina</a:t>
            </a:r>
          </a:p>
          <a:p>
            <a:pPr marL="465138" lvl="1" indent="-285750" algn="just" eaLnBrk="1" hangingPunct="1">
              <a:lnSpc>
                <a:spcPct val="90000"/>
              </a:lnSpc>
              <a:spcBef>
                <a:spcPct val="20000"/>
              </a:spcBef>
              <a:buFontTx/>
              <a:buChar char="–"/>
            </a:pPr>
            <a:r>
              <a:rPr lang="it-IT" altLang="it-IT" sz="2400" b="0">
                <a:solidFill>
                  <a:schemeClr val="tx1"/>
                </a:solidFill>
              </a:rPr>
              <a:t>Deve essere diversa per forma e/o colore e più piccola</a:t>
            </a:r>
          </a:p>
          <a:p>
            <a:pPr marL="465138" lvl="1" indent="-285750" algn="just" eaLnBrk="1" hangingPunct="1">
              <a:lnSpc>
                <a:spcPct val="90000"/>
              </a:lnSpc>
              <a:spcBef>
                <a:spcPct val="20000"/>
              </a:spcBef>
              <a:buFontTx/>
              <a:buChar char="–"/>
            </a:pPr>
            <a:r>
              <a:rPr lang="it-IT" altLang="it-IT" sz="2400" b="0">
                <a:solidFill>
                  <a:schemeClr val="tx1"/>
                </a:solidFill>
              </a:rPr>
              <a:t>Distanza da richieste della classe (min. 10 lunghezze ???)</a:t>
            </a:r>
          </a:p>
          <a:p>
            <a:pPr marL="465138" lvl="1" indent="-285750" algn="just" eaLnBrk="1" hangingPunct="1">
              <a:lnSpc>
                <a:spcPct val="90000"/>
              </a:lnSpc>
              <a:spcBef>
                <a:spcPct val="20000"/>
              </a:spcBef>
              <a:buFontTx/>
              <a:buChar char="–"/>
            </a:pPr>
            <a:r>
              <a:rPr lang="it-IT" altLang="it-IT" sz="2400" b="0">
                <a:solidFill>
                  <a:schemeClr val="tx1"/>
                </a:solidFill>
              </a:rPr>
              <a:t>Angolo interno da richieste della classe (comunque non inferiore agli 80°)</a:t>
            </a:r>
          </a:p>
        </p:txBody>
      </p:sp>
      <p:sp>
        <p:nvSpPr>
          <p:cNvPr id="108550" name="Oval 25"/>
          <p:cNvSpPr>
            <a:spLocks noChangeArrowheads="1"/>
          </p:cNvSpPr>
          <p:nvPr/>
        </p:nvSpPr>
        <p:spPr bwMode="auto">
          <a:xfrm>
            <a:off x="2749550" y="3830638"/>
            <a:ext cx="228600" cy="227012"/>
          </a:xfrm>
          <a:prstGeom prst="ellipse">
            <a:avLst/>
          </a:prstGeom>
          <a:solidFill>
            <a:srgbClr val="FF3607"/>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08551" name="Oval 26"/>
          <p:cNvSpPr>
            <a:spLocks noChangeArrowheads="1"/>
          </p:cNvSpPr>
          <p:nvPr/>
        </p:nvSpPr>
        <p:spPr bwMode="auto">
          <a:xfrm>
            <a:off x="1987550" y="3527425"/>
            <a:ext cx="76200" cy="74613"/>
          </a:xfrm>
          <a:prstGeom prst="ellipse">
            <a:avLst/>
          </a:prstGeom>
          <a:solidFill>
            <a:srgbClr val="FF3607"/>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08552" name="Oval 27"/>
          <p:cNvSpPr>
            <a:spLocks noChangeArrowheads="1"/>
          </p:cNvSpPr>
          <p:nvPr/>
        </p:nvSpPr>
        <p:spPr bwMode="auto">
          <a:xfrm>
            <a:off x="1987550" y="4156075"/>
            <a:ext cx="76200" cy="76200"/>
          </a:xfrm>
          <a:prstGeom prst="ellipse">
            <a:avLst/>
          </a:prstGeom>
          <a:solidFill>
            <a:srgbClr val="FF3607"/>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08553" name="AutoShape 28"/>
          <p:cNvSpPr>
            <a:spLocks noChangeArrowheads="1"/>
          </p:cNvSpPr>
          <p:nvPr/>
        </p:nvSpPr>
        <p:spPr bwMode="auto">
          <a:xfrm>
            <a:off x="2830513" y="3060700"/>
            <a:ext cx="939800" cy="423863"/>
          </a:xfrm>
          <a:prstGeom prst="wedgeRoundRectCallout">
            <a:avLst>
              <a:gd name="adj1" fmla="val -37838"/>
              <a:gd name="adj2" fmla="val 117042"/>
              <a:gd name="adj3" fmla="val 16667"/>
            </a:avLst>
          </a:prstGeom>
          <a:noFill/>
          <a:ln w="9525">
            <a:solidFill>
              <a:schemeClr val="tx1"/>
            </a:solidFill>
            <a:miter lim="800000"/>
            <a:headEnd/>
            <a:tailEnd/>
          </a:ln>
        </p:spPr>
        <p:txBody>
          <a:bodyPr/>
          <a:lstStyle/>
          <a:p>
            <a:pPr algn="ctr" eaLnBrk="1" hangingPunct="1"/>
            <a:r>
              <a:rPr lang="it-IT" altLang="it-IT" sz="2000" b="0">
                <a:solidFill>
                  <a:schemeClr val="tx1"/>
                </a:solidFill>
              </a:rPr>
              <a:t>Boa 1</a:t>
            </a:r>
          </a:p>
        </p:txBody>
      </p:sp>
      <p:sp>
        <p:nvSpPr>
          <p:cNvPr id="108554" name="AutoShape 29"/>
          <p:cNvSpPr>
            <a:spLocks noChangeArrowheads="1"/>
          </p:cNvSpPr>
          <p:nvPr/>
        </p:nvSpPr>
        <p:spPr bwMode="auto">
          <a:xfrm>
            <a:off x="555625" y="2620963"/>
            <a:ext cx="1520825" cy="728662"/>
          </a:xfrm>
          <a:prstGeom prst="wedgeRoundRectCallout">
            <a:avLst>
              <a:gd name="adj1" fmla="val 38519"/>
              <a:gd name="adj2" fmla="val 116449"/>
              <a:gd name="adj3" fmla="val 16667"/>
            </a:avLst>
          </a:prstGeom>
          <a:noFill/>
          <a:ln w="9525">
            <a:solidFill>
              <a:schemeClr val="tx1"/>
            </a:solidFill>
            <a:miter lim="800000"/>
            <a:headEnd/>
            <a:tailEnd/>
          </a:ln>
        </p:spPr>
        <p:txBody>
          <a:bodyPr/>
          <a:lstStyle/>
          <a:p>
            <a:pPr algn="ctr" eaLnBrk="1" hangingPunct="1"/>
            <a:r>
              <a:rPr lang="it-IT" altLang="it-IT" sz="2000" b="0">
                <a:solidFill>
                  <a:schemeClr val="tx1"/>
                </a:solidFill>
              </a:rPr>
              <a:t>posizioni alternative</a:t>
            </a:r>
          </a:p>
        </p:txBody>
      </p:sp>
      <p:sp>
        <p:nvSpPr>
          <p:cNvPr id="108555" name="Line 35"/>
          <p:cNvSpPr>
            <a:spLocks noChangeShapeType="1"/>
          </p:cNvSpPr>
          <p:nvPr/>
        </p:nvSpPr>
        <p:spPr bwMode="auto">
          <a:xfrm>
            <a:off x="2406650" y="2079625"/>
            <a:ext cx="0" cy="909638"/>
          </a:xfrm>
          <a:prstGeom prst="line">
            <a:avLst/>
          </a:prstGeom>
          <a:noFill/>
          <a:ln w="38100">
            <a:solidFill>
              <a:schemeClr val="accent2"/>
            </a:solidFill>
            <a:round/>
            <a:headEnd/>
            <a:tailEnd type="triangle" w="med" len="med"/>
          </a:ln>
        </p:spPr>
        <p:txBody>
          <a:bodyPr/>
          <a:lstStyle/>
          <a:p>
            <a:endParaRPr lang="it-IT"/>
          </a:p>
        </p:txBody>
      </p:sp>
      <p:sp>
        <p:nvSpPr>
          <p:cNvPr id="108556" name="AutoShape 36"/>
          <p:cNvSpPr>
            <a:spLocks noChangeArrowheads="1"/>
          </p:cNvSpPr>
          <p:nvPr/>
        </p:nvSpPr>
        <p:spPr bwMode="auto">
          <a:xfrm>
            <a:off x="2025650" y="1430338"/>
            <a:ext cx="808038" cy="347662"/>
          </a:xfrm>
          <a:prstGeom prst="wedgeRoundRectCallout">
            <a:avLst>
              <a:gd name="adj1" fmla="val 3241"/>
              <a:gd name="adj2" fmla="val 146806"/>
              <a:gd name="adj3" fmla="val 16667"/>
            </a:avLst>
          </a:prstGeom>
          <a:noFill/>
          <a:ln w="9525">
            <a:solidFill>
              <a:schemeClr val="tx1"/>
            </a:solidFill>
            <a:miter lim="800000"/>
            <a:headEnd/>
            <a:tailEnd/>
          </a:ln>
        </p:spPr>
        <p:txBody>
          <a:bodyPr/>
          <a:lstStyle/>
          <a:p>
            <a:pPr algn="ctr" eaLnBrk="1" hangingPunct="1"/>
            <a:r>
              <a:rPr lang="it-IT" altLang="it-IT" sz="1600" b="0">
                <a:solidFill>
                  <a:schemeClr val="tx1"/>
                </a:solidFill>
              </a:rPr>
              <a:t>Vento</a:t>
            </a:r>
          </a:p>
        </p:txBody>
      </p:sp>
      <p:sp>
        <p:nvSpPr>
          <p:cNvPr id="108557" name="Line 37"/>
          <p:cNvSpPr>
            <a:spLocks noChangeShapeType="1"/>
          </p:cNvSpPr>
          <p:nvPr/>
        </p:nvSpPr>
        <p:spPr bwMode="auto">
          <a:xfrm>
            <a:off x="1814513" y="4011613"/>
            <a:ext cx="234950" cy="604837"/>
          </a:xfrm>
          <a:prstGeom prst="line">
            <a:avLst/>
          </a:prstGeom>
          <a:noFill/>
          <a:ln w="9525">
            <a:solidFill>
              <a:schemeClr val="tx1"/>
            </a:solidFill>
            <a:round/>
            <a:headEnd/>
            <a:tailEnd type="triangle" w="med" len="med"/>
          </a:ln>
        </p:spPr>
        <p:txBody>
          <a:bodyPr/>
          <a:lstStyle/>
          <a:p>
            <a:endParaRPr lang="it-IT"/>
          </a:p>
        </p:txBody>
      </p:sp>
      <p:sp>
        <p:nvSpPr>
          <p:cNvPr id="108558" name="Line 38"/>
          <p:cNvSpPr>
            <a:spLocks noChangeShapeType="1"/>
          </p:cNvSpPr>
          <p:nvPr/>
        </p:nvSpPr>
        <p:spPr bwMode="auto">
          <a:xfrm flipV="1">
            <a:off x="2551113" y="4232275"/>
            <a:ext cx="487362" cy="412750"/>
          </a:xfrm>
          <a:prstGeom prst="line">
            <a:avLst/>
          </a:prstGeom>
          <a:noFill/>
          <a:ln w="9525">
            <a:solidFill>
              <a:schemeClr val="tx1"/>
            </a:solidFill>
            <a:round/>
            <a:headEnd/>
            <a:tailEnd type="triangle" w="med" len="med"/>
          </a:ln>
        </p:spPr>
        <p:txBody>
          <a:bodyPr/>
          <a:lstStyle/>
          <a:p>
            <a:endParaRPr lang="it-IT"/>
          </a:p>
        </p:txBody>
      </p:sp>
      <p:sp>
        <p:nvSpPr>
          <p:cNvPr id="108559" name="Line 39"/>
          <p:cNvSpPr>
            <a:spLocks noChangeShapeType="1"/>
          </p:cNvSpPr>
          <p:nvPr/>
        </p:nvSpPr>
        <p:spPr bwMode="auto">
          <a:xfrm flipH="1" flipV="1">
            <a:off x="2197100" y="3451225"/>
            <a:ext cx="560388" cy="250825"/>
          </a:xfrm>
          <a:prstGeom prst="line">
            <a:avLst/>
          </a:prstGeom>
          <a:noFill/>
          <a:ln w="9525">
            <a:solidFill>
              <a:schemeClr val="tx1"/>
            </a:solidFill>
            <a:round/>
            <a:headEnd/>
            <a:tailEnd type="triangle" w="med" len="med"/>
          </a:ln>
        </p:spPr>
        <p:txBody>
          <a:bodyPr/>
          <a:lstStyle/>
          <a:p>
            <a:endParaRPr lang="it-IT"/>
          </a:p>
        </p:txBody>
      </p:sp>
      <p:sp>
        <p:nvSpPr>
          <p:cNvPr id="16"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957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CANCELLO</a:t>
            </a:r>
            <a:endParaRPr lang="it-IT" altLang="it-IT" b="1" smtClean="0"/>
          </a:p>
        </p:txBody>
      </p:sp>
      <p:sp>
        <p:nvSpPr>
          <p:cNvPr id="10957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9573" name="Rectangle 12"/>
          <p:cNvSpPr>
            <a:spLocks noChangeArrowheads="1"/>
          </p:cNvSpPr>
          <p:nvPr/>
        </p:nvSpPr>
        <p:spPr bwMode="auto">
          <a:xfrm>
            <a:off x="663575" y="2044700"/>
            <a:ext cx="7845425" cy="4525963"/>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r>
              <a:rPr lang="it-IT" altLang="it-IT" sz="2400" b="0">
                <a:solidFill>
                  <a:schemeClr val="tx1"/>
                </a:solidFill>
              </a:rPr>
              <a:t>Il cancello alla boa di poppa</a:t>
            </a:r>
          </a:p>
          <a:p>
            <a:pPr marL="342900" indent="-342900" algn="just" eaLnBrk="1" hangingPunct="1">
              <a:lnSpc>
                <a:spcPct val="90000"/>
              </a:lnSpc>
              <a:spcBef>
                <a:spcPct val="20000"/>
              </a:spcBef>
              <a:buFontTx/>
              <a:buChar char="•"/>
            </a:pPr>
            <a:endParaRPr lang="it-IT" altLang="it-IT" sz="2400" b="0">
              <a:solidFill>
                <a:schemeClr val="tx1"/>
              </a:solidFill>
            </a:endParaRPr>
          </a:p>
          <a:p>
            <a:pPr marL="742950" lvl="1" indent="-285750" algn="just" eaLnBrk="1" hangingPunct="1">
              <a:lnSpc>
                <a:spcPct val="90000"/>
              </a:lnSpc>
              <a:spcBef>
                <a:spcPct val="20000"/>
              </a:spcBef>
              <a:buFontTx/>
              <a:buChar char="–"/>
            </a:pPr>
            <a:r>
              <a:rPr lang="it-IT" altLang="it-IT" sz="2400" b="0">
                <a:solidFill>
                  <a:schemeClr val="tx1"/>
                </a:solidFill>
              </a:rPr>
              <a:t>Le barche che vogliono fare il primo bordo  sulla sinistra del campo non sono costrette ad incrociare quelle in poppa</a:t>
            </a:r>
          </a:p>
          <a:p>
            <a:pPr marL="742950" lvl="1" indent="-285750" algn="just" eaLnBrk="1" hangingPunct="1">
              <a:lnSpc>
                <a:spcPct val="90000"/>
              </a:lnSpc>
              <a:spcBef>
                <a:spcPct val="20000"/>
              </a:spcBef>
              <a:buFontTx/>
              <a:buChar char="–"/>
            </a:pPr>
            <a:r>
              <a:rPr lang="it-IT" altLang="it-IT" sz="2400" b="0">
                <a:solidFill>
                  <a:schemeClr val="tx1"/>
                </a:solidFill>
              </a:rPr>
              <a:t>Meno lavoro per la Giuria</a:t>
            </a:r>
          </a:p>
          <a:p>
            <a:pPr marL="742950" lvl="1" indent="-285750" algn="just" eaLnBrk="1" hangingPunct="1">
              <a:lnSpc>
                <a:spcPct val="90000"/>
              </a:lnSpc>
              <a:spcBef>
                <a:spcPct val="20000"/>
              </a:spcBef>
              <a:buFontTx/>
              <a:buChar char="–"/>
            </a:pPr>
            <a:endParaRPr lang="it-IT" altLang="it-IT" sz="2400" b="0">
              <a:solidFill>
                <a:schemeClr val="tx1"/>
              </a:solidFill>
            </a:endParaRPr>
          </a:p>
          <a:p>
            <a:pPr marL="742950" lvl="1" indent="-285750" algn="just" eaLnBrk="1" hangingPunct="1">
              <a:lnSpc>
                <a:spcPct val="90000"/>
              </a:lnSpc>
              <a:spcBef>
                <a:spcPct val="20000"/>
              </a:spcBef>
              <a:buFontTx/>
              <a:buChar char="–"/>
            </a:pPr>
            <a:r>
              <a:rPr lang="it-IT" altLang="it-IT" sz="2400" b="0">
                <a:solidFill>
                  <a:schemeClr val="tx1"/>
                </a:solidFill>
              </a:rPr>
              <a:t>Difficoltà nel gestire l’allineamento delle due boe</a:t>
            </a:r>
          </a:p>
          <a:p>
            <a:pPr marL="742950" lvl="1" indent="-285750" algn="just" eaLnBrk="1" hangingPunct="1">
              <a:lnSpc>
                <a:spcPct val="90000"/>
              </a:lnSpc>
              <a:spcBef>
                <a:spcPct val="20000"/>
              </a:spcBef>
              <a:buFontTx/>
              <a:buChar char="–"/>
            </a:pPr>
            <a:r>
              <a:rPr lang="it-IT" altLang="it-IT" sz="2400" b="0">
                <a:solidFill>
                  <a:schemeClr val="tx1"/>
                </a:solidFill>
              </a:rPr>
              <a:t>Eventuale ‘buono’ per incoraggiare l’uso di entrambi i lati del percorso</a:t>
            </a:r>
          </a:p>
        </p:txBody>
      </p:sp>
      <p:grpSp>
        <p:nvGrpSpPr>
          <p:cNvPr id="2" name="Group 20"/>
          <p:cNvGrpSpPr>
            <a:grpSpLocks/>
          </p:cNvGrpSpPr>
          <p:nvPr/>
        </p:nvGrpSpPr>
        <p:grpSpPr bwMode="auto">
          <a:xfrm>
            <a:off x="6256338" y="1014413"/>
            <a:ext cx="2505075" cy="1050925"/>
            <a:chOff x="3941" y="639"/>
            <a:chExt cx="1578" cy="662"/>
          </a:xfrm>
        </p:grpSpPr>
        <p:sp>
          <p:nvSpPr>
            <p:cNvPr id="109575" name="Line 15"/>
            <p:cNvSpPr>
              <a:spLocks noChangeShapeType="1"/>
            </p:cNvSpPr>
            <p:nvPr/>
          </p:nvSpPr>
          <p:spPr bwMode="auto">
            <a:xfrm flipV="1">
              <a:off x="5151" y="964"/>
              <a:ext cx="368" cy="324"/>
            </a:xfrm>
            <a:prstGeom prst="line">
              <a:avLst/>
            </a:prstGeom>
            <a:noFill/>
            <a:ln w="9525">
              <a:solidFill>
                <a:schemeClr val="tx1"/>
              </a:solidFill>
              <a:round/>
              <a:headEnd/>
              <a:tailEnd type="triangle" w="med" len="med"/>
            </a:ln>
          </p:spPr>
          <p:txBody>
            <a:bodyPr/>
            <a:lstStyle/>
            <a:p>
              <a:endParaRPr lang="it-IT"/>
            </a:p>
          </p:txBody>
        </p:sp>
        <p:sp>
          <p:nvSpPr>
            <p:cNvPr id="109576" name="AutoShape 23"/>
            <p:cNvSpPr>
              <a:spLocks noChangeArrowheads="1"/>
            </p:cNvSpPr>
            <p:nvPr/>
          </p:nvSpPr>
          <p:spPr bwMode="auto">
            <a:xfrm>
              <a:off x="5023" y="1096"/>
              <a:ext cx="52" cy="145"/>
            </a:xfrm>
            <a:prstGeom prst="can">
              <a:avLst>
                <a:gd name="adj" fmla="val 69712"/>
              </a:avLst>
            </a:prstGeom>
            <a:solidFill>
              <a:srgbClr val="FF6600"/>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09577" name="AutoShape 27"/>
            <p:cNvSpPr>
              <a:spLocks noChangeArrowheads="1"/>
            </p:cNvSpPr>
            <p:nvPr/>
          </p:nvSpPr>
          <p:spPr bwMode="auto">
            <a:xfrm>
              <a:off x="4426" y="1103"/>
              <a:ext cx="52" cy="145"/>
            </a:xfrm>
            <a:prstGeom prst="can">
              <a:avLst>
                <a:gd name="adj" fmla="val 69712"/>
              </a:avLst>
            </a:prstGeom>
            <a:solidFill>
              <a:srgbClr val="FF6600"/>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09578" name="Line 28"/>
            <p:cNvSpPr>
              <a:spLocks noChangeShapeType="1"/>
            </p:cNvSpPr>
            <p:nvPr/>
          </p:nvSpPr>
          <p:spPr bwMode="auto">
            <a:xfrm flipH="1" flipV="1">
              <a:off x="3941" y="935"/>
              <a:ext cx="430" cy="366"/>
            </a:xfrm>
            <a:prstGeom prst="line">
              <a:avLst/>
            </a:prstGeom>
            <a:noFill/>
            <a:ln w="9525">
              <a:solidFill>
                <a:schemeClr val="tx1"/>
              </a:solidFill>
              <a:round/>
              <a:headEnd/>
              <a:tailEnd type="triangle" w="med" len="med"/>
            </a:ln>
          </p:spPr>
          <p:txBody>
            <a:bodyPr/>
            <a:lstStyle/>
            <a:p>
              <a:endParaRPr lang="it-IT"/>
            </a:p>
          </p:txBody>
        </p:sp>
        <p:sp>
          <p:nvSpPr>
            <p:cNvPr id="109579" name="Line 29"/>
            <p:cNvSpPr>
              <a:spLocks noChangeShapeType="1"/>
            </p:cNvSpPr>
            <p:nvPr/>
          </p:nvSpPr>
          <p:spPr bwMode="auto">
            <a:xfrm>
              <a:off x="4738" y="639"/>
              <a:ext cx="0" cy="537"/>
            </a:xfrm>
            <a:prstGeom prst="line">
              <a:avLst/>
            </a:prstGeom>
            <a:noFill/>
            <a:ln w="9525">
              <a:solidFill>
                <a:schemeClr val="tx1"/>
              </a:solidFill>
              <a:round/>
              <a:headEnd/>
              <a:tailEnd type="triangle" w="med" len="med"/>
            </a:ln>
          </p:spPr>
          <p:txBody>
            <a:bodyPr/>
            <a:lstStyle/>
            <a:p>
              <a:endParaRPr lang="it-IT"/>
            </a:p>
          </p:txBody>
        </p:sp>
      </p:grpSp>
      <p:sp>
        <p:nvSpPr>
          <p:cNvPr id="12"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CANCELLO – LARGHEZZA 1</a:t>
            </a:r>
            <a:endParaRPr lang="it-IT" altLang="it-IT" b="1" smtClean="0"/>
          </a:p>
        </p:txBody>
      </p:sp>
      <p:sp>
        <p:nvSpPr>
          <p:cNvPr id="110595"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0597" name="Rettangolo 17"/>
          <p:cNvSpPr>
            <a:spLocks noChangeArrowheads="1"/>
          </p:cNvSpPr>
          <p:nvPr/>
        </p:nvSpPr>
        <p:spPr bwMode="auto">
          <a:xfrm>
            <a:off x="812800" y="1825625"/>
            <a:ext cx="7548563" cy="3119438"/>
          </a:xfrm>
          <a:prstGeom prst="rect">
            <a:avLst/>
          </a:prstGeom>
          <a:noFill/>
          <a:ln w="9525">
            <a:noFill/>
            <a:miter lim="800000"/>
            <a:headEnd/>
            <a:tailEnd/>
          </a:ln>
        </p:spPr>
        <p:txBody>
          <a:bodyPr>
            <a:spAutoFit/>
          </a:bodyPr>
          <a:lstStyle/>
          <a:p>
            <a:pPr marL="717550" lvl="1" indent="-358775" eaLnBrk="1" hangingPunct="1">
              <a:spcBef>
                <a:spcPct val="20000"/>
              </a:spcBef>
            </a:pPr>
            <a:r>
              <a:rPr lang="it-IT" altLang="it-IT" sz="2400" b="0">
                <a:solidFill>
                  <a:schemeClr val="tx1"/>
                </a:solidFill>
              </a:rPr>
              <a:t>La larghezza del cancello in poppa dipende da:</a:t>
            </a:r>
          </a:p>
          <a:p>
            <a:pPr marL="717550" lvl="1" indent="-358775" eaLnBrk="1" hangingPunct="1">
              <a:spcBef>
                <a:spcPct val="20000"/>
              </a:spcBef>
            </a:pPr>
            <a:endParaRPr lang="it-IT" altLang="it-IT" sz="2400" b="0">
              <a:solidFill>
                <a:schemeClr val="tx1"/>
              </a:solidFill>
            </a:endParaRPr>
          </a:p>
          <a:p>
            <a:pPr marL="717550" lvl="1" indent="-358775" eaLnBrk="1" hangingPunct="1">
              <a:spcBef>
                <a:spcPct val="20000"/>
              </a:spcBef>
              <a:buClr>
                <a:schemeClr val="accent2"/>
              </a:buClr>
              <a:buSzPct val="120000"/>
              <a:buFont typeface="Wingdings" pitchFamily="2" charset="2"/>
              <a:buChar char="§"/>
            </a:pPr>
            <a:r>
              <a:rPr lang="it-IT" altLang="it-IT" sz="2400" b="0">
                <a:solidFill>
                  <a:schemeClr val="tx1"/>
                </a:solidFill>
              </a:rPr>
              <a:t>Dimensione della flotta</a:t>
            </a:r>
          </a:p>
          <a:p>
            <a:pPr marL="717550" lvl="1" indent="-358775" eaLnBrk="1" hangingPunct="1">
              <a:spcBef>
                <a:spcPct val="20000"/>
              </a:spcBef>
              <a:buClr>
                <a:schemeClr val="accent2"/>
              </a:buClr>
              <a:buSzPct val="120000"/>
              <a:buFont typeface="Wingdings" pitchFamily="2" charset="2"/>
              <a:buChar char="§"/>
            </a:pPr>
            <a:r>
              <a:rPr lang="it-IT" altLang="it-IT" sz="2400" b="0">
                <a:solidFill>
                  <a:schemeClr val="tx1"/>
                </a:solidFill>
              </a:rPr>
              <a:t>Velocità delle barche</a:t>
            </a:r>
          </a:p>
          <a:p>
            <a:pPr marL="717550" lvl="1" indent="-358775" eaLnBrk="1" hangingPunct="1">
              <a:spcBef>
                <a:spcPct val="20000"/>
              </a:spcBef>
              <a:buClr>
                <a:schemeClr val="accent2"/>
              </a:buClr>
              <a:buSzPct val="120000"/>
              <a:buFont typeface="Wingdings" pitchFamily="2" charset="2"/>
              <a:buChar char="§"/>
            </a:pPr>
            <a:r>
              <a:rPr lang="it-IT" altLang="it-IT" sz="2400" b="0">
                <a:solidFill>
                  <a:schemeClr val="tx1"/>
                </a:solidFill>
              </a:rPr>
              <a:t>Condizioni del mare</a:t>
            </a:r>
          </a:p>
          <a:p>
            <a:pPr marL="717550" lvl="1" indent="-358775" eaLnBrk="1" hangingPunct="1">
              <a:spcBef>
                <a:spcPct val="20000"/>
              </a:spcBef>
              <a:buClr>
                <a:schemeClr val="accent2"/>
              </a:buClr>
              <a:buSzPct val="120000"/>
              <a:buFont typeface="Wingdings" pitchFamily="2" charset="2"/>
              <a:buChar char="§"/>
            </a:pPr>
            <a:r>
              <a:rPr lang="it-IT" altLang="it-IT" sz="2400" b="0">
                <a:solidFill>
                  <a:schemeClr val="tx1"/>
                </a:solidFill>
              </a:rPr>
              <a:t>Profondità del fondo, corrente, etc.</a:t>
            </a:r>
          </a:p>
          <a:p>
            <a:pPr marL="717550" lvl="1" indent="-358775" eaLnBrk="1" hangingPunct="1">
              <a:spcBef>
                <a:spcPct val="20000"/>
              </a:spcBef>
              <a:buClr>
                <a:schemeClr val="accent2"/>
              </a:buClr>
              <a:buSzPct val="120000"/>
              <a:buFont typeface="Wingdings" pitchFamily="2" charset="2"/>
              <a:buChar char="§"/>
            </a:pPr>
            <a:r>
              <a:rPr lang="it-IT" altLang="it-IT" sz="2400" b="0">
                <a:solidFill>
                  <a:schemeClr val="tx1"/>
                </a:solidFill>
              </a:rPr>
              <a:t>La “zona”</a:t>
            </a:r>
          </a:p>
        </p:txBody>
      </p:sp>
      <p:sp>
        <p:nvSpPr>
          <p:cNvPr id="110598" name="Rettangolo 7"/>
          <p:cNvSpPr>
            <a:spLocks noChangeArrowheads="1"/>
          </p:cNvSpPr>
          <p:nvPr/>
        </p:nvSpPr>
        <p:spPr bwMode="auto">
          <a:xfrm>
            <a:off x="3883025" y="4883150"/>
            <a:ext cx="4605338" cy="830263"/>
          </a:xfrm>
          <a:prstGeom prst="rect">
            <a:avLst/>
          </a:prstGeom>
          <a:noFill/>
          <a:ln w="9525">
            <a:noFill/>
            <a:miter lim="800000"/>
            <a:headEnd/>
            <a:tailEnd/>
          </a:ln>
        </p:spPr>
        <p:txBody>
          <a:bodyPr>
            <a:spAutoFit/>
          </a:bodyPr>
          <a:lstStyle/>
          <a:p>
            <a:pPr eaLnBrk="1" hangingPunct="1"/>
            <a:r>
              <a:rPr lang="en-GB" altLang="it-IT" sz="1600" b="0"/>
              <a:t>Nel 2013 è stata cancellata la RRS 86.1(b) che consentiva di modificare la dimensione della “zona”</a:t>
            </a:r>
            <a:endParaRPr lang="it-IT" altLang="it-IT" sz="1600" b="0"/>
          </a:p>
        </p:txBody>
      </p:sp>
      <p:sp>
        <p:nvSpPr>
          <p:cNvPr id="7"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CANCELLO – LARGHEZZA 2a</a:t>
            </a:r>
            <a:endParaRPr lang="it-IT" altLang="it-IT" b="1" smtClean="0"/>
          </a:p>
        </p:txBody>
      </p:sp>
      <p:sp>
        <p:nvSpPr>
          <p:cNvPr id="111619"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grpSp>
        <p:nvGrpSpPr>
          <p:cNvPr id="2" name="Gruppo 16"/>
          <p:cNvGrpSpPr>
            <a:grpSpLocks/>
          </p:cNvGrpSpPr>
          <p:nvPr/>
        </p:nvGrpSpPr>
        <p:grpSpPr bwMode="auto">
          <a:xfrm>
            <a:off x="3848100" y="2387600"/>
            <a:ext cx="4494213" cy="3917950"/>
            <a:chOff x="4023127" y="2122488"/>
            <a:chExt cx="4319186" cy="3906836"/>
          </a:xfrm>
        </p:grpSpPr>
        <p:sp>
          <p:nvSpPr>
            <p:cNvPr id="111637" name="Line 4"/>
            <p:cNvSpPr>
              <a:spLocks noChangeShapeType="1"/>
            </p:cNvSpPr>
            <p:nvPr/>
          </p:nvSpPr>
          <p:spPr bwMode="auto">
            <a:xfrm>
              <a:off x="7329488" y="2544763"/>
              <a:ext cx="0" cy="627062"/>
            </a:xfrm>
            <a:prstGeom prst="line">
              <a:avLst/>
            </a:prstGeom>
            <a:noFill/>
            <a:ln w="38100">
              <a:solidFill>
                <a:srgbClr val="0070C0"/>
              </a:solidFill>
              <a:round/>
              <a:headEnd/>
              <a:tailEnd type="triangle" w="med" len="med"/>
            </a:ln>
          </p:spPr>
          <p:txBody>
            <a:bodyPr/>
            <a:lstStyle/>
            <a:p>
              <a:endParaRPr lang="it-IT"/>
            </a:p>
          </p:txBody>
        </p:sp>
        <p:sp>
          <p:nvSpPr>
            <p:cNvPr id="111638" name="Rectangle 14"/>
            <p:cNvSpPr>
              <a:spLocks noChangeArrowheads="1"/>
            </p:cNvSpPr>
            <p:nvPr/>
          </p:nvSpPr>
          <p:spPr bwMode="auto">
            <a:xfrm>
              <a:off x="7551738" y="5207000"/>
              <a:ext cx="790575" cy="336550"/>
            </a:xfrm>
            <a:prstGeom prst="rect">
              <a:avLst/>
            </a:prstGeom>
            <a:noFill/>
            <a:ln w="9525" algn="ctr">
              <a:noFill/>
              <a:miter lim="800000"/>
              <a:headEnd/>
              <a:tailEnd/>
            </a:ln>
          </p:spPr>
          <p:txBody>
            <a:bodyPr>
              <a:spAutoFit/>
            </a:bodyPr>
            <a:lstStyle/>
            <a:p>
              <a:pPr algn="ctr">
                <a:spcBef>
                  <a:spcPct val="50000"/>
                </a:spcBef>
              </a:pPr>
              <a:r>
                <a:rPr lang="en-GB" altLang="it-IT" sz="1600" b="1">
                  <a:solidFill>
                    <a:srgbClr val="0070C0"/>
                  </a:solidFill>
                </a:rPr>
                <a:t>Boa 3</a:t>
              </a:r>
            </a:p>
          </p:txBody>
        </p:sp>
        <p:sp>
          <p:nvSpPr>
            <p:cNvPr id="111639" name="Line 15"/>
            <p:cNvSpPr>
              <a:spLocks noChangeShapeType="1"/>
            </p:cNvSpPr>
            <p:nvPr/>
          </p:nvSpPr>
          <p:spPr bwMode="auto">
            <a:xfrm flipV="1">
              <a:off x="7421563" y="4246563"/>
              <a:ext cx="561975" cy="512762"/>
            </a:xfrm>
            <a:prstGeom prst="line">
              <a:avLst/>
            </a:prstGeom>
            <a:noFill/>
            <a:ln w="9525">
              <a:solidFill>
                <a:schemeClr val="tx1"/>
              </a:solidFill>
              <a:round/>
              <a:headEnd/>
              <a:tailEnd type="triangle" w="med" len="med"/>
            </a:ln>
          </p:spPr>
          <p:txBody>
            <a:bodyPr/>
            <a:lstStyle/>
            <a:p>
              <a:endParaRPr lang="it-IT"/>
            </a:p>
          </p:txBody>
        </p:sp>
        <p:sp>
          <p:nvSpPr>
            <p:cNvPr id="111640" name="Rectangle 16"/>
            <p:cNvSpPr>
              <a:spLocks noChangeArrowheads="1"/>
            </p:cNvSpPr>
            <p:nvPr/>
          </p:nvSpPr>
          <p:spPr bwMode="auto">
            <a:xfrm>
              <a:off x="7162800" y="2122488"/>
              <a:ext cx="790575" cy="336550"/>
            </a:xfrm>
            <a:prstGeom prst="rect">
              <a:avLst/>
            </a:prstGeom>
            <a:noFill/>
            <a:ln w="9525" algn="ctr">
              <a:noFill/>
              <a:miter lim="800000"/>
              <a:headEnd/>
              <a:tailEnd/>
            </a:ln>
          </p:spPr>
          <p:txBody>
            <a:bodyPr>
              <a:spAutoFit/>
            </a:bodyPr>
            <a:lstStyle/>
            <a:p>
              <a:pPr algn="ctr">
                <a:spcBef>
                  <a:spcPct val="50000"/>
                </a:spcBef>
              </a:pPr>
              <a:r>
                <a:rPr lang="en-GB" altLang="it-IT" sz="1600" b="1" dirty="0">
                  <a:solidFill>
                    <a:srgbClr val="0070C0"/>
                  </a:solidFill>
                </a:rPr>
                <a:t>Vento</a:t>
              </a:r>
            </a:p>
          </p:txBody>
        </p:sp>
        <p:sp>
          <p:nvSpPr>
            <p:cNvPr id="111641" name="Oval 18"/>
            <p:cNvSpPr>
              <a:spLocks noChangeArrowheads="1"/>
            </p:cNvSpPr>
            <p:nvPr/>
          </p:nvSpPr>
          <p:spPr bwMode="auto">
            <a:xfrm>
              <a:off x="6762750" y="4073525"/>
              <a:ext cx="1038225" cy="1038225"/>
            </a:xfrm>
            <a:prstGeom prst="ellipse">
              <a:avLst/>
            </a:prstGeom>
            <a:noFill/>
            <a:ln w="9525">
              <a:solidFill>
                <a:schemeClr val="tx1"/>
              </a:solidFill>
              <a:prstDash val="dash"/>
              <a:round/>
              <a:headEnd/>
              <a:tailEnd/>
            </a:ln>
          </p:spPr>
          <p:txBody>
            <a:bodyPr wrap="none" anchor="ctr"/>
            <a:lstStyle/>
            <a:p>
              <a:pPr eaLnBrk="1" hangingPunct="1"/>
              <a:endParaRPr lang="it-IT" altLang="it-IT" sz="2400" b="0">
                <a:solidFill>
                  <a:schemeClr val="tx1"/>
                </a:solidFill>
              </a:endParaRPr>
            </a:p>
          </p:txBody>
        </p:sp>
        <p:sp>
          <p:nvSpPr>
            <p:cNvPr id="111642" name="AutoShape 23"/>
            <p:cNvSpPr>
              <a:spLocks noChangeArrowheads="1"/>
            </p:cNvSpPr>
            <p:nvPr/>
          </p:nvSpPr>
          <p:spPr bwMode="auto">
            <a:xfrm>
              <a:off x="7226300" y="4456113"/>
              <a:ext cx="79375" cy="228600"/>
            </a:xfrm>
            <a:prstGeom prst="can">
              <a:avLst>
                <a:gd name="adj" fmla="val 72000"/>
              </a:avLst>
            </a:prstGeom>
            <a:solidFill>
              <a:srgbClr val="FF6600"/>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11643" name="Oval 26"/>
            <p:cNvSpPr>
              <a:spLocks noChangeArrowheads="1"/>
            </p:cNvSpPr>
            <p:nvPr/>
          </p:nvSpPr>
          <p:spPr bwMode="auto">
            <a:xfrm>
              <a:off x="5459413" y="4084638"/>
              <a:ext cx="1038225" cy="1038225"/>
            </a:xfrm>
            <a:prstGeom prst="ellipse">
              <a:avLst/>
            </a:prstGeom>
            <a:noFill/>
            <a:ln w="9525">
              <a:solidFill>
                <a:schemeClr val="tx1"/>
              </a:solidFill>
              <a:prstDash val="dash"/>
              <a:round/>
              <a:headEnd/>
              <a:tailEnd/>
            </a:ln>
          </p:spPr>
          <p:txBody>
            <a:bodyPr wrap="none" anchor="ctr"/>
            <a:lstStyle/>
            <a:p>
              <a:pPr eaLnBrk="1" hangingPunct="1"/>
              <a:endParaRPr lang="it-IT" altLang="it-IT" sz="2400" b="0">
                <a:solidFill>
                  <a:schemeClr val="tx1"/>
                </a:solidFill>
              </a:endParaRPr>
            </a:p>
          </p:txBody>
        </p:sp>
        <p:sp>
          <p:nvSpPr>
            <p:cNvPr id="111644" name="AutoShape 27"/>
            <p:cNvSpPr>
              <a:spLocks noChangeArrowheads="1"/>
            </p:cNvSpPr>
            <p:nvPr/>
          </p:nvSpPr>
          <p:spPr bwMode="auto">
            <a:xfrm>
              <a:off x="5922963" y="4467225"/>
              <a:ext cx="79375" cy="228600"/>
            </a:xfrm>
            <a:prstGeom prst="can">
              <a:avLst>
                <a:gd name="adj" fmla="val 72000"/>
              </a:avLst>
            </a:prstGeom>
            <a:solidFill>
              <a:srgbClr val="FF6600"/>
            </a:solidFill>
            <a:ln w="9525">
              <a:solidFill>
                <a:schemeClr val="tx1"/>
              </a:solidFill>
              <a:round/>
              <a:headEnd/>
              <a:tailEnd/>
            </a:ln>
          </p:spPr>
          <p:txBody>
            <a:bodyPr wrap="none" anchor="ctr"/>
            <a:lstStyle/>
            <a:p>
              <a:pPr eaLnBrk="1" hangingPunct="1"/>
              <a:endParaRPr lang="it-IT" altLang="it-IT" sz="2400" b="0">
                <a:solidFill>
                  <a:schemeClr val="tx1"/>
                </a:solidFill>
              </a:endParaRPr>
            </a:p>
          </p:txBody>
        </p:sp>
        <p:sp>
          <p:nvSpPr>
            <p:cNvPr id="111645" name="Line 28"/>
            <p:cNvSpPr>
              <a:spLocks noChangeShapeType="1"/>
            </p:cNvSpPr>
            <p:nvPr/>
          </p:nvSpPr>
          <p:spPr bwMode="auto">
            <a:xfrm flipH="1" flipV="1">
              <a:off x="5181600" y="4200525"/>
              <a:ext cx="657225" cy="579438"/>
            </a:xfrm>
            <a:prstGeom prst="line">
              <a:avLst/>
            </a:prstGeom>
            <a:noFill/>
            <a:ln w="9525">
              <a:solidFill>
                <a:schemeClr val="tx1"/>
              </a:solidFill>
              <a:round/>
              <a:headEnd/>
              <a:tailEnd type="triangle" w="med" len="med"/>
            </a:ln>
          </p:spPr>
          <p:txBody>
            <a:bodyPr/>
            <a:lstStyle/>
            <a:p>
              <a:endParaRPr lang="it-IT"/>
            </a:p>
          </p:txBody>
        </p:sp>
        <p:sp>
          <p:nvSpPr>
            <p:cNvPr id="111646" name="Line 29"/>
            <p:cNvSpPr>
              <a:spLocks noChangeShapeType="1"/>
            </p:cNvSpPr>
            <p:nvPr/>
          </p:nvSpPr>
          <p:spPr bwMode="auto">
            <a:xfrm>
              <a:off x="6640513" y="3732213"/>
              <a:ext cx="0" cy="849312"/>
            </a:xfrm>
            <a:prstGeom prst="line">
              <a:avLst/>
            </a:prstGeom>
            <a:noFill/>
            <a:ln w="9525">
              <a:solidFill>
                <a:schemeClr val="tx1"/>
              </a:solidFill>
              <a:round/>
              <a:headEnd/>
              <a:tailEnd type="triangle" w="med" len="med"/>
            </a:ln>
          </p:spPr>
          <p:txBody>
            <a:bodyPr/>
            <a:lstStyle/>
            <a:p>
              <a:endParaRPr lang="it-IT"/>
            </a:p>
          </p:txBody>
        </p:sp>
        <p:sp>
          <p:nvSpPr>
            <p:cNvPr id="111647" name="AutoShape 30"/>
            <p:cNvSpPr>
              <a:spLocks noChangeArrowheads="1"/>
            </p:cNvSpPr>
            <p:nvPr/>
          </p:nvSpPr>
          <p:spPr bwMode="auto">
            <a:xfrm>
              <a:off x="4023127" y="5391149"/>
              <a:ext cx="1875861" cy="638175"/>
            </a:xfrm>
            <a:prstGeom prst="wedgeRoundRectCallout">
              <a:avLst>
                <a:gd name="adj1" fmla="val 47208"/>
                <a:gd name="adj2" fmla="val -112935"/>
                <a:gd name="adj3" fmla="val 16667"/>
              </a:avLst>
            </a:prstGeom>
            <a:noFill/>
            <a:ln w="9525">
              <a:solidFill>
                <a:schemeClr val="tx1"/>
              </a:solidFill>
              <a:miter lim="800000"/>
              <a:headEnd/>
              <a:tailEnd/>
            </a:ln>
          </p:spPr>
          <p:txBody>
            <a:bodyPr/>
            <a:lstStyle/>
            <a:p>
              <a:pPr algn="ctr" eaLnBrk="1" hangingPunct="1"/>
              <a:r>
                <a:rPr lang="it-IT" altLang="it-IT" sz="1600" b="0">
                  <a:solidFill>
                    <a:schemeClr val="tx1"/>
                  </a:solidFill>
                </a:rPr>
                <a:t>cerchio delle 3 lunghezze</a:t>
              </a:r>
            </a:p>
          </p:txBody>
        </p:sp>
      </p:grpSp>
      <p:graphicFrame>
        <p:nvGraphicFramePr>
          <p:cNvPr id="18" name="Group 159"/>
          <p:cNvGraphicFramePr>
            <a:graphicFrameLocks noGrp="1"/>
          </p:cNvGraphicFramePr>
          <p:nvPr/>
        </p:nvGraphicFramePr>
        <p:xfrm>
          <a:off x="611188" y="1946275"/>
          <a:ext cx="3984625" cy="731838"/>
        </p:xfrm>
        <a:graphic>
          <a:graphicData uri="http://schemas.openxmlformats.org/drawingml/2006/table">
            <a:tbl>
              <a:tblPr/>
              <a:tblGrid>
                <a:gridCol w="2271878"/>
                <a:gridCol w="681148"/>
                <a:gridCol w="1031599"/>
              </a:tblGrid>
              <a:tr h="365919">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Boat length zone</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Min</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Max</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65919">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3</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7</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9 - 10</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bl>
          </a:graphicData>
        </a:graphic>
      </p:graphicFrame>
      <p:sp>
        <p:nvSpPr>
          <p:cNvPr id="19" name="Rectangle 7"/>
          <p:cNvSpPr>
            <a:spLocks noChangeArrowheads="1"/>
          </p:cNvSpPr>
          <p:nvPr/>
        </p:nvSpPr>
        <p:spPr bwMode="auto">
          <a:xfrm>
            <a:off x="592138" y="3587750"/>
            <a:ext cx="3351212" cy="1200150"/>
          </a:xfrm>
          <a:prstGeom prst="rect">
            <a:avLst/>
          </a:prstGeom>
          <a:noFill/>
          <a:ln w="38100">
            <a:solidFill>
              <a:srgbClr val="003399"/>
            </a:solidFill>
            <a:miter lim="800000"/>
            <a:headEnd/>
            <a:tailEnd/>
          </a:ln>
        </p:spPr>
        <p:txBody>
          <a:bodyPr anchor="ctr">
            <a:spAutoFit/>
          </a:bodyPr>
          <a:lstStyle/>
          <a:p>
            <a:pPr algn="just" eaLnBrk="1" hangingPunct="1"/>
            <a:r>
              <a:rPr lang="it-IT" altLang="it-IT" sz="1800" b="1" dirty="0">
                <a:solidFill>
                  <a:srgbClr val="003399"/>
                </a:solidFill>
              </a:rPr>
              <a:t>Linee guida </a:t>
            </a:r>
            <a:r>
              <a:rPr lang="it-IT" altLang="it-IT" sz="1800" b="1" dirty="0" smtClean="0">
                <a:solidFill>
                  <a:srgbClr val="003399"/>
                </a:solidFill>
              </a:rPr>
              <a:t>W.S.</a:t>
            </a:r>
            <a:endParaRPr lang="it-IT" altLang="it-IT" sz="1800" b="1" dirty="0">
              <a:solidFill>
                <a:srgbClr val="003399"/>
              </a:solidFill>
            </a:endParaRPr>
          </a:p>
          <a:p>
            <a:pPr algn="just" eaLnBrk="1" hangingPunct="1"/>
            <a:r>
              <a:rPr lang="en-US" altLang="it-IT" sz="1800" b="0" dirty="0">
                <a:solidFill>
                  <a:schemeClr val="tx1"/>
                </a:solidFill>
              </a:rPr>
              <a:t>Gates will be approximately 10 hull lengths wide, </a:t>
            </a:r>
            <a:r>
              <a:rPr lang="it-IT" altLang="it-IT" sz="1800" b="0" dirty="0" err="1"/>
              <a:t>laid</a:t>
            </a:r>
            <a:r>
              <a:rPr lang="en-US" altLang="it-IT" sz="1800" b="0" dirty="0">
                <a:solidFill>
                  <a:schemeClr val="tx1"/>
                </a:solidFill>
              </a:rPr>
              <a:t> square to the sailing wind. </a:t>
            </a:r>
            <a:r>
              <a:rPr lang="en-US" altLang="it-IT" sz="1200" b="0" dirty="0">
                <a:solidFill>
                  <a:schemeClr val="tx1"/>
                </a:solidFill>
              </a:rPr>
              <a:t>(14.6)</a:t>
            </a:r>
            <a:endParaRPr lang="it-IT" altLang="it-IT" sz="1800" b="0" dirty="0">
              <a:solidFill>
                <a:schemeClr val="tx1"/>
              </a:solidFill>
            </a:endParaRPr>
          </a:p>
        </p:txBody>
      </p:sp>
      <p:sp>
        <p:nvSpPr>
          <p:cNvPr id="20"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112642" name="Picture 5" descr="C:\DOCUME~1\DANIEL~1\LOCALS~1\Temp\~AUT0025.bmp"/>
          <p:cNvPicPr>
            <a:picLocks noChangeAspect="1" noChangeArrowheads="1"/>
          </p:cNvPicPr>
          <p:nvPr/>
        </p:nvPicPr>
        <p:blipFill>
          <a:blip r:embed="rId4" cstate="print"/>
          <a:srcRect/>
          <a:stretch>
            <a:fillRect/>
          </a:stretch>
        </p:blipFill>
        <p:spPr bwMode="auto">
          <a:xfrm>
            <a:off x="4852988" y="3746500"/>
            <a:ext cx="3860800" cy="2159000"/>
          </a:xfrm>
          <a:prstGeom prst="rect">
            <a:avLst/>
          </a:prstGeom>
          <a:noFill/>
          <a:ln w="9525">
            <a:noFill/>
            <a:miter lim="800000"/>
            <a:headEnd/>
            <a:tailEnd/>
          </a:ln>
        </p:spPr>
      </p:pic>
      <p:sp>
        <p:nvSpPr>
          <p:cNvPr id="112643"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CANCELLO – LARGHEZZA 2b</a:t>
            </a:r>
            <a:endParaRPr lang="it-IT" altLang="it-IT" b="1" smtClean="0"/>
          </a:p>
        </p:txBody>
      </p:sp>
      <p:sp>
        <p:nvSpPr>
          <p:cNvPr id="11264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2646" name="Line 4"/>
          <p:cNvSpPr>
            <a:spLocks noChangeShapeType="1"/>
          </p:cNvSpPr>
          <p:nvPr/>
        </p:nvSpPr>
        <p:spPr bwMode="auto">
          <a:xfrm>
            <a:off x="6750050" y="2506663"/>
            <a:ext cx="0" cy="628650"/>
          </a:xfrm>
          <a:prstGeom prst="line">
            <a:avLst/>
          </a:prstGeom>
          <a:noFill/>
          <a:ln w="38100">
            <a:solidFill>
              <a:schemeClr val="accent2"/>
            </a:solidFill>
            <a:round/>
            <a:headEnd/>
            <a:tailEnd type="triangle" w="med" len="med"/>
          </a:ln>
        </p:spPr>
        <p:txBody>
          <a:bodyPr/>
          <a:lstStyle/>
          <a:p>
            <a:endParaRPr lang="it-IT"/>
          </a:p>
        </p:txBody>
      </p:sp>
      <p:sp>
        <p:nvSpPr>
          <p:cNvPr id="112647" name="AutoShape 30"/>
          <p:cNvSpPr>
            <a:spLocks noChangeArrowheads="1"/>
          </p:cNvSpPr>
          <p:nvPr/>
        </p:nvSpPr>
        <p:spPr bwMode="auto">
          <a:xfrm>
            <a:off x="3614738" y="5629275"/>
            <a:ext cx="1952625" cy="639763"/>
          </a:xfrm>
          <a:prstGeom prst="wedgeRoundRectCallout">
            <a:avLst>
              <a:gd name="adj1" fmla="val 47208"/>
              <a:gd name="adj2" fmla="val -112935"/>
              <a:gd name="adj3" fmla="val 16667"/>
            </a:avLst>
          </a:prstGeom>
          <a:noFill/>
          <a:ln w="9525">
            <a:solidFill>
              <a:schemeClr val="tx1"/>
            </a:solidFill>
            <a:miter lim="800000"/>
            <a:headEnd/>
            <a:tailEnd/>
          </a:ln>
        </p:spPr>
        <p:txBody>
          <a:bodyPr/>
          <a:lstStyle/>
          <a:p>
            <a:pPr algn="ctr" eaLnBrk="1" hangingPunct="1"/>
            <a:r>
              <a:rPr lang="it-IT" altLang="it-IT" sz="1600" b="0">
                <a:solidFill>
                  <a:schemeClr val="tx1"/>
                </a:solidFill>
              </a:rPr>
              <a:t>cerchio delle 3 lunghezze</a:t>
            </a:r>
          </a:p>
        </p:txBody>
      </p:sp>
      <p:graphicFrame>
        <p:nvGraphicFramePr>
          <p:cNvPr id="18" name="Group 159"/>
          <p:cNvGraphicFramePr>
            <a:graphicFrameLocks noGrp="1"/>
          </p:cNvGraphicFramePr>
          <p:nvPr/>
        </p:nvGraphicFramePr>
        <p:xfrm>
          <a:off x="611188" y="1946275"/>
          <a:ext cx="3984625" cy="731838"/>
        </p:xfrm>
        <a:graphic>
          <a:graphicData uri="http://schemas.openxmlformats.org/drawingml/2006/table">
            <a:tbl>
              <a:tblPr/>
              <a:tblGrid>
                <a:gridCol w="2271878"/>
                <a:gridCol w="681148"/>
                <a:gridCol w="1031599"/>
              </a:tblGrid>
              <a:tr h="365919">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Boat length zone</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Min</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Max</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65919">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3</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7</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s-ES_tradnl" sz="1800" b="1" i="0" u="none" strike="noStrike" cap="none" normalizeH="0" baseline="0" dirty="0" smtClean="0">
                          <a:ln>
                            <a:noFill/>
                          </a:ln>
                          <a:solidFill>
                            <a:srgbClr val="002664"/>
                          </a:solidFill>
                          <a:effectLst/>
                          <a:latin typeface="Arial" pitchFamily="34" charset="0"/>
                        </a:rPr>
                        <a:t>9 - 10</a:t>
                      </a:r>
                    </a:p>
                  </a:txBody>
                  <a:tcPr marL="91437" marR="91437" marT="45740" marB="45740"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bl>
          </a:graphicData>
        </a:graphic>
      </p:graphicFrame>
      <p:sp>
        <p:nvSpPr>
          <p:cNvPr id="19" name="Rectangle 7"/>
          <p:cNvSpPr>
            <a:spLocks noChangeArrowheads="1"/>
          </p:cNvSpPr>
          <p:nvPr/>
        </p:nvSpPr>
        <p:spPr bwMode="auto">
          <a:xfrm>
            <a:off x="592138" y="3587750"/>
            <a:ext cx="3351212" cy="1200150"/>
          </a:xfrm>
          <a:prstGeom prst="rect">
            <a:avLst/>
          </a:prstGeom>
          <a:noFill/>
          <a:ln w="38100">
            <a:solidFill>
              <a:srgbClr val="003399"/>
            </a:solidFill>
            <a:miter lim="800000"/>
            <a:headEnd/>
            <a:tailEnd/>
          </a:ln>
        </p:spPr>
        <p:txBody>
          <a:bodyPr anchor="ctr">
            <a:spAutoFit/>
          </a:bodyPr>
          <a:lstStyle/>
          <a:p>
            <a:pPr algn="just" eaLnBrk="1" hangingPunct="1"/>
            <a:r>
              <a:rPr lang="it-IT" altLang="it-IT" sz="1800" dirty="0">
                <a:solidFill>
                  <a:srgbClr val="003399"/>
                </a:solidFill>
              </a:rPr>
              <a:t>Linee guida </a:t>
            </a:r>
            <a:r>
              <a:rPr lang="it-IT" altLang="it-IT" sz="1800" dirty="0" smtClean="0">
                <a:solidFill>
                  <a:srgbClr val="003399"/>
                </a:solidFill>
              </a:rPr>
              <a:t>W.S.</a:t>
            </a:r>
            <a:endParaRPr lang="it-IT" altLang="it-IT" sz="1800" dirty="0">
              <a:solidFill>
                <a:srgbClr val="003399"/>
              </a:solidFill>
            </a:endParaRPr>
          </a:p>
          <a:p>
            <a:pPr algn="just" eaLnBrk="1" hangingPunct="1"/>
            <a:r>
              <a:rPr lang="en-US" altLang="it-IT" sz="1800" b="0" dirty="0">
                <a:solidFill>
                  <a:schemeClr val="tx1"/>
                </a:solidFill>
              </a:rPr>
              <a:t>Gates will be approximately 10 hull lengths wide, </a:t>
            </a:r>
            <a:r>
              <a:rPr lang="it-IT" altLang="it-IT" sz="1800" b="0" dirty="0" err="1"/>
              <a:t>laid</a:t>
            </a:r>
            <a:r>
              <a:rPr lang="en-US" altLang="it-IT" sz="1800" b="0" dirty="0">
                <a:solidFill>
                  <a:schemeClr val="tx1"/>
                </a:solidFill>
              </a:rPr>
              <a:t> square to the sailing wind. </a:t>
            </a:r>
            <a:r>
              <a:rPr lang="en-US" altLang="it-IT" sz="1200" b="0" dirty="0">
                <a:solidFill>
                  <a:schemeClr val="tx1"/>
                </a:solidFill>
              </a:rPr>
              <a:t>(14.6)</a:t>
            </a:r>
            <a:endParaRPr lang="it-IT" altLang="it-IT" sz="1800" b="0" dirty="0">
              <a:solidFill>
                <a:schemeClr val="tx1"/>
              </a:solidFill>
            </a:endParaRPr>
          </a:p>
        </p:txBody>
      </p:sp>
      <p:sp>
        <p:nvSpPr>
          <p:cNvPr id="112663" name="CasellaDiTesto 8"/>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11"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BOA MANCANTE AL CANCELLO</a:t>
            </a:r>
          </a:p>
        </p:txBody>
      </p:sp>
      <p:sp>
        <p:nvSpPr>
          <p:cNvPr id="113667"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3669" name="Rectangle 3"/>
          <p:cNvSpPr>
            <a:spLocks noChangeArrowheads="1"/>
          </p:cNvSpPr>
          <p:nvPr/>
        </p:nvSpPr>
        <p:spPr bwMode="auto">
          <a:xfrm>
            <a:off x="1444625" y="1976438"/>
            <a:ext cx="5851525" cy="0"/>
          </a:xfrm>
          <a:prstGeom prst="rect">
            <a:avLst/>
          </a:prstGeom>
          <a:noFill/>
          <a:ln w="9525">
            <a:noFill/>
            <a:miter lim="800000"/>
            <a:headEnd/>
            <a:tailEnd/>
          </a:ln>
        </p:spPr>
        <p:txBody>
          <a:bodyPr wrap="none" anchor="ctr">
            <a:spAutoFit/>
          </a:bodyPr>
          <a:lstStyle/>
          <a:p>
            <a:pPr eaLnBrk="1" hangingPunct="1"/>
            <a:endParaRPr lang="it-IT" altLang="it-IT" sz="1800" b="0">
              <a:solidFill>
                <a:schemeClr val="tx1"/>
              </a:solidFill>
            </a:endParaRPr>
          </a:p>
        </p:txBody>
      </p:sp>
      <p:sp>
        <p:nvSpPr>
          <p:cNvPr id="396296" name="Rectangle 8"/>
          <p:cNvSpPr>
            <a:spLocks noChangeArrowheads="1"/>
          </p:cNvSpPr>
          <p:nvPr/>
        </p:nvSpPr>
        <p:spPr bwMode="auto">
          <a:xfrm>
            <a:off x="219075" y="1628800"/>
            <a:ext cx="8678863" cy="4554537"/>
          </a:xfrm>
          <a:prstGeom prst="rect">
            <a:avLst/>
          </a:prstGeom>
          <a:noFill/>
          <a:ln w="38100">
            <a:solidFill>
              <a:schemeClr val="hlink"/>
            </a:solidFill>
            <a:miter lim="800000"/>
            <a:headEnd/>
            <a:tailEnd/>
          </a:ln>
          <a:effectLst/>
        </p:spPr>
        <p:txBody>
          <a:bodyPr>
            <a:spAutoFit/>
          </a:bodyPr>
          <a:lstStyle/>
          <a:p>
            <a:pPr algn="ctr" eaLnBrk="1" hangingPunct="1">
              <a:defRPr/>
            </a:pPr>
            <a:r>
              <a:rPr lang="it-IT" sz="2000" dirty="0">
                <a:solidFill>
                  <a:srgbClr val="FF0000"/>
                </a:solidFill>
              </a:rPr>
              <a:t>Ex </a:t>
            </a:r>
            <a:r>
              <a:rPr lang="it-IT" sz="2000" dirty="0" err="1">
                <a:solidFill>
                  <a:srgbClr val="FF0000"/>
                </a:solidFill>
              </a:rPr>
              <a:t>Q&amp;A</a:t>
            </a:r>
            <a:r>
              <a:rPr lang="it-IT" sz="2000" dirty="0">
                <a:solidFill>
                  <a:srgbClr val="FF0000"/>
                </a:solidFill>
              </a:rPr>
              <a:t> 2009-034</a:t>
            </a:r>
            <a:endParaRPr lang="it-IT" sz="2000" b="0" dirty="0"/>
          </a:p>
          <a:p>
            <a:pPr algn="just" eaLnBrk="1" hangingPunct="1">
              <a:defRPr/>
            </a:pPr>
            <a:endParaRPr lang="it-IT" sz="1800" b="0" dirty="0"/>
          </a:p>
          <a:p>
            <a:pPr algn="just" eaLnBrk="1" hangingPunct="1">
              <a:defRPr/>
            </a:pPr>
            <a:r>
              <a:rPr lang="it-IT" sz="1800" b="0" dirty="0"/>
              <a:t>Una delle boe del cancello affonda. Il </a:t>
            </a:r>
            <a:r>
              <a:rPr lang="it-IT" sz="1800" b="0" dirty="0" err="1"/>
              <a:t>CdR</a:t>
            </a:r>
            <a:r>
              <a:rPr lang="it-IT" sz="1800" b="0" dirty="0"/>
              <a:t> non è riuscito a riposizionare la boa né a sostituirla con un oggetto con la bandiera M.</a:t>
            </a:r>
          </a:p>
          <a:p>
            <a:pPr algn="just" eaLnBrk="1" hangingPunct="1">
              <a:defRPr/>
            </a:pPr>
            <a:endParaRPr lang="it-IT" sz="1800" b="0" dirty="0"/>
          </a:p>
          <a:p>
            <a:pPr algn="just" eaLnBrk="1" hangingPunct="1">
              <a:defRPr/>
            </a:pPr>
            <a:r>
              <a:rPr lang="it-IT" sz="1800" b="0" dirty="0"/>
              <a:t>In assenza di Istruzioni di Regata relative </a:t>
            </a:r>
            <a:r>
              <a:rPr lang="it-IT" sz="1800" b="0" dirty="0">
                <a:solidFill>
                  <a:srgbClr val="FF0000"/>
                </a:solidFill>
                <a:effectLst>
                  <a:outerShdw blurRad="38100" dist="38100" dir="2700000" algn="tl">
                    <a:srgbClr val="C0C0C0"/>
                  </a:outerShdw>
                </a:effectLst>
              </a:rPr>
              <a:t>la boa rimanente non è più una boa</a:t>
            </a:r>
            <a:r>
              <a:rPr lang="it-IT" sz="1800" b="0" dirty="0"/>
              <a:t>. Quando le </a:t>
            </a:r>
            <a:r>
              <a:rPr lang="it-IT" sz="1800" b="0" dirty="0" err="1"/>
              <a:t>IdR</a:t>
            </a:r>
            <a:r>
              <a:rPr lang="it-IT" sz="1800" b="0" dirty="0"/>
              <a:t> descrivono un cancello le barche devono passare tra le boe del cancello per soddisfare la regola 28.1(c). Quando una delle due boe del cancello non c’è più, l’altra non ha più un lato definito. Le barche possono lasciare la boa da qualunque lato e possono anche toccarla.</a:t>
            </a:r>
          </a:p>
          <a:p>
            <a:pPr algn="just" eaLnBrk="1" hangingPunct="1">
              <a:defRPr/>
            </a:pPr>
            <a:r>
              <a:rPr lang="it-IT" sz="1800" b="0" dirty="0"/>
              <a:t>Per evitare questo problema occorrerebbe specificare nelle </a:t>
            </a:r>
            <a:r>
              <a:rPr lang="it-IT" sz="1800" b="0" dirty="0" err="1"/>
              <a:t>IdR</a:t>
            </a:r>
            <a:r>
              <a:rPr lang="it-IT" sz="1800" b="0" dirty="0"/>
              <a:t> quale sia il lato da passare nel caso che rimanga solo una boa del cancello. Le barche quindi dovrebbero girare la boa come qualunque altra boa singola e non sono autorizzate a toccarla.</a:t>
            </a:r>
          </a:p>
          <a:p>
            <a:pPr algn="just" eaLnBrk="1" hangingPunct="1">
              <a:defRPr/>
            </a:pPr>
            <a:r>
              <a:rPr lang="it-IT" sz="1800" b="0" dirty="0"/>
              <a:t>Quando questo non sia indicato nelle </a:t>
            </a:r>
            <a:r>
              <a:rPr lang="it-IT" sz="1800" b="0" dirty="0" err="1"/>
              <a:t>IdR</a:t>
            </a:r>
            <a:r>
              <a:rPr lang="it-IT" sz="1800" b="0" dirty="0"/>
              <a:t>, allora è opportuno che il </a:t>
            </a:r>
            <a:r>
              <a:rPr lang="it-IT" sz="1800" b="0" dirty="0" err="1"/>
              <a:t>CdR</a:t>
            </a:r>
            <a:r>
              <a:rPr lang="it-IT" sz="1800" b="0" dirty="0"/>
              <a:t> consideri l’annullamento della prova secondo la regola 32.1(d). </a:t>
            </a:r>
          </a:p>
        </p:txBody>
      </p:sp>
      <p:sp>
        <p:nvSpPr>
          <p:cNvPr id="113671" name="Rettangolo 17"/>
          <p:cNvSpPr>
            <a:spLocks noChangeArrowheads="1"/>
          </p:cNvSpPr>
          <p:nvPr/>
        </p:nvSpPr>
        <p:spPr bwMode="auto">
          <a:xfrm>
            <a:off x="2159000" y="1174180"/>
            <a:ext cx="4789488" cy="400050"/>
          </a:xfrm>
          <a:prstGeom prst="rect">
            <a:avLst/>
          </a:prstGeom>
          <a:noFill/>
          <a:ln w="9525">
            <a:noFill/>
            <a:miter lim="800000"/>
            <a:headEnd/>
            <a:tailEnd/>
          </a:ln>
        </p:spPr>
        <p:txBody>
          <a:bodyPr>
            <a:spAutoFit/>
          </a:bodyPr>
          <a:lstStyle/>
          <a:p>
            <a:pPr algn="ctr" eaLnBrk="1" hangingPunct="1"/>
            <a:r>
              <a:rPr lang="it-IT" altLang="it-IT" sz="2000" b="0" dirty="0">
                <a:solidFill>
                  <a:schemeClr val="tx1"/>
                </a:solidFill>
              </a:rPr>
              <a:t>Quando manca una boa del cancello</a:t>
            </a:r>
            <a:endParaRPr lang="it-IT" altLang="it-IT" sz="2000" dirty="0">
              <a:solidFill>
                <a:srgbClr val="FF0000"/>
              </a:solidFill>
            </a:endParaRPr>
          </a:p>
        </p:txBody>
      </p:sp>
      <p:sp>
        <p:nvSpPr>
          <p:cNvPr id="8"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6296"/>
                                        </p:tgtEl>
                                        <p:attrNameLst>
                                          <p:attrName>style.visibility</p:attrName>
                                        </p:attrNameLst>
                                      </p:cBhvr>
                                      <p:to>
                                        <p:strVal val="visible"/>
                                      </p:to>
                                    </p:set>
                                    <p:anim calcmode="lin" valueType="num">
                                      <p:cBhvr additive="base">
                                        <p:cTn id="7" dur="2000" fill="hold"/>
                                        <p:tgtEl>
                                          <p:spTgt spid="396296"/>
                                        </p:tgtEl>
                                        <p:attrNameLst>
                                          <p:attrName>ppt_x</p:attrName>
                                        </p:attrNameLst>
                                      </p:cBhvr>
                                      <p:tavLst>
                                        <p:tav tm="0">
                                          <p:val>
                                            <p:strVal val="0-#ppt_w/2"/>
                                          </p:val>
                                        </p:tav>
                                        <p:tav tm="100000">
                                          <p:val>
                                            <p:strVal val="#ppt_x"/>
                                          </p:val>
                                        </p:tav>
                                      </p:tavLst>
                                    </p:anim>
                                    <p:anim calcmode="lin" valueType="num">
                                      <p:cBhvr additive="base">
                                        <p:cTn id="8" dur="2000" fill="hold"/>
                                        <p:tgtEl>
                                          <p:spTgt spid="396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dirty="0" smtClean="0"/>
              <a:t>CANCELLO CON BOA SPOSTATA</a:t>
            </a:r>
          </a:p>
        </p:txBody>
      </p:sp>
      <p:sp>
        <p:nvSpPr>
          <p:cNvPr id="114691"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4693" name="Rectangle 3"/>
          <p:cNvSpPr>
            <a:spLocks noChangeArrowheads="1"/>
          </p:cNvSpPr>
          <p:nvPr/>
        </p:nvSpPr>
        <p:spPr bwMode="auto">
          <a:xfrm>
            <a:off x="536575" y="1988840"/>
            <a:ext cx="8039100" cy="4127500"/>
          </a:xfrm>
          <a:prstGeom prst="rect">
            <a:avLst/>
          </a:prstGeom>
          <a:noFill/>
          <a:ln w="38100">
            <a:solidFill>
              <a:srgbClr val="FF0000"/>
            </a:solidFill>
            <a:miter lim="800000"/>
            <a:headEnd/>
            <a:tailEnd/>
          </a:ln>
        </p:spPr>
        <p:txBody>
          <a:bodyPr/>
          <a:lstStyle/>
          <a:p>
            <a:pPr algn="ctr" eaLnBrk="1" hangingPunct="1"/>
            <a:r>
              <a:rPr lang="it-IT" altLang="it-IT" sz="2400" dirty="0">
                <a:solidFill>
                  <a:srgbClr val="FF0000"/>
                </a:solidFill>
              </a:rPr>
              <a:t>Ex </a:t>
            </a:r>
            <a:r>
              <a:rPr lang="it-IT" altLang="it-IT" sz="2400" dirty="0" err="1">
                <a:solidFill>
                  <a:srgbClr val="FF0000"/>
                </a:solidFill>
              </a:rPr>
              <a:t>Q&amp;A</a:t>
            </a:r>
            <a:r>
              <a:rPr lang="it-IT" altLang="it-IT" sz="2400" dirty="0">
                <a:solidFill>
                  <a:srgbClr val="FF0000"/>
                </a:solidFill>
              </a:rPr>
              <a:t> 2010-041</a:t>
            </a:r>
          </a:p>
          <a:p>
            <a:pPr algn="just" eaLnBrk="1" hangingPunct="1"/>
            <a:endParaRPr lang="it-IT" altLang="it-IT" sz="2400" b="0" dirty="0">
              <a:solidFill>
                <a:schemeClr val="tx1"/>
              </a:solidFill>
            </a:endParaRPr>
          </a:p>
          <a:p>
            <a:pPr algn="just" eaLnBrk="1" hangingPunct="1"/>
            <a:r>
              <a:rPr lang="it-IT" altLang="it-IT" sz="2400" b="0" dirty="0">
                <a:solidFill>
                  <a:schemeClr val="tx1"/>
                </a:solidFill>
              </a:rPr>
              <a:t>…. una delle boe del cancello si era spostata di circa 100 metri. Era praticamente impossibile per le barche vedere quale delle boe del cancello si era spostata.</a:t>
            </a:r>
          </a:p>
          <a:p>
            <a:pPr algn="just" eaLnBrk="1" hangingPunct="1"/>
            <a:endParaRPr lang="it-IT" altLang="it-IT" sz="2400" b="0" dirty="0">
              <a:solidFill>
                <a:schemeClr val="tx1"/>
              </a:solidFill>
            </a:endParaRPr>
          </a:p>
          <a:p>
            <a:pPr algn="just" eaLnBrk="1" hangingPunct="1"/>
            <a:r>
              <a:rPr lang="it-IT" altLang="it-IT" sz="2400" b="0" dirty="0">
                <a:solidFill>
                  <a:schemeClr val="tx1"/>
                </a:solidFill>
              </a:rPr>
              <a:t>Fin tanto che un cancello è chiaramente un cancello le barche devono passare tra le boe del cancello. Se una delle boe si è spostata in modo che non è possibile capire quale sia la boa di sinistra e quella di destra, le barche possono passare il cancello in qualsiasi direzione.</a:t>
            </a:r>
          </a:p>
        </p:txBody>
      </p:sp>
      <p:sp>
        <p:nvSpPr>
          <p:cNvPr id="114694" name="Rettangolo 6"/>
          <p:cNvSpPr>
            <a:spLocks noChangeArrowheads="1"/>
          </p:cNvSpPr>
          <p:nvPr/>
        </p:nvSpPr>
        <p:spPr bwMode="auto">
          <a:xfrm>
            <a:off x="1674813" y="1300163"/>
            <a:ext cx="5783262" cy="368300"/>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pPr>
            <a:r>
              <a:rPr lang="it-IT" altLang="it-IT" sz="2000"/>
              <a:t>Quando una boa di un cancello va alla deriva</a:t>
            </a:r>
            <a:endParaRPr lang="it-IT" altLang="it-IT" sz="2000" b="0">
              <a:solidFill>
                <a:schemeClr val="tx1"/>
              </a:solidFill>
            </a:endParaRPr>
          </a:p>
        </p:txBody>
      </p:sp>
      <p:sp>
        <p:nvSpPr>
          <p:cNvPr id="7"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571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en-US" altLang="it-IT" b="1" smtClean="0"/>
              <a:t>IL TRAPEZOIDE</a:t>
            </a:r>
            <a:endParaRPr lang="it-IT" altLang="it-IT" b="1" smtClean="0"/>
          </a:p>
        </p:txBody>
      </p:sp>
      <p:sp>
        <p:nvSpPr>
          <p:cNvPr id="11571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5717" name="Rectangle 4"/>
          <p:cNvSpPr>
            <a:spLocks noChangeArrowheads="1"/>
          </p:cNvSpPr>
          <p:nvPr/>
        </p:nvSpPr>
        <p:spPr bwMode="auto">
          <a:xfrm>
            <a:off x="1608138" y="1284288"/>
            <a:ext cx="6437312" cy="3736975"/>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r>
              <a:rPr lang="it-IT" altLang="it-IT" sz="2400" b="0">
                <a:solidFill>
                  <a:schemeClr val="tx1"/>
                </a:solidFill>
              </a:rPr>
              <a:t>Occupa molto spazio</a:t>
            </a:r>
          </a:p>
          <a:p>
            <a:pPr marL="342900" indent="-342900" algn="just" eaLnBrk="1" hangingPunct="1">
              <a:lnSpc>
                <a:spcPct val="90000"/>
              </a:lnSpc>
              <a:spcBef>
                <a:spcPct val="20000"/>
              </a:spcBef>
              <a:buFontTx/>
              <a:buChar char="•"/>
            </a:pPr>
            <a:r>
              <a:rPr lang="it-IT" altLang="it-IT" sz="2400" b="0">
                <a:solidFill>
                  <a:schemeClr val="tx1"/>
                </a:solidFill>
              </a:rPr>
              <a:t>Difficile da posare</a:t>
            </a:r>
          </a:p>
          <a:p>
            <a:pPr marL="342900" indent="-342900" algn="just" eaLnBrk="1" hangingPunct="1">
              <a:lnSpc>
                <a:spcPct val="90000"/>
              </a:lnSpc>
              <a:spcBef>
                <a:spcPct val="20000"/>
              </a:spcBef>
              <a:buFontTx/>
              <a:buChar char="•"/>
            </a:pPr>
            <a:r>
              <a:rPr lang="it-IT" altLang="it-IT" sz="2400" b="0">
                <a:solidFill>
                  <a:schemeClr val="tx1"/>
                </a:solidFill>
              </a:rPr>
              <a:t>Impossibile da correggere in corsa</a:t>
            </a:r>
          </a:p>
          <a:p>
            <a:pPr marL="342900" indent="-342900" algn="just" eaLnBrk="1" hangingPunct="1">
              <a:lnSpc>
                <a:spcPct val="90000"/>
              </a:lnSpc>
              <a:spcBef>
                <a:spcPct val="20000"/>
              </a:spcBef>
              <a:buFontTx/>
              <a:buChar char="•"/>
            </a:pPr>
            <a:r>
              <a:rPr lang="it-IT" altLang="it-IT" sz="2400" b="0">
                <a:solidFill>
                  <a:schemeClr val="tx1"/>
                </a:solidFill>
              </a:rPr>
              <a:t>Vento diverso sui due bastoni</a:t>
            </a:r>
          </a:p>
          <a:p>
            <a:pPr marL="342900" indent="-342900" algn="just" eaLnBrk="1" hangingPunct="1">
              <a:lnSpc>
                <a:spcPct val="90000"/>
              </a:lnSpc>
              <a:spcBef>
                <a:spcPct val="20000"/>
              </a:spcBef>
            </a:pPr>
            <a:endParaRPr lang="it-IT" altLang="it-IT" sz="2400" b="0">
              <a:solidFill>
                <a:schemeClr val="tx1"/>
              </a:solidFill>
            </a:endParaRPr>
          </a:p>
          <a:p>
            <a:pPr marL="342900" indent="-342900" algn="just" eaLnBrk="1" hangingPunct="1">
              <a:lnSpc>
                <a:spcPct val="90000"/>
              </a:lnSpc>
              <a:spcBef>
                <a:spcPct val="20000"/>
              </a:spcBef>
              <a:buFontTx/>
              <a:buChar char="•"/>
            </a:pPr>
            <a:endParaRPr lang="it-IT" altLang="it-IT" sz="2400" b="0">
              <a:solidFill>
                <a:schemeClr val="tx1"/>
              </a:solidFill>
            </a:endParaRPr>
          </a:p>
          <a:p>
            <a:pPr marL="342900" indent="-342900" algn="just" eaLnBrk="1" hangingPunct="1">
              <a:lnSpc>
                <a:spcPct val="90000"/>
              </a:lnSpc>
              <a:spcBef>
                <a:spcPct val="20000"/>
              </a:spcBef>
              <a:buFontTx/>
              <a:buChar char="•"/>
            </a:pPr>
            <a:r>
              <a:rPr lang="it-IT" altLang="it-IT" sz="2400" b="0">
                <a:solidFill>
                  <a:schemeClr val="tx1"/>
                </a:solidFill>
              </a:rPr>
              <a:t>Un’unica linea di partenza</a:t>
            </a:r>
          </a:p>
          <a:p>
            <a:pPr marL="342900" indent="-342900" algn="just" eaLnBrk="1" hangingPunct="1">
              <a:lnSpc>
                <a:spcPct val="90000"/>
              </a:lnSpc>
              <a:spcBef>
                <a:spcPct val="20000"/>
              </a:spcBef>
              <a:buFontTx/>
              <a:buChar char="•"/>
            </a:pPr>
            <a:r>
              <a:rPr lang="it-IT" altLang="it-IT" sz="2400" b="0">
                <a:solidFill>
                  <a:schemeClr val="tx1"/>
                </a:solidFill>
              </a:rPr>
              <a:t>Un’unica linea d’arrivo</a:t>
            </a:r>
          </a:p>
          <a:p>
            <a:pPr marL="342900" indent="-342900" algn="just" eaLnBrk="1" hangingPunct="1">
              <a:lnSpc>
                <a:spcPct val="90000"/>
              </a:lnSpc>
              <a:spcBef>
                <a:spcPct val="20000"/>
              </a:spcBef>
              <a:buFontTx/>
              <a:buChar char="•"/>
            </a:pPr>
            <a:r>
              <a:rPr lang="it-IT" altLang="it-IT" sz="2400" b="0">
                <a:solidFill>
                  <a:schemeClr val="tx1"/>
                </a:solidFill>
              </a:rPr>
              <a:t>Due percorsi distinti (gestione di più classi)</a:t>
            </a:r>
          </a:p>
        </p:txBody>
      </p:sp>
      <p:sp>
        <p:nvSpPr>
          <p:cNvPr id="309253" name="Rectangle 5"/>
          <p:cNvSpPr>
            <a:spLocks noChangeArrowheads="1"/>
          </p:cNvSpPr>
          <p:nvPr/>
        </p:nvSpPr>
        <p:spPr bwMode="auto">
          <a:xfrm>
            <a:off x="971550" y="5375275"/>
            <a:ext cx="7219950" cy="1008063"/>
          </a:xfrm>
          <a:prstGeom prst="rect">
            <a:avLst/>
          </a:prstGeom>
          <a:noFill/>
          <a:ln w="38100">
            <a:solidFill>
              <a:srgbClr val="003399"/>
            </a:solidFill>
            <a:miter lim="800000"/>
            <a:headEnd/>
            <a:tailEnd/>
          </a:ln>
        </p:spPr>
        <p:txBody>
          <a:bodyPr/>
          <a:lstStyle/>
          <a:p>
            <a:pPr marL="342900" indent="12700" eaLnBrk="1" hangingPunct="1">
              <a:spcBef>
                <a:spcPct val="20000"/>
              </a:spcBef>
            </a:pPr>
            <a:r>
              <a:rPr lang="it-IT" altLang="it-IT" sz="2400" b="1" dirty="0">
                <a:solidFill>
                  <a:schemeClr val="tx1"/>
                </a:solidFill>
              </a:rPr>
              <a:t>Distanza</a:t>
            </a:r>
            <a:r>
              <a:rPr lang="it-IT" altLang="it-IT" sz="2400" b="0" dirty="0">
                <a:solidFill>
                  <a:schemeClr val="tx1"/>
                </a:solidFill>
              </a:rPr>
              <a:t> tra la boa 1 e la 2  – </a:t>
            </a:r>
            <a:r>
              <a:rPr lang="it-IT" altLang="it-IT" sz="2400" b="0" dirty="0" err="1">
                <a:solidFill>
                  <a:schemeClr val="tx1"/>
                </a:solidFill>
              </a:rPr>
              <a:t>2</a:t>
            </a:r>
            <a:r>
              <a:rPr lang="it-IT" altLang="it-IT" sz="2400" b="0" dirty="0">
                <a:solidFill>
                  <a:schemeClr val="tx1"/>
                </a:solidFill>
              </a:rPr>
              <a:t>/3 del primo lato</a:t>
            </a:r>
          </a:p>
          <a:p>
            <a:pPr marL="342900" indent="12700" eaLnBrk="1" hangingPunct="1">
              <a:spcBef>
                <a:spcPct val="20000"/>
              </a:spcBef>
            </a:pPr>
            <a:r>
              <a:rPr lang="it-IT" altLang="it-IT" sz="2400" b="1" dirty="0">
                <a:solidFill>
                  <a:schemeClr val="tx1"/>
                </a:solidFill>
              </a:rPr>
              <a:t>Angolo</a:t>
            </a:r>
            <a:r>
              <a:rPr lang="it-IT" altLang="it-IT" sz="2400" b="0" dirty="0">
                <a:solidFill>
                  <a:schemeClr val="tx1"/>
                </a:solidFill>
              </a:rPr>
              <a:t> interno – con spy 60°, senza 70°</a:t>
            </a:r>
          </a:p>
          <a:p>
            <a:pPr marL="342900" indent="12700" eaLnBrk="1" hangingPunct="1">
              <a:spcBef>
                <a:spcPct val="20000"/>
              </a:spcBef>
            </a:pPr>
            <a:endParaRPr lang="it-IT" altLang="it-IT" sz="2400" b="0" dirty="0">
              <a:solidFill>
                <a:schemeClr val="tx1"/>
              </a:solidFill>
            </a:endParaRPr>
          </a:p>
        </p:txBody>
      </p:sp>
      <p:sp>
        <p:nvSpPr>
          <p:cNvPr id="7" name="CasellaDiTesto 6"/>
          <p:cNvSpPr txBox="1"/>
          <p:nvPr/>
        </p:nvSpPr>
        <p:spPr>
          <a:xfrm>
            <a:off x="1095375" y="3694113"/>
            <a:ext cx="336550" cy="1200150"/>
          </a:xfrm>
          <a:prstGeom prst="rect">
            <a:avLst/>
          </a:prstGeom>
          <a:solidFill>
            <a:srgbClr val="FFFFCC"/>
          </a:solidFill>
          <a:ln w="12700">
            <a:solidFill>
              <a:schemeClr val="accent4"/>
            </a:solidFill>
          </a:ln>
        </p:spPr>
        <p:txBody>
          <a:bodyPr>
            <a:spAutoFit/>
          </a:bodyPr>
          <a:lstStyle/>
          <a:p>
            <a:pPr eaLnBrk="1" hangingPunct="1">
              <a:defRPr/>
            </a:pPr>
            <a:r>
              <a:rPr lang="it-IT" sz="2400" b="0" dirty="0">
                <a:solidFill>
                  <a:schemeClr val="tx1"/>
                </a:solidFill>
              </a:rPr>
              <a:t>pro</a:t>
            </a:r>
          </a:p>
        </p:txBody>
      </p:sp>
      <p:sp>
        <p:nvSpPr>
          <p:cNvPr id="8" name="CasellaDiTesto 7"/>
          <p:cNvSpPr txBox="1"/>
          <p:nvPr/>
        </p:nvSpPr>
        <p:spPr>
          <a:xfrm>
            <a:off x="1090613" y="984250"/>
            <a:ext cx="336550" cy="2308225"/>
          </a:xfrm>
          <a:prstGeom prst="rect">
            <a:avLst/>
          </a:prstGeom>
          <a:solidFill>
            <a:srgbClr val="FFFFCC"/>
          </a:solidFill>
          <a:ln w="12700">
            <a:solidFill>
              <a:schemeClr val="accent4"/>
            </a:solidFill>
          </a:ln>
        </p:spPr>
        <p:txBody>
          <a:bodyPr>
            <a:spAutoFit/>
          </a:bodyPr>
          <a:lstStyle/>
          <a:p>
            <a:pPr eaLnBrk="1" hangingPunct="1">
              <a:defRPr/>
            </a:pPr>
            <a:r>
              <a:rPr lang="it-IT" sz="2400" b="0" dirty="0">
                <a:solidFill>
                  <a:schemeClr val="tx1"/>
                </a:solidFill>
              </a:rPr>
              <a:t>contro</a:t>
            </a:r>
          </a:p>
        </p:txBody>
      </p:sp>
      <p:sp>
        <p:nvSpPr>
          <p:cNvPr id="9"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additive="base">
                                        <p:cTn id="7" dur="2000" fill="hold"/>
                                        <p:tgtEl>
                                          <p:spTgt spid="309253"/>
                                        </p:tgtEl>
                                        <p:attrNameLst>
                                          <p:attrName>ppt_x</p:attrName>
                                        </p:attrNameLst>
                                      </p:cBhvr>
                                      <p:tavLst>
                                        <p:tav tm="0">
                                          <p:val>
                                            <p:strVal val="#ppt_x"/>
                                          </p:val>
                                        </p:tav>
                                        <p:tav tm="100000">
                                          <p:val>
                                            <p:strVal val="#ppt_x"/>
                                          </p:val>
                                        </p:tav>
                                      </p:tavLst>
                                    </p:anim>
                                    <p:anim calcmode="lin" valueType="num">
                                      <p:cBhvr additive="base">
                                        <p:cTn id="8" dur="2000" fill="hold"/>
                                        <p:tgtEl>
                                          <p:spTgt spid="309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674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000" b="1" smtClean="0"/>
              <a:t>ROTAZIONE DEL VENTO – RIPOSIZIONARE IL PERCORSO - 1</a:t>
            </a:r>
          </a:p>
        </p:txBody>
      </p:sp>
      <p:sp>
        <p:nvSpPr>
          <p:cNvPr id="11673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116741" name="Picture 6"/>
          <p:cNvPicPr>
            <a:picLocks noChangeAspect="1" noChangeArrowheads="1"/>
          </p:cNvPicPr>
          <p:nvPr/>
        </p:nvPicPr>
        <p:blipFill>
          <a:blip r:embed="rId4" cstate="print"/>
          <a:srcRect/>
          <a:stretch>
            <a:fillRect/>
          </a:stretch>
        </p:blipFill>
        <p:spPr bwMode="auto">
          <a:xfrm>
            <a:off x="1476375" y="1412875"/>
            <a:ext cx="6173788" cy="2992438"/>
          </a:xfrm>
          <a:prstGeom prst="rect">
            <a:avLst/>
          </a:prstGeom>
          <a:noFill/>
          <a:ln w="9525">
            <a:noFill/>
            <a:miter lim="800000"/>
            <a:headEnd/>
            <a:tailEnd/>
          </a:ln>
        </p:spPr>
      </p:pic>
      <p:sp>
        <p:nvSpPr>
          <p:cNvPr id="116742" name="CasellaDiTesto 8"/>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116743" name="Rettangolo 9"/>
          <p:cNvSpPr>
            <a:spLocks noChangeArrowheads="1"/>
          </p:cNvSpPr>
          <p:nvPr/>
        </p:nvSpPr>
        <p:spPr bwMode="auto">
          <a:xfrm>
            <a:off x="976313" y="5589588"/>
            <a:ext cx="7204075" cy="369887"/>
          </a:xfrm>
          <a:prstGeom prst="rect">
            <a:avLst/>
          </a:prstGeom>
          <a:noFill/>
          <a:ln w="9525">
            <a:noFill/>
            <a:miter lim="800000"/>
            <a:headEnd/>
            <a:tailEnd/>
          </a:ln>
        </p:spPr>
        <p:txBody>
          <a:bodyPr>
            <a:spAutoFit/>
          </a:bodyPr>
          <a:lstStyle/>
          <a:p>
            <a:pPr algn="ctr" eaLnBrk="1" hangingPunct="1"/>
            <a:r>
              <a:rPr lang="it-IT" altLang="it-IT" sz="1800" b="1" dirty="0"/>
              <a:t>Il campo è già posato per 265° ma il vento ruota di 40° a sinistra.</a:t>
            </a:r>
          </a:p>
        </p:txBody>
      </p:sp>
      <p:sp>
        <p:nvSpPr>
          <p:cNvPr id="8"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COMPITI DEL COMITATO DI REGATA</a:t>
            </a:r>
          </a:p>
        </p:txBody>
      </p:sp>
      <p:sp>
        <p:nvSpPr>
          <p:cNvPr id="1536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5365" name="Rettangolo 7"/>
          <p:cNvSpPr>
            <a:spLocks noChangeArrowheads="1"/>
          </p:cNvSpPr>
          <p:nvPr/>
        </p:nvSpPr>
        <p:spPr bwMode="auto">
          <a:xfrm>
            <a:off x="371475" y="1887538"/>
            <a:ext cx="4291013" cy="4524375"/>
          </a:xfrm>
          <a:prstGeom prst="rect">
            <a:avLst/>
          </a:prstGeom>
          <a:noFill/>
          <a:ln w="9525">
            <a:noFill/>
            <a:miter lim="800000"/>
            <a:headEnd/>
            <a:tailEnd/>
          </a:ln>
        </p:spPr>
        <p:txBody>
          <a:bodyPr>
            <a:spAutoFit/>
          </a:bodyPr>
          <a:lstStyle/>
          <a:p>
            <a:pPr algn="just" eaLnBrk="1" hangingPunct="1"/>
            <a:r>
              <a:rPr lang="it-IT" altLang="it-IT" sz="1600" b="0"/>
              <a:t>Il CdR è responsabile di ciò che accade, o non accade, in acqua e di tutte quelle attività direttamente associate alla competizione; gestisce le regate.</a:t>
            </a:r>
          </a:p>
          <a:p>
            <a:pPr algn="just" eaLnBrk="1" hangingPunct="1"/>
            <a:endParaRPr lang="it-IT" altLang="it-IT" sz="1600" b="0"/>
          </a:p>
          <a:p>
            <a:pPr algn="just" eaLnBrk="1" hangingPunct="1"/>
            <a:r>
              <a:rPr lang="it-IT" altLang="it-IT" sz="1600" b="0"/>
              <a:t>Oltre a quanto espressamente recitato dal regolamento ha anche tutti gli altri compiti legati alla gestione.</a:t>
            </a:r>
          </a:p>
          <a:p>
            <a:pPr algn="just" eaLnBrk="1" hangingPunct="1"/>
            <a:endParaRPr lang="it-IT" altLang="it-IT" sz="1600" b="0"/>
          </a:p>
          <a:p>
            <a:pPr algn="just" eaLnBrk="1" hangingPunct="1"/>
            <a:r>
              <a:rPr lang="it-IT" altLang="it-IT" sz="1600" b="0">
                <a:solidFill>
                  <a:srgbClr val="FF0000"/>
                </a:solidFill>
              </a:rPr>
              <a:t>Tutte le persone che lavorano per la gestione della regata devono essere considerati parte del “Comitato” (dal posaboe alla segretaria).</a:t>
            </a:r>
          </a:p>
          <a:p>
            <a:pPr algn="just" eaLnBrk="1" hangingPunct="1"/>
            <a:endParaRPr lang="it-IT" altLang="it-IT" sz="1600" b="0"/>
          </a:p>
          <a:p>
            <a:pPr algn="just" eaLnBrk="1" hangingPunct="1"/>
            <a:r>
              <a:rPr lang="it-IT" altLang="it-IT" sz="1600" b="0"/>
              <a:t>Al CdR sono deputate tutte le funzioni gestionali (preparazione dei documenti ufficiali, posa del campo, operazioni di partenza e di arrivo ecc.) come, del caso, quelle giuridiche (discussione delle proteste).</a:t>
            </a:r>
          </a:p>
        </p:txBody>
      </p:sp>
      <p:sp>
        <p:nvSpPr>
          <p:cNvPr id="15366" name="Rettangolo 6"/>
          <p:cNvSpPr>
            <a:spLocks noChangeArrowheads="1"/>
          </p:cNvSpPr>
          <p:nvPr/>
        </p:nvSpPr>
        <p:spPr bwMode="auto">
          <a:xfrm>
            <a:off x="411163" y="1041400"/>
            <a:ext cx="8359775" cy="830263"/>
          </a:xfrm>
          <a:prstGeom prst="rect">
            <a:avLst/>
          </a:prstGeom>
          <a:noFill/>
          <a:ln w="9525">
            <a:noFill/>
            <a:miter lim="800000"/>
            <a:headEnd/>
            <a:tailEnd/>
          </a:ln>
        </p:spPr>
        <p:txBody>
          <a:bodyPr>
            <a:spAutoFit/>
          </a:bodyPr>
          <a:lstStyle/>
          <a:p>
            <a:pPr algn="ctr" eaLnBrk="1" hangingPunct="1"/>
            <a:r>
              <a:rPr lang="it-IT" altLang="it-IT" sz="2400" b="1" dirty="0">
                <a:solidFill>
                  <a:srgbClr val="FF0000"/>
                </a:solidFill>
              </a:rPr>
              <a:t>Il regolamento dice poco ma in quel poco c’è tutto</a:t>
            </a:r>
          </a:p>
          <a:p>
            <a:pPr algn="ctr" eaLnBrk="1" hangingPunct="1"/>
            <a:r>
              <a:rPr lang="it-IT" altLang="it-IT" sz="2400" b="1" dirty="0">
                <a:solidFill>
                  <a:srgbClr val="FF0000"/>
                </a:solidFill>
              </a:rPr>
              <a:t>Deve "condurre la regata”</a:t>
            </a:r>
          </a:p>
        </p:txBody>
      </p:sp>
      <p:pic>
        <p:nvPicPr>
          <p:cNvPr id="15367" name="Picture 7"/>
          <p:cNvPicPr>
            <a:picLocks noChangeAspect="1" noChangeArrowheads="1"/>
          </p:cNvPicPr>
          <p:nvPr/>
        </p:nvPicPr>
        <p:blipFill>
          <a:blip r:embed="rId4" cstate="print"/>
          <a:srcRect/>
          <a:stretch>
            <a:fillRect/>
          </a:stretch>
        </p:blipFill>
        <p:spPr bwMode="auto">
          <a:xfrm>
            <a:off x="4983163" y="2239963"/>
            <a:ext cx="3800475" cy="3924300"/>
          </a:xfrm>
          <a:prstGeom prst="rect">
            <a:avLst/>
          </a:prstGeom>
          <a:noFill/>
          <a:ln w="9525">
            <a:noFill/>
            <a:miter lim="800000"/>
            <a:headEnd/>
            <a:tailEnd/>
          </a:ln>
        </p:spPr>
      </p:pic>
      <p:sp>
        <p:nvSpPr>
          <p:cNvPr id="15368"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12</a:t>
            </a:fld>
            <a:endParaRPr lang="it-IT" altLang="it-IT" dirty="0" smtClean="0"/>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776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000" b="1" dirty="0" smtClean="0"/>
              <a:t>ROTAZIONE DEL VENTO – RIPOSIZIONARE IL PERCORSO - 2</a:t>
            </a:r>
          </a:p>
        </p:txBody>
      </p:sp>
      <p:sp>
        <p:nvSpPr>
          <p:cNvPr id="11776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117765" name="Picture 5"/>
          <p:cNvPicPr>
            <a:picLocks noChangeAspect="1" noChangeArrowheads="1"/>
          </p:cNvPicPr>
          <p:nvPr/>
        </p:nvPicPr>
        <p:blipFill>
          <a:blip r:embed="rId4" cstate="print"/>
          <a:srcRect/>
          <a:stretch>
            <a:fillRect/>
          </a:stretch>
        </p:blipFill>
        <p:spPr bwMode="auto">
          <a:xfrm>
            <a:off x="1476375" y="1412875"/>
            <a:ext cx="6192838" cy="4483100"/>
          </a:xfrm>
          <a:prstGeom prst="rect">
            <a:avLst/>
          </a:prstGeom>
          <a:noFill/>
          <a:ln w="9525">
            <a:noFill/>
            <a:miter lim="800000"/>
            <a:headEnd/>
            <a:tailEnd/>
          </a:ln>
        </p:spPr>
      </p:pic>
      <p:sp>
        <p:nvSpPr>
          <p:cNvPr id="117766" name="CasellaDiTesto 8"/>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117767" name="Rettangolo 9"/>
          <p:cNvSpPr>
            <a:spLocks noChangeArrowheads="1"/>
          </p:cNvSpPr>
          <p:nvPr/>
        </p:nvSpPr>
        <p:spPr bwMode="auto">
          <a:xfrm>
            <a:off x="4211960" y="5085184"/>
            <a:ext cx="4413250" cy="1200150"/>
          </a:xfrm>
          <a:prstGeom prst="rect">
            <a:avLst/>
          </a:prstGeom>
          <a:noFill/>
          <a:ln w="9525">
            <a:noFill/>
            <a:miter lim="800000"/>
            <a:headEnd/>
            <a:tailEnd/>
          </a:ln>
        </p:spPr>
        <p:txBody>
          <a:bodyPr>
            <a:spAutoFit/>
          </a:bodyPr>
          <a:lstStyle/>
          <a:p>
            <a:pPr algn="just" eaLnBrk="1" hangingPunct="1"/>
            <a:r>
              <a:rPr lang="it-IT" altLang="it-IT" sz="1800" b="1" dirty="0"/>
              <a:t>Dobbiamo riposizionare il campo per il nuovo vento mantenendo invariata la lunghezza del percorso e il gommone ci chiede quale rotta deve fare.</a:t>
            </a:r>
          </a:p>
        </p:txBody>
      </p:sp>
      <p:sp>
        <p:nvSpPr>
          <p:cNvPr id="8"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878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000" b="1" smtClean="0"/>
              <a:t>ROTAZIONE DEL VENTO – RIPOSIZIONARE IL PERCORSO - 3</a:t>
            </a:r>
          </a:p>
        </p:txBody>
      </p:sp>
      <p:sp>
        <p:nvSpPr>
          <p:cNvPr id="11878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118789" name="Picture 5"/>
          <p:cNvPicPr>
            <a:picLocks noChangeAspect="1" noChangeArrowheads="1"/>
          </p:cNvPicPr>
          <p:nvPr/>
        </p:nvPicPr>
        <p:blipFill>
          <a:blip r:embed="rId4" cstate="print"/>
          <a:srcRect/>
          <a:stretch>
            <a:fillRect/>
          </a:stretch>
        </p:blipFill>
        <p:spPr bwMode="auto">
          <a:xfrm>
            <a:off x="1476375" y="1412875"/>
            <a:ext cx="6192838" cy="4483100"/>
          </a:xfrm>
          <a:prstGeom prst="rect">
            <a:avLst/>
          </a:prstGeom>
          <a:noFill/>
          <a:ln w="9525">
            <a:noFill/>
            <a:miter lim="800000"/>
            <a:headEnd/>
            <a:tailEnd/>
          </a:ln>
        </p:spPr>
      </p:pic>
      <p:pic>
        <p:nvPicPr>
          <p:cNvPr id="118790" name="Picture 6"/>
          <p:cNvPicPr>
            <a:picLocks noChangeAspect="1" noChangeArrowheads="1"/>
          </p:cNvPicPr>
          <p:nvPr/>
        </p:nvPicPr>
        <p:blipFill>
          <a:blip r:embed="rId5" cstate="print"/>
          <a:srcRect/>
          <a:stretch>
            <a:fillRect/>
          </a:stretch>
        </p:blipFill>
        <p:spPr bwMode="auto">
          <a:xfrm>
            <a:off x="1476375" y="1412875"/>
            <a:ext cx="6173788" cy="2992438"/>
          </a:xfrm>
          <a:prstGeom prst="rect">
            <a:avLst/>
          </a:prstGeom>
          <a:noFill/>
          <a:ln w="9525">
            <a:noFill/>
            <a:miter lim="800000"/>
            <a:headEnd/>
            <a:tailEnd/>
          </a:ln>
        </p:spPr>
      </p:pic>
      <p:pic>
        <p:nvPicPr>
          <p:cNvPr id="118791" name="Picture 7"/>
          <p:cNvPicPr>
            <a:picLocks noChangeAspect="1" noChangeArrowheads="1"/>
          </p:cNvPicPr>
          <p:nvPr/>
        </p:nvPicPr>
        <p:blipFill>
          <a:blip r:embed="rId6" cstate="print"/>
          <a:srcRect/>
          <a:stretch>
            <a:fillRect/>
          </a:stretch>
        </p:blipFill>
        <p:spPr bwMode="auto">
          <a:xfrm>
            <a:off x="1476375" y="1412875"/>
            <a:ext cx="6192838" cy="4483100"/>
          </a:xfrm>
          <a:prstGeom prst="rect">
            <a:avLst/>
          </a:prstGeom>
          <a:noFill/>
          <a:ln w="9525">
            <a:noFill/>
            <a:miter lim="800000"/>
            <a:headEnd/>
            <a:tailEnd/>
          </a:ln>
        </p:spPr>
      </p:pic>
      <p:pic>
        <p:nvPicPr>
          <p:cNvPr id="118792" name="Picture 8"/>
          <p:cNvPicPr>
            <a:picLocks noChangeAspect="1" noChangeArrowheads="1"/>
          </p:cNvPicPr>
          <p:nvPr/>
        </p:nvPicPr>
        <p:blipFill>
          <a:blip r:embed="rId7" cstate="print"/>
          <a:srcRect/>
          <a:stretch>
            <a:fillRect/>
          </a:stretch>
        </p:blipFill>
        <p:spPr bwMode="auto">
          <a:xfrm>
            <a:off x="4211638" y="5516563"/>
            <a:ext cx="4625975" cy="855662"/>
          </a:xfrm>
          <a:prstGeom prst="rect">
            <a:avLst/>
          </a:prstGeom>
          <a:noFill/>
          <a:ln w="9525">
            <a:noFill/>
            <a:miter lim="800000"/>
            <a:headEnd/>
            <a:tailEnd/>
          </a:ln>
        </p:spPr>
      </p:pic>
      <p:sp>
        <p:nvSpPr>
          <p:cNvPr id="118793" name="CasellaDiTesto 9"/>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10" name="Segnaposto numero diapositiva 5"/>
          <p:cNvSpPr txBox="1">
            <a:spLocks/>
          </p:cNvSpPr>
          <p:nvPr/>
        </p:nvSpPr>
        <p:spPr>
          <a:xfrm>
            <a:off x="6876256" y="188640"/>
            <a:ext cx="2267744"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9811" name="Segnaposto numero diapositiva 5"/>
          <p:cNvSpPr>
            <a:spLocks noGrp="1"/>
          </p:cNvSpPr>
          <p:nvPr>
            <p:ph type="sldNum" sz="quarter" idx="4"/>
          </p:nvPr>
        </p:nvSpPr>
        <p:spPr>
          <a:prstGeom prst="rect">
            <a:avLst/>
          </a:prstGeom>
          <a:noFill/>
        </p:spPr>
        <p:txBody>
          <a:bodyPr/>
          <a:lstStyle/>
          <a:p>
            <a:fld id="{7E126667-8B83-4BEE-BCEC-AC35DBCB79D2}" type="slidenum">
              <a:rPr lang="it-IT" altLang="it-IT" smtClean="0"/>
              <a:pPr/>
              <a:t>122</a:t>
            </a:fld>
            <a:endParaRPr lang="it-IT" altLang="it-IT" smtClean="0"/>
          </a:p>
        </p:txBody>
      </p:sp>
      <p:sp>
        <p:nvSpPr>
          <p:cNvPr id="119810" name="Segnaposto piè di pagina 4"/>
          <p:cNvSpPr>
            <a:spLocks noGrp="1"/>
          </p:cNvSpPr>
          <p:nvPr>
            <p:ph type="ftr" sz="quarter" idx="3"/>
          </p:nvPr>
        </p:nvSpPr>
        <p:spPr>
          <a:xfrm>
            <a:off x="251520" y="6492875"/>
            <a:ext cx="3384376" cy="365125"/>
          </a:xfrm>
          <a:noFill/>
        </p:spPr>
        <p:txBody>
          <a:bodyPr/>
          <a:lstStyle/>
          <a:p>
            <a:r>
              <a:rPr lang="it-IT" altLang="it-IT" smtClean="0">
                <a:latin typeface="Arial" pitchFamily="34" charset="0"/>
              </a:rPr>
              <a:t>Gestione delle Regate 1 di 3</a:t>
            </a:r>
          </a:p>
        </p:txBody>
      </p:sp>
      <p:sp>
        <p:nvSpPr>
          <p:cNvPr id="119812" name="Rettangolo 3"/>
          <p:cNvSpPr>
            <a:spLocks noChangeArrowheads="1"/>
          </p:cNvSpPr>
          <p:nvPr/>
        </p:nvSpPr>
        <p:spPr bwMode="auto">
          <a:xfrm>
            <a:off x="3147572" y="3160713"/>
            <a:ext cx="2848857" cy="535531"/>
          </a:xfrm>
          <a:prstGeom prst="rect">
            <a:avLst/>
          </a:prstGeom>
          <a:noFill/>
          <a:ln w="9525">
            <a:noFill/>
            <a:miter lim="800000"/>
            <a:headEnd/>
            <a:tailEnd/>
          </a:ln>
        </p:spPr>
        <p:txBody>
          <a:bodyPr wrap="none">
            <a:spAutoFit/>
          </a:bodyPr>
          <a:lstStyle/>
          <a:p>
            <a:pPr marL="342900" indent="-342900" algn="just" eaLnBrk="1" hangingPunct="1">
              <a:lnSpc>
                <a:spcPct val="90000"/>
              </a:lnSpc>
              <a:spcBef>
                <a:spcPct val="20000"/>
              </a:spcBef>
            </a:pPr>
            <a:r>
              <a:rPr lang="it-IT" altLang="it-IT" sz="3200" b="0" dirty="0">
                <a:solidFill>
                  <a:schemeClr val="tx1"/>
                </a:solidFill>
              </a:rPr>
              <a:t>Fine capitolo 3</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2083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dirty="0" smtClean="0"/>
              <a:t>RIFERIMENTI</a:t>
            </a:r>
          </a:p>
        </p:txBody>
      </p:sp>
      <p:sp>
        <p:nvSpPr>
          <p:cNvPr id="12083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2709" name="Rectangle 5"/>
          <p:cNvSpPr>
            <a:spLocks noChangeArrowheads="1"/>
          </p:cNvSpPr>
          <p:nvPr/>
        </p:nvSpPr>
        <p:spPr bwMode="auto">
          <a:xfrm>
            <a:off x="952500" y="1301740"/>
            <a:ext cx="7240588" cy="3416320"/>
          </a:xfrm>
          <a:prstGeom prst="rect">
            <a:avLst/>
          </a:prstGeom>
          <a:noFill/>
          <a:ln w="9525">
            <a:noFill/>
            <a:miter lim="800000"/>
            <a:headEnd/>
            <a:tailEnd/>
          </a:ln>
        </p:spPr>
        <p:txBody>
          <a:bodyPr anchor="ctr">
            <a:spAutoFit/>
          </a:bodyPr>
          <a:lstStyle/>
          <a:p>
            <a:pPr algn="just" eaLnBrk="1" hangingPunct="1">
              <a:lnSpc>
                <a:spcPct val="150000"/>
              </a:lnSpc>
              <a:defRPr/>
            </a:pPr>
            <a:r>
              <a:rPr lang="it-IT" sz="1600" b="1" dirty="0">
                <a:solidFill>
                  <a:schemeClr val="tx1"/>
                </a:solidFill>
              </a:rPr>
              <a:t>Nella realizzazione di questo documento sono state utilizzate anche immagini e testi tratti dai seguenti documenti:</a:t>
            </a:r>
          </a:p>
          <a:p>
            <a:pPr marL="265113" indent="-265113" algn="just" eaLnBrk="1" hangingPunct="1">
              <a:lnSpc>
                <a:spcPct val="150000"/>
              </a:lnSpc>
              <a:defRPr/>
            </a:pPr>
            <a:endParaRPr lang="it-IT" sz="1600" b="1" dirty="0">
              <a:solidFill>
                <a:schemeClr val="tx1"/>
              </a:solidFill>
            </a:endParaRPr>
          </a:p>
          <a:p>
            <a:pPr marL="265113" indent="-265113" algn="just" eaLnBrk="1" hangingPunct="1">
              <a:lnSpc>
                <a:spcPct val="150000"/>
              </a:lnSpc>
              <a:buFontTx/>
              <a:buChar char="•"/>
              <a:defRPr/>
            </a:pPr>
            <a:r>
              <a:rPr lang="it-IT" sz="1600" b="1" dirty="0">
                <a:solidFill>
                  <a:schemeClr val="tx1"/>
                </a:solidFill>
              </a:rPr>
              <a:t>Il manuale </a:t>
            </a:r>
            <a:r>
              <a:rPr lang="it-IT" sz="1600" b="1" dirty="0" smtClean="0">
                <a:solidFill>
                  <a:schemeClr val="tx1"/>
                </a:solidFill>
              </a:rPr>
              <a:t>W.S. </a:t>
            </a:r>
            <a:r>
              <a:rPr lang="it-IT" sz="1600" b="1" dirty="0">
                <a:solidFill>
                  <a:schemeClr val="tx1"/>
                </a:solidFill>
              </a:rPr>
              <a:t>per il Race Management</a:t>
            </a:r>
          </a:p>
          <a:p>
            <a:pPr marL="265113" indent="-265113" algn="just" eaLnBrk="1" hangingPunct="1">
              <a:lnSpc>
                <a:spcPct val="150000"/>
              </a:lnSpc>
              <a:buFontTx/>
              <a:buChar char="•"/>
              <a:defRPr/>
            </a:pPr>
            <a:r>
              <a:rPr lang="it-IT" sz="1600" b="1" dirty="0">
                <a:solidFill>
                  <a:schemeClr val="tx1"/>
                </a:solidFill>
              </a:rPr>
              <a:t>Le linee guida </a:t>
            </a:r>
            <a:r>
              <a:rPr lang="it-IT" sz="1600" b="1" dirty="0" smtClean="0">
                <a:solidFill>
                  <a:schemeClr val="tx1"/>
                </a:solidFill>
              </a:rPr>
              <a:t>W.S. </a:t>
            </a:r>
            <a:r>
              <a:rPr lang="it-IT" sz="1600" b="1" dirty="0">
                <a:solidFill>
                  <a:schemeClr val="tx1"/>
                </a:solidFill>
              </a:rPr>
              <a:t>per le regate olimpiche</a:t>
            </a:r>
          </a:p>
          <a:p>
            <a:pPr marL="265113" indent="-265113" algn="just" eaLnBrk="1" hangingPunct="1">
              <a:lnSpc>
                <a:spcPct val="150000"/>
              </a:lnSpc>
              <a:buFontTx/>
              <a:buChar char="•"/>
              <a:defRPr/>
            </a:pPr>
            <a:r>
              <a:rPr lang="it-IT" sz="1600" b="1" dirty="0">
                <a:solidFill>
                  <a:schemeClr val="tx1"/>
                </a:solidFill>
              </a:rPr>
              <a:t>I manuali, RYA, </a:t>
            </a:r>
            <a:r>
              <a:rPr lang="en-US" sz="1600" b="1" dirty="0">
                <a:solidFill>
                  <a:schemeClr val="tx1"/>
                </a:solidFill>
              </a:rPr>
              <a:t>US Sailing</a:t>
            </a:r>
            <a:r>
              <a:rPr lang="it-IT" sz="1600" b="1" dirty="0">
                <a:solidFill>
                  <a:schemeClr val="tx1"/>
                </a:solidFill>
              </a:rPr>
              <a:t> e CYA per il Race Management</a:t>
            </a:r>
          </a:p>
          <a:p>
            <a:pPr marL="265113" indent="-265113" algn="just" eaLnBrk="1" hangingPunct="1">
              <a:lnSpc>
                <a:spcPct val="150000"/>
              </a:lnSpc>
              <a:buFontTx/>
              <a:buChar char="•"/>
              <a:defRPr/>
            </a:pPr>
            <a:r>
              <a:rPr lang="it-IT" sz="1600" b="1" dirty="0">
                <a:solidFill>
                  <a:schemeClr val="tx1"/>
                </a:solidFill>
              </a:rPr>
              <a:t>L’introduzione al Race Management della </a:t>
            </a:r>
            <a:r>
              <a:rPr lang="it-IT" sz="1600" b="1" dirty="0" err="1">
                <a:solidFill>
                  <a:schemeClr val="tx1"/>
                </a:solidFill>
              </a:rPr>
              <a:t>Gulf</a:t>
            </a:r>
            <a:r>
              <a:rPr lang="it-IT" sz="1600" b="1" dirty="0">
                <a:solidFill>
                  <a:schemeClr val="tx1"/>
                </a:solidFill>
              </a:rPr>
              <a:t> Yachting </a:t>
            </a:r>
            <a:r>
              <a:rPr lang="it-IT" sz="1600" b="1" dirty="0" err="1">
                <a:solidFill>
                  <a:schemeClr val="tx1"/>
                </a:solidFill>
              </a:rPr>
              <a:t>Association</a:t>
            </a:r>
            <a:endParaRPr lang="it-IT" sz="1600" b="1" dirty="0">
              <a:solidFill>
                <a:schemeClr val="tx1"/>
              </a:solidFill>
            </a:endParaRPr>
          </a:p>
          <a:p>
            <a:pPr marL="265113" indent="-265113" algn="just" eaLnBrk="1" hangingPunct="1">
              <a:lnSpc>
                <a:spcPct val="150000"/>
              </a:lnSpc>
              <a:buFontTx/>
              <a:buChar char="•"/>
              <a:defRPr/>
            </a:pPr>
            <a:r>
              <a:rPr lang="it-IT" sz="1600" b="1" dirty="0">
                <a:solidFill>
                  <a:schemeClr val="tx1"/>
                </a:solidFill>
              </a:rPr>
              <a:t>La pagina web ‘Management </a:t>
            </a:r>
            <a:r>
              <a:rPr lang="it-IT" sz="1600" b="1" dirty="0" err="1">
                <a:solidFill>
                  <a:schemeClr val="tx1"/>
                </a:solidFill>
              </a:rPr>
              <a:t>of</a:t>
            </a:r>
            <a:r>
              <a:rPr lang="it-IT" sz="1600" b="1" dirty="0">
                <a:solidFill>
                  <a:schemeClr val="tx1"/>
                </a:solidFill>
              </a:rPr>
              <a:t> the </a:t>
            </a:r>
            <a:r>
              <a:rPr lang="it-IT" sz="1600" b="1" dirty="0" err="1">
                <a:solidFill>
                  <a:schemeClr val="tx1"/>
                </a:solidFill>
              </a:rPr>
              <a:t>Races</a:t>
            </a:r>
            <a:r>
              <a:rPr lang="it-IT" sz="1600" b="1" dirty="0">
                <a:solidFill>
                  <a:schemeClr val="tx1"/>
                </a:solidFill>
              </a:rPr>
              <a:t>’ (www. </a:t>
            </a:r>
            <a:r>
              <a:rPr lang="it-IT" sz="1600" b="1" dirty="0" err="1">
                <a:solidFill>
                  <a:schemeClr val="tx1"/>
                </a:solidFill>
              </a:rPr>
              <a:t>drlaser.org</a:t>
            </a:r>
            <a:r>
              <a:rPr lang="it-IT" sz="1600" b="1" dirty="0">
                <a:solidFill>
                  <a:schemeClr val="tx1"/>
                </a:solidFill>
              </a:rPr>
              <a:t>)</a:t>
            </a:r>
          </a:p>
          <a:p>
            <a:pPr marL="265113" indent="-265113" algn="just" eaLnBrk="1" hangingPunct="1">
              <a:lnSpc>
                <a:spcPct val="150000"/>
              </a:lnSpc>
              <a:buFontTx/>
              <a:buChar char="•"/>
              <a:defRPr/>
            </a:pPr>
            <a:r>
              <a:rPr lang="it-IT" sz="1600" b="1" dirty="0">
                <a:solidFill>
                  <a:schemeClr val="tx1"/>
                </a:solidFill>
              </a:rPr>
              <a:t>Le </a:t>
            </a:r>
            <a:r>
              <a:rPr lang="it-IT" sz="1600" b="1" dirty="0" err="1">
                <a:solidFill>
                  <a:schemeClr val="tx1"/>
                </a:solidFill>
              </a:rPr>
              <a:t>Q&amp;A</a:t>
            </a:r>
            <a:endParaRPr lang="it-IT" sz="1600" b="1" dirty="0">
              <a:solidFill>
                <a:schemeClr val="tx1"/>
              </a:solidFill>
            </a:endParaRPr>
          </a:p>
        </p:txBody>
      </p:sp>
      <p:grpSp>
        <p:nvGrpSpPr>
          <p:cNvPr id="8" name="Gruppo 7"/>
          <p:cNvGrpSpPr/>
          <p:nvPr/>
        </p:nvGrpSpPr>
        <p:grpSpPr>
          <a:xfrm>
            <a:off x="414338" y="5445224"/>
            <a:ext cx="8172450" cy="722312"/>
            <a:chOff x="414338" y="5445224"/>
            <a:chExt cx="8172450" cy="722312"/>
          </a:xfrm>
        </p:grpSpPr>
        <p:sp>
          <p:nvSpPr>
            <p:cNvPr id="120838" name="Rettangolo 9"/>
            <p:cNvSpPr>
              <a:spLocks noChangeArrowheads="1"/>
            </p:cNvSpPr>
            <p:nvPr/>
          </p:nvSpPr>
          <p:spPr bwMode="auto">
            <a:xfrm>
              <a:off x="414338" y="5445224"/>
              <a:ext cx="8172450" cy="722312"/>
            </a:xfrm>
            <a:prstGeom prst="rect">
              <a:avLst/>
            </a:prstGeom>
            <a:noFill/>
            <a:ln w="38100">
              <a:solidFill>
                <a:srgbClr val="0070C0"/>
              </a:solidFill>
              <a:miter lim="800000"/>
              <a:headEnd/>
              <a:tailEnd/>
            </a:ln>
          </p:spPr>
          <p:txBody>
            <a:bodyPr tIns="144000" rIns="1800000" bIns="144000" anchor="ctr">
              <a:spAutoFit/>
            </a:bodyPr>
            <a:lstStyle/>
            <a:p>
              <a:pPr algn="r">
                <a:spcBef>
                  <a:spcPts val="1200"/>
                </a:spcBef>
                <a:spcAft>
                  <a:spcPts val="1200"/>
                </a:spcAft>
              </a:pPr>
              <a:r>
                <a:rPr lang="it-IT" altLang="it-IT" sz="1400" b="0"/>
                <a:t>Questo documento è stato realizzato </a:t>
              </a:r>
              <a:r>
                <a:rPr lang="it-IT" sz="1400" b="0"/>
                <a:t>dalla Formazione FIV UdR ed è distribuito con Licenza </a:t>
              </a:r>
              <a:r>
                <a:rPr lang="it-IT" sz="1400" b="0">
                  <a:hlinkClick r:id="rId4"/>
                </a:rPr>
                <a:t>Creative Commons Attribuzione 4.0 Internazionale</a:t>
              </a:r>
              <a:r>
                <a:rPr lang="it-IT" sz="1400" b="0"/>
                <a:t>.</a:t>
              </a:r>
            </a:p>
          </p:txBody>
        </p:sp>
        <p:pic>
          <p:nvPicPr>
            <p:cNvPr id="120839" name="Picture 2" descr="http://mirrors.creativecommons.org/presskit/buttons/88x31/png/by.png">
              <a:hlinkClick r:id="rId4"/>
            </p:cNvPr>
            <p:cNvPicPr>
              <a:picLocks noChangeAspect="1" noChangeArrowheads="1"/>
            </p:cNvPicPr>
            <p:nvPr/>
          </p:nvPicPr>
          <p:blipFill>
            <a:blip r:embed="rId5" cstate="print"/>
            <a:srcRect/>
            <a:stretch>
              <a:fillRect/>
            </a:stretch>
          </p:blipFill>
          <p:spPr bwMode="auto">
            <a:xfrm>
              <a:off x="6967538" y="5570636"/>
              <a:ext cx="1458912" cy="511175"/>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ORIGINE E CONSUETUDINI</a:t>
            </a:r>
          </a:p>
        </p:txBody>
      </p:sp>
      <p:sp>
        <p:nvSpPr>
          <p:cNvPr id="1638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04163" name="Rectangle 3"/>
          <p:cNvSpPr>
            <a:spLocks noChangeArrowheads="1"/>
          </p:cNvSpPr>
          <p:nvPr/>
        </p:nvSpPr>
        <p:spPr bwMode="auto">
          <a:xfrm>
            <a:off x="971550" y="3001963"/>
            <a:ext cx="7200900" cy="1520825"/>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1800" b="1" dirty="0">
                <a:solidFill>
                  <a:srgbClr val="C00000"/>
                </a:solidFill>
                <a:latin typeface="+mj-lt"/>
              </a:rPr>
              <a:t>Origine del termine “comitato”</a:t>
            </a:r>
          </a:p>
          <a:p>
            <a:pPr algn="just" eaLnBrk="1" hangingPunct="1">
              <a:spcBef>
                <a:spcPct val="20000"/>
              </a:spcBef>
            </a:pPr>
            <a:r>
              <a:rPr lang="it-IT" altLang="it-IT" sz="1800" b="1" dirty="0">
                <a:solidFill>
                  <a:srgbClr val="C00000"/>
                </a:solidFill>
                <a:latin typeface="+mj-lt"/>
              </a:rPr>
              <a:t>Nei paesi </a:t>
            </a:r>
            <a:r>
              <a:rPr lang="it-IT" altLang="it-IT" sz="1800" b="1" dirty="0" smtClean="0">
                <a:solidFill>
                  <a:srgbClr val="C00000"/>
                </a:solidFill>
                <a:latin typeface="+mj-lt"/>
              </a:rPr>
              <a:t>anglosassoni </a:t>
            </a:r>
            <a:r>
              <a:rPr lang="it-IT" altLang="it-IT" sz="1800" b="1" dirty="0">
                <a:solidFill>
                  <a:srgbClr val="C00000"/>
                </a:solidFill>
                <a:latin typeface="+mj-lt"/>
              </a:rPr>
              <a:t>“... organo interno permanente che si occupa di predisporre e organizzare le regate, di preparare i percorsi, di dare le partenze e prendere gli arrivi, di compilare le classifiche.”</a:t>
            </a:r>
          </a:p>
        </p:txBody>
      </p:sp>
      <p:sp>
        <p:nvSpPr>
          <p:cNvPr id="604164" name="Rectangle 4"/>
          <p:cNvSpPr>
            <a:spLocks noChangeArrowheads="1"/>
          </p:cNvSpPr>
          <p:nvPr/>
        </p:nvSpPr>
        <p:spPr bwMode="auto">
          <a:xfrm>
            <a:off x="971550" y="4740275"/>
            <a:ext cx="7200900" cy="1647825"/>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1800" b="1" dirty="0">
                <a:solidFill>
                  <a:srgbClr val="C00000"/>
                </a:solidFill>
              </a:rPr>
              <a:t>I nostri usi</a:t>
            </a:r>
          </a:p>
          <a:p>
            <a:pPr algn="just" eaLnBrk="1" hangingPunct="1">
              <a:spcBef>
                <a:spcPct val="20000"/>
              </a:spcBef>
            </a:pPr>
            <a:r>
              <a:rPr lang="it-IT" altLang="it-IT" sz="1800" b="1" dirty="0">
                <a:solidFill>
                  <a:srgbClr val="C00000"/>
                </a:solidFill>
              </a:rPr>
              <a:t>Di norma, anche nelle regate zonali, almeno il Presidente (spesso tutti o quasi tutti i membri) del </a:t>
            </a:r>
            <a:r>
              <a:rPr lang="it-IT" altLang="it-IT" sz="1800" b="1" dirty="0" err="1">
                <a:solidFill>
                  <a:srgbClr val="C00000"/>
                </a:solidFill>
              </a:rPr>
              <a:t>CdR</a:t>
            </a:r>
            <a:r>
              <a:rPr lang="it-IT" altLang="it-IT" sz="1800" b="1" dirty="0">
                <a:solidFill>
                  <a:srgbClr val="C00000"/>
                </a:solidFill>
              </a:rPr>
              <a:t> è esterno al circolo. Quando il </a:t>
            </a:r>
            <a:r>
              <a:rPr lang="it-IT" altLang="it-IT" sz="1800" b="1" dirty="0" err="1">
                <a:solidFill>
                  <a:srgbClr val="C00000"/>
                </a:solidFill>
              </a:rPr>
              <a:t>CdR</a:t>
            </a:r>
            <a:r>
              <a:rPr lang="it-IT" altLang="it-IT" sz="1800" b="1" dirty="0">
                <a:solidFill>
                  <a:srgbClr val="C00000"/>
                </a:solidFill>
              </a:rPr>
              <a:t> prende in mano la manifestazione si trova a gestire quanto preparato dall’organizzazione.</a:t>
            </a:r>
          </a:p>
        </p:txBody>
      </p:sp>
      <p:sp>
        <p:nvSpPr>
          <p:cNvPr id="604165" name="Rectangle 5"/>
          <p:cNvSpPr>
            <a:spLocks noChangeArrowheads="1"/>
          </p:cNvSpPr>
          <p:nvPr/>
        </p:nvSpPr>
        <p:spPr bwMode="auto">
          <a:xfrm>
            <a:off x="971550" y="1239838"/>
            <a:ext cx="7200900" cy="1584325"/>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2800" b="1" dirty="0">
                <a:solidFill>
                  <a:schemeClr val="tx1"/>
                </a:solidFill>
              </a:rPr>
              <a:t>“Comitato di Regata”</a:t>
            </a:r>
          </a:p>
          <a:p>
            <a:pPr algn="just" eaLnBrk="1" hangingPunct="1">
              <a:spcBef>
                <a:spcPct val="20000"/>
              </a:spcBef>
            </a:pPr>
            <a:r>
              <a:rPr lang="it-IT" altLang="it-IT" sz="2000" b="1" dirty="0">
                <a:solidFill>
                  <a:schemeClr val="tx1"/>
                </a:solidFill>
              </a:rPr>
              <a:t>Il </a:t>
            </a:r>
            <a:r>
              <a:rPr lang="it-IT" altLang="it-IT" sz="2000" b="1" dirty="0" err="1">
                <a:solidFill>
                  <a:schemeClr val="tx1"/>
                </a:solidFill>
              </a:rPr>
              <a:t>CdR</a:t>
            </a:r>
            <a:r>
              <a:rPr lang="it-IT" altLang="it-IT" sz="2000" b="1" dirty="0">
                <a:solidFill>
                  <a:schemeClr val="tx1"/>
                </a:solidFill>
              </a:rPr>
              <a:t> è responsabile di ciò che accade, o non accade, in acqua e di tutte quelle attività direttamente associate alla competizione; gestisce le regate.</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13</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604165">
                                            <p:bg/>
                                          </p:spTgt>
                                        </p:tgtEl>
                                        <p:attrNameLst>
                                          <p:attrName>style.visibility</p:attrName>
                                        </p:attrNameLst>
                                      </p:cBhvr>
                                      <p:to>
                                        <p:strVal val="visible"/>
                                      </p:to>
                                    </p:set>
                                    <p:anim calcmode="lin" valueType="num">
                                      <p:cBhvr additive="base">
                                        <p:cTn id="7" dur="1000" fill="hold"/>
                                        <p:tgtEl>
                                          <p:spTgt spid="604165">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604165">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604165">
                                            <p:txEl>
                                              <p:pRg st="0" end="0"/>
                                            </p:txEl>
                                          </p:spTgt>
                                        </p:tgtEl>
                                        <p:attrNameLst>
                                          <p:attrName>style.visibility</p:attrName>
                                        </p:attrNameLst>
                                      </p:cBhvr>
                                      <p:to>
                                        <p:strVal val="visible"/>
                                      </p:to>
                                    </p:set>
                                    <p:animEffect transition="in" filter="strips(downRight)">
                                      <p:cBhvr>
                                        <p:cTn id="11" dur="1000"/>
                                        <p:tgtEl>
                                          <p:spTgt spid="604165">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604165">
                                            <p:txEl>
                                              <p:pRg st="1" end="1"/>
                                            </p:txEl>
                                          </p:spTgt>
                                        </p:tgtEl>
                                        <p:attrNameLst>
                                          <p:attrName>style.visibility</p:attrName>
                                        </p:attrNameLst>
                                      </p:cBhvr>
                                      <p:to>
                                        <p:strVal val="visible"/>
                                      </p:to>
                                    </p:set>
                                    <p:animEffect transition="in" filter="strips(downRight)">
                                      <p:cBhvr>
                                        <p:cTn id="14" dur="1000"/>
                                        <p:tgtEl>
                                          <p:spTgt spid="604165">
                                            <p:txEl>
                                              <p:pRg st="1" end="1"/>
                                            </p:txEl>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04163">
                                            <p:bg/>
                                          </p:spTgt>
                                        </p:tgtEl>
                                        <p:attrNameLst>
                                          <p:attrName>style.visibility</p:attrName>
                                        </p:attrNameLst>
                                      </p:cBhvr>
                                      <p:to>
                                        <p:strVal val="visible"/>
                                      </p:to>
                                    </p:set>
                                    <p:animEffect transition="in" filter="fade">
                                      <p:cBhvr>
                                        <p:cTn id="18" dur="2000"/>
                                        <p:tgtEl>
                                          <p:spTgt spid="604163">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04163">
                                            <p:txEl>
                                              <p:pRg st="0" end="0"/>
                                            </p:txEl>
                                          </p:spTgt>
                                        </p:tgtEl>
                                        <p:attrNameLst>
                                          <p:attrName>style.visibility</p:attrName>
                                        </p:attrNameLst>
                                      </p:cBhvr>
                                      <p:to>
                                        <p:strVal val="visible"/>
                                      </p:to>
                                    </p:set>
                                    <p:animEffect transition="in" filter="fade">
                                      <p:cBhvr>
                                        <p:cTn id="21" dur="2000"/>
                                        <p:tgtEl>
                                          <p:spTgt spid="60416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04163">
                                            <p:txEl>
                                              <p:pRg st="1" end="1"/>
                                            </p:txEl>
                                          </p:spTgt>
                                        </p:tgtEl>
                                        <p:attrNameLst>
                                          <p:attrName>style.visibility</p:attrName>
                                        </p:attrNameLst>
                                      </p:cBhvr>
                                      <p:to>
                                        <p:strVal val="visible"/>
                                      </p:to>
                                    </p:set>
                                    <p:animEffect transition="in" filter="fade">
                                      <p:cBhvr>
                                        <p:cTn id="24" dur="2000"/>
                                        <p:tgtEl>
                                          <p:spTgt spid="60416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2000"/>
                                        <p:tgtEl>
                                          <p:spTgt spid="604163">
                                            <p:txEl>
                                              <p:pRg st="0" end="0"/>
                                            </p:txEl>
                                          </p:spTgt>
                                        </p:tgtEl>
                                      </p:cBhvr>
                                    </p:animEffect>
                                    <p:set>
                                      <p:cBhvr>
                                        <p:cTn id="29" dur="1" fill="hold">
                                          <p:stCondLst>
                                            <p:cond delay="1999"/>
                                          </p:stCondLst>
                                        </p:cTn>
                                        <p:tgtEl>
                                          <p:spTgt spid="604163">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604163">
                                            <p:txEl>
                                              <p:pRg st="1" end="1"/>
                                            </p:txEl>
                                          </p:spTgt>
                                        </p:tgtEl>
                                      </p:cBhvr>
                                    </p:animEffect>
                                    <p:set>
                                      <p:cBhvr>
                                        <p:cTn id="32" dur="1" fill="hold">
                                          <p:stCondLst>
                                            <p:cond delay="1999"/>
                                          </p:stCondLst>
                                        </p:cTn>
                                        <p:tgtEl>
                                          <p:spTgt spid="604163">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604163">
                                            <p:bg/>
                                          </p:spTgt>
                                        </p:tgtEl>
                                      </p:cBhvr>
                                    </p:animEffect>
                                    <p:set>
                                      <p:cBhvr>
                                        <p:cTn id="35" dur="1" fill="hold">
                                          <p:stCondLst>
                                            <p:cond delay="1999"/>
                                          </p:stCondLst>
                                        </p:cTn>
                                        <p:tgtEl>
                                          <p:spTgt spid="604163">
                                            <p:bg/>
                                          </p:spTgt>
                                        </p:tgtEl>
                                        <p:attrNameLst>
                                          <p:attrName>style.visibility</p:attrName>
                                        </p:attrNameLst>
                                      </p:cBhvr>
                                      <p:to>
                                        <p:strVal val="hidden"/>
                                      </p:to>
                                    </p:set>
                                  </p:childTnLst>
                                </p:cTn>
                              </p:par>
                              <p:par>
                                <p:cTn id="36" presetID="2" presetClass="entr" presetSubtype="4" accel="50000" fill="hold" grpId="0" nodeType="withEffect">
                                  <p:stCondLst>
                                    <p:cond delay="0"/>
                                  </p:stCondLst>
                                  <p:childTnLst>
                                    <p:set>
                                      <p:cBhvr>
                                        <p:cTn id="37" dur="1" fill="hold">
                                          <p:stCondLst>
                                            <p:cond delay="0"/>
                                          </p:stCondLst>
                                        </p:cTn>
                                        <p:tgtEl>
                                          <p:spTgt spid="604164">
                                            <p:bg/>
                                          </p:spTgt>
                                        </p:tgtEl>
                                        <p:attrNameLst>
                                          <p:attrName>style.visibility</p:attrName>
                                        </p:attrNameLst>
                                      </p:cBhvr>
                                      <p:to>
                                        <p:strVal val="visible"/>
                                      </p:to>
                                    </p:set>
                                    <p:anim calcmode="lin" valueType="num">
                                      <p:cBhvr additive="base">
                                        <p:cTn id="38" dur="1000" fill="hold"/>
                                        <p:tgtEl>
                                          <p:spTgt spid="604164">
                                            <p:bg/>
                                          </p:spTgt>
                                        </p:tgtEl>
                                        <p:attrNameLst>
                                          <p:attrName>ppt_x</p:attrName>
                                        </p:attrNameLst>
                                      </p:cBhvr>
                                      <p:tavLst>
                                        <p:tav tm="0">
                                          <p:val>
                                            <p:strVal val="#ppt_x"/>
                                          </p:val>
                                        </p:tav>
                                        <p:tav tm="100000">
                                          <p:val>
                                            <p:strVal val="#ppt_x"/>
                                          </p:val>
                                        </p:tav>
                                      </p:tavLst>
                                    </p:anim>
                                    <p:anim calcmode="lin" valueType="num">
                                      <p:cBhvr additive="base">
                                        <p:cTn id="39" dur="1000" fill="hold"/>
                                        <p:tgtEl>
                                          <p:spTgt spid="604164">
                                            <p:bg/>
                                          </p:spTgt>
                                        </p:tgtEl>
                                        <p:attrNameLst>
                                          <p:attrName>ppt_y</p:attrName>
                                        </p:attrNameLst>
                                      </p:cBhvr>
                                      <p:tavLst>
                                        <p:tav tm="0">
                                          <p:val>
                                            <p:strVal val="1+#ppt_h/2"/>
                                          </p:val>
                                        </p:tav>
                                        <p:tav tm="100000">
                                          <p:val>
                                            <p:strVal val="#ppt_y"/>
                                          </p:val>
                                        </p:tav>
                                      </p:tavLst>
                                    </p:anim>
                                  </p:childTnLst>
                                </p:cTn>
                              </p:par>
                              <p:par>
                                <p:cTn id="40" presetID="18" presetClass="entr" presetSubtype="6" fill="hold" nodeType="withEffect">
                                  <p:stCondLst>
                                    <p:cond delay="0"/>
                                  </p:stCondLst>
                                  <p:childTnLst>
                                    <p:set>
                                      <p:cBhvr>
                                        <p:cTn id="41" dur="1" fill="hold">
                                          <p:stCondLst>
                                            <p:cond delay="0"/>
                                          </p:stCondLst>
                                        </p:cTn>
                                        <p:tgtEl>
                                          <p:spTgt spid="604164">
                                            <p:txEl>
                                              <p:pRg st="0" end="0"/>
                                            </p:txEl>
                                          </p:spTgt>
                                        </p:tgtEl>
                                        <p:attrNameLst>
                                          <p:attrName>style.visibility</p:attrName>
                                        </p:attrNameLst>
                                      </p:cBhvr>
                                      <p:to>
                                        <p:strVal val="visible"/>
                                      </p:to>
                                    </p:set>
                                    <p:animEffect transition="in" filter="strips(downRight)">
                                      <p:cBhvr>
                                        <p:cTn id="42" dur="2000"/>
                                        <p:tgtEl>
                                          <p:spTgt spid="604164">
                                            <p:txEl>
                                              <p:pRg st="0" end="0"/>
                                            </p:txEl>
                                          </p:spTgt>
                                        </p:tgtEl>
                                      </p:cBhvr>
                                    </p:animEffect>
                                  </p:childTnLst>
                                </p:cTn>
                              </p:par>
                              <p:par>
                                <p:cTn id="43" presetID="18" presetClass="entr" presetSubtype="6" fill="hold" nodeType="withEffect">
                                  <p:stCondLst>
                                    <p:cond delay="0"/>
                                  </p:stCondLst>
                                  <p:childTnLst>
                                    <p:set>
                                      <p:cBhvr>
                                        <p:cTn id="44" dur="1" fill="hold">
                                          <p:stCondLst>
                                            <p:cond delay="0"/>
                                          </p:stCondLst>
                                        </p:cTn>
                                        <p:tgtEl>
                                          <p:spTgt spid="604164">
                                            <p:txEl>
                                              <p:pRg st="1" end="1"/>
                                            </p:txEl>
                                          </p:spTgt>
                                        </p:tgtEl>
                                        <p:attrNameLst>
                                          <p:attrName>style.visibility</p:attrName>
                                        </p:attrNameLst>
                                      </p:cBhvr>
                                      <p:to>
                                        <p:strVal val="visible"/>
                                      </p:to>
                                    </p:set>
                                    <p:animEffect transition="in" filter="strips(downRight)">
                                      <p:cBhvr>
                                        <p:cTn id="45" dur="2000"/>
                                        <p:tgtEl>
                                          <p:spTgt spid="604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nimBg="1"/>
      <p:bldP spid="604163" grpId="1" build="allAtOnce" animBg="1"/>
      <p:bldP spid="604164" grpId="0" build="p" animBg="1"/>
      <p:bldP spid="60416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L’UFFICIALE </a:t>
            </a:r>
            <a:r>
              <a:rPr lang="it-IT" b="1" dirty="0" err="1" smtClean="0"/>
              <a:t>DI</a:t>
            </a:r>
            <a:r>
              <a:rPr lang="it-IT" b="1" dirty="0" smtClean="0"/>
              <a:t> GARA</a:t>
            </a:r>
          </a:p>
        </p:txBody>
      </p:sp>
      <p:sp>
        <p:nvSpPr>
          <p:cNvPr id="174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7413" name="Rettangolo 1"/>
          <p:cNvSpPr>
            <a:spLocks noChangeArrowheads="1"/>
          </p:cNvSpPr>
          <p:nvPr/>
        </p:nvSpPr>
        <p:spPr bwMode="auto">
          <a:xfrm>
            <a:off x="520700" y="5301208"/>
            <a:ext cx="8102600" cy="831850"/>
          </a:xfrm>
          <a:prstGeom prst="rect">
            <a:avLst/>
          </a:prstGeom>
          <a:noFill/>
          <a:ln w="9525">
            <a:noFill/>
            <a:miter lim="800000"/>
            <a:headEnd/>
            <a:tailEnd/>
          </a:ln>
        </p:spPr>
        <p:txBody>
          <a:bodyPr>
            <a:spAutoFit/>
          </a:bodyPr>
          <a:lstStyle/>
          <a:p>
            <a:r>
              <a:rPr lang="it-IT" sz="1600" b="0" dirty="0"/>
              <a:t>Art. 36 </a:t>
            </a:r>
            <a:r>
              <a:rPr lang="it-IT" sz="1600" b="0" dirty="0" err="1"/>
              <a:t>D.P.R</a:t>
            </a:r>
            <a:r>
              <a:rPr lang="it-IT" sz="1600" b="0" dirty="0"/>
              <a:t>.. 28 marzo 1986, n. 157 - Nuove norme dl attuazione della legge 16 febbraio 1942, n. 426, recante costituzione e ordinamento del comitato olimpico nazionale italiano (C.O.N.I.) </a:t>
            </a:r>
          </a:p>
        </p:txBody>
      </p:sp>
      <p:sp>
        <p:nvSpPr>
          <p:cNvPr id="3" name="Rettangolo 2"/>
          <p:cNvSpPr/>
          <p:nvPr/>
        </p:nvSpPr>
        <p:spPr>
          <a:xfrm>
            <a:off x="415975" y="2276872"/>
            <a:ext cx="8355012" cy="2678112"/>
          </a:xfrm>
          <a:prstGeom prst="rect">
            <a:avLst/>
          </a:prstGeom>
        </p:spPr>
        <p:txBody>
          <a:bodyPr>
            <a:spAutoFit/>
          </a:bodyPr>
          <a:lstStyle/>
          <a:p>
            <a:pPr algn="just">
              <a:defRPr/>
            </a:pPr>
            <a:r>
              <a:rPr lang="it-IT" sz="2800" b="0" dirty="0"/>
              <a:t>L’Ufficiale di Gara è il soggetto, individuale o collegiale, incaricato di dirigere la competizione e far rispettare ai partecipanti o alle squadre contrapposte le regole della disciplina sportiva affinché l’attività agonistica si svolga secondo la specifica regolamentazione federale.</a:t>
            </a:r>
            <a:endParaRPr lang="it-IT" sz="2800" dirty="0"/>
          </a:p>
        </p:txBody>
      </p:sp>
      <p:sp>
        <p:nvSpPr>
          <p:cNvPr id="17415" name="Rettangolo 3"/>
          <p:cNvSpPr>
            <a:spLocks noChangeArrowheads="1"/>
          </p:cNvSpPr>
          <p:nvPr/>
        </p:nvSpPr>
        <p:spPr bwMode="auto">
          <a:xfrm>
            <a:off x="971600" y="1412776"/>
            <a:ext cx="7208837" cy="523220"/>
          </a:xfrm>
          <a:prstGeom prst="rect">
            <a:avLst/>
          </a:prstGeom>
          <a:noFill/>
          <a:ln w="9525">
            <a:noFill/>
            <a:miter lim="800000"/>
            <a:headEnd/>
            <a:tailEnd/>
          </a:ln>
        </p:spPr>
        <p:txBody>
          <a:bodyPr>
            <a:spAutoFit/>
          </a:bodyPr>
          <a:lstStyle/>
          <a:p>
            <a:pPr algn="ctr"/>
            <a:r>
              <a:rPr lang="it-IT" sz="2800" b="1" dirty="0">
                <a:solidFill>
                  <a:srgbClr val="0070C1"/>
                </a:solidFill>
              </a:rPr>
              <a:t>NOZIONE</a:t>
            </a:r>
            <a:r>
              <a:rPr lang="it-IT" sz="2800" b="1" dirty="0"/>
              <a:t> </a:t>
            </a:r>
            <a:r>
              <a:rPr lang="it-IT" sz="2800" b="1" dirty="0" err="1">
                <a:solidFill>
                  <a:srgbClr val="0070C1"/>
                </a:solidFill>
              </a:rPr>
              <a:t>DI</a:t>
            </a:r>
            <a:r>
              <a:rPr lang="it-IT" sz="2800" b="1" dirty="0">
                <a:solidFill>
                  <a:srgbClr val="0070C1"/>
                </a:solidFill>
              </a:rPr>
              <a:t> “UFFICIALE </a:t>
            </a:r>
            <a:r>
              <a:rPr lang="it-IT" sz="2800" b="1" dirty="0" err="1">
                <a:solidFill>
                  <a:srgbClr val="0070C1"/>
                </a:solidFill>
              </a:rPr>
              <a:t>DI</a:t>
            </a:r>
            <a:r>
              <a:rPr lang="it-IT" sz="2800" b="1" dirty="0">
                <a:solidFill>
                  <a:srgbClr val="0070C1"/>
                </a:solidFill>
              </a:rPr>
              <a:t> GARA”</a:t>
            </a:r>
          </a:p>
        </p:txBody>
      </p:sp>
      <p:sp>
        <p:nvSpPr>
          <p:cNvPr id="17416"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14</a:t>
            </a:fld>
            <a:endParaRPr lang="it-IT" altLang="it-IT" dirty="0" smtClean="0"/>
          </a:p>
        </p:txBody>
      </p:sp>
      <p:sp>
        <p:nvSpPr>
          <p:cNvPr id="10" name="Rettangolo 9"/>
          <p:cNvSpPr/>
          <p:nvPr/>
        </p:nvSpPr>
        <p:spPr>
          <a:xfrm>
            <a:off x="251520" y="980728"/>
            <a:ext cx="8640960" cy="338554"/>
          </a:xfrm>
          <a:prstGeom prst="rect">
            <a:avLst/>
          </a:prstGeom>
        </p:spPr>
        <p:txBody>
          <a:bodyPr wrap="square">
            <a:spAutoFit/>
          </a:bodyPr>
          <a:lstStyle/>
          <a:p>
            <a:r>
              <a:rPr lang="it-IT" sz="1600" dirty="0" smtClean="0"/>
              <a:t>da “Aspetti </a:t>
            </a:r>
            <a:r>
              <a:rPr lang="it-IT" sz="1600" dirty="0" err="1" smtClean="0"/>
              <a:t>Legali-Assicurativi</a:t>
            </a:r>
            <a:r>
              <a:rPr lang="it-IT" sz="1600" dirty="0" smtClean="0"/>
              <a:t> relativi alla responsabilità degli </a:t>
            </a:r>
            <a:r>
              <a:rPr lang="it-IT" sz="1600" dirty="0" err="1" smtClean="0"/>
              <a:t>UdR</a:t>
            </a:r>
            <a:r>
              <a:rPr lang="it-IT" sz="1600" dirty="0" smtClean="0"/>
              <a:t>”, a cura di Alberto </a:t>
            </a:r>
            <a:r>
              <a:rPr lang="it-IT" sz="1600" dirty="0" err="1" smtClean="0"/>
              <a:t>Volandri</a:t>
            </a:r>
            <a:endParaRPr lang="it-IT" sz="1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UFFICIALE </a:t>
            </a:r>
            <a:r>
              <a:rPr lang="it-IT" b="1" dirty="0" err="1" smtClean="0"/>
              <a:t>DI</a:t>
            </a:r>
            <a:r>
              <a:rPr lang="it-IT" b="1" dirty="0" smtClean="0"/>
              <a:t> GARA E RESPONSABILITA’ - 1</a:t>
            </a:r>
          </a:p>
        </p:txBody>
      </p:sp>
      <p:sp>
        <p:nvSpPr>
          <p:cNvPr id="174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 name="Rettangolo 2"/>
          <p:cNvSpPr/>
          <p:nvPr/>
        </p:nvSpPr>
        <p:spPr>
          <a:xfrm>
            <a:off x="376238" y="2276872"/>
            <a:ext cx="8355012" cy="4154984"/>
          </a:xfrm>
          <a:prstGeom prst="rect">
            <a:avLst/>
          </a:prstGeom>
        </p:spPr>
        <p:txBody>
          <a:bodyPr>
            <a:spAutoFit/>
          </a:bodyPr>
          <a:lstStyle/>
          <a:p>
            <a:pPr algn="just"/>
            <a:r>
              <a:rPr lang="it-IT" sz="2400" dirty="0" smtClean="0"/>
              <a:t>La responsabilità degli Ufficiali di Gara assume diverse connotazioni, dipendenti dallo specifico ambito di attività sportiva ove prestano la loro opera, e può sommariamente essere ancorata ai seguenti criteri:</a:t>
            </a:r>
          </a:p>
          <a:p>
            <a:pPr marL="269875" indent="-269875" algn="just">
              <a:buFont typeface="Arial" pitchFamily="34" charset="0"/>
              <a:buChar char="•"/>
            </a:pPr>
            <a:r>
              <a:rPr lang="it-IT" sz="2400" dirty="0" smtClean="0"/>
              <a:t>Verifica degli attrezzi, dell’abbigliamento, delle strutture sportive</a:t>
            </a:r>
          </a:p>
          <a:p>
            <a:pPr marL="269875" indent="-269875" algn="just">
              <a:buFont typeface="Arial" pitchFamily="34" charset="0"/>
              <a:buChar char="•"/>
            </a:pPr>
            <a:r>
              <a:rPr lang="it-IT" sz="2400" dirty="0" smtClean="0"/>
              <a:t>Verifica e repressione delle condotte non regolamentari</a:t>
            </a:r>
          </a:p>
          <a:p>
            <a:pPr marL="269875" indent="-269875" algn="just">
              <a:buFont typeface="Arial" pitchFamily="34" charset="0"/>
              <a:buChar char="•"/>
            </a:pPr>
            <a:r>
              <a:rPr lang="it-IT" sz="2400" dirty="0" smtClean="0"/>
              <a:t>Verifiche di correttezza tecnica e di sicurezza dell’attività sportiva</a:t>
            </a:r>
          </a:p>
          <a:p>
            <a:pPr marL="269875" indent="-269875" algn="just">
              <a:buFont typeface="Arial" pitchFamily="34" charset="0"/>
              <a:buChar char="•"/>
            </a:pPr>
            <a:r>
              <a:rPr lang="it-IT" sz="2400" dirty="0" smtClean="0"/>
              <a:t>Attività </a:t>
            </a:r>
            <a:r>
              <a:rPr lang="it-IT" sz="2400" dirty="0" err="1" smtClean="0"/>
              <a:t>certificativa</a:t>
            </a:r>
            <a:r>
              <a:rPr lang="it-IT" sz="2400" dirty="0" smtClean="0"/>
              <a:t> di quanto avvenuto nel contesto della manifestazione sportiva</a:t>
            </a:r>
            <a:endParaRPr lang="it-IT" sz="2400" dirty="0"/>
          </a:p>
        </p:txBody>
      </p:sp>
      <p:sp>
        <p:nvSpPr>
          <p:cNvPr id="17415" name="Rettangolo 3"/>
          <p:cNvSpPr>
            <a:spLocks noChangeArrowheads="1"/>
          </p:cNvSpPr>
          <p:nvPr/>
        </p:nvSpPr>
        <p:spPr bwMode="auto">
          <a:xfrm>
            <a:off x="931863" y="1340768"/>
            <a:ext cx="7208837" cy="954107"/>
          </a:xfrm>
          <a:prstGeom prst="rect">
            <a:avLst/>
          </a:prstGeom>
          <a:noFill/>
          <a:ln w="9525">
            <a:noFill/>
            <a:miter lim="800000"/>
            <a:headEnd/>
            <a:tailEnd/>
          </a:ln>
        </p:spPr>
        <p:txBody>
          <a:bodyPr>
            <a:spAutoFit/>
          </a:bodyPr>
          <a:lstStyle/>
          <a:p>
            <a:pPr algn="ctr"/>
            <a:r>
              <a:rPr lang="it-IT" sz="2800" b="1" dirty="0" smtClean="0">
                <a:solidFill>
                  <a:srgbClr val="0070C1"/>
                </a:solidFill>
              </a:rPr>
              <a:t>LA RESPONSABILITA’ DEGLI </a:t>
            </a:r>
          </a:p>
          <a:p>
            <a:pPr algn="ctr"/>
            <a:r>
              <a:rPr lang="it-IT" sz="2800" b="1" dirty="0" smtClean="0">
                <a:solidFill>
                  <a:srgbClr val="0070C1"/>
                </a:solidFill>
              </a:rPr>
              <a:t>“UFFICIALI </a:t>
            </a:r>
            <a:r>
              <a:rPr lang="it-IT" sz="2800" b="1" dirty="0" err="1">
                <a:solidFill>
                  <a:srgbClr val="0070C1"/>
                </a:solidFill>
              </a:rPr>
              <a:t>DI</a:t>
            </a:r>
            <a:r>
              <a:rPr lang="it-IT" sz="2800" b="1" dirty="0">
                <a:solidFill>
                  <a:srgbClr val="0070C1"/>
                </a:solidFill>
              </a:rPr>
              <a:t> GARA”</a:t>
            </a:r>
          </a:p>
        </p:txBody>
      </p:sp>
      <p:sp>
        <p:nvSpPr>
          <p:cNvPr id="17416"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dirty="0" smtClean="0"/>
              <a:t>11</a:t>
            </a:r>
            <a:r>
              <a:rPr lang="it-IT" altLang="it-IT" sz="1200" b="0" dirty="0" smtClean="0"/>
              <a:t>  </a:t>
            </a:r>
            <a:r>
              <a:rPr lang="it-IT" altLang="it-IT" sz="1200" b="0" dirty="0"/>
              <a:t>2015</a:t>
            </a:r>
          </a:p>
        </p:txBody>
      </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15</a:t>
            </a:fld>
            <a:endParaRPr lang="it-IT" altLang="it-IT" dirty="0" smtClean="0"/>
          </a:p>
        </p:txBody>
      </p:sp>
      <p:sp>
        <p:nvSpPr>
          <p:cNvPr id="8" name="Rettangolo 7"/>
          <p:cNvSpPr/>
          <p:nvPr/>
        </p:nvSpPr>
        <p:spPr>
          <a:xfrm>
            <a:off x="251520" y="980728"/>
            <a:ext cx="8640960" cy="338554"/>
          </a:xfrm>
          <a:prstGeom prst="rect">
            <a:avLst/>
          </a:prstGeom>
        </p:spPr>
        <p:txBody>
          <a:bodyPr wrap="square">
            <a:spAutoFit/>
          </a:bodyPr>
          <a:lstStyle/>
          <a:p>
            <a:r>
              <a:rPr lang="it-IT" sz="1600" dirty="0" smtClean="0"/>
              <a:t>da “Aspetti </a:t>
            </a:r>
            <a:r>
              <a:rPr lang="it-IT" sz="1600" dirty="0" err="1" smtClean="0"/>
              <a:t>Legali-Assicurativi</a:t>
            </a:r>
            <a:r>
              <a:rPr lang="it-IT" sz="1600" dirty="0" smtClean="0"/>
              <a:t> relativi alla responsabilità degli </a:t>
            </a:r>
            <a:r>
              <a:rPr lang="it-IT" sz="1600" dirty="0" err="1" smtClean="0"/>
              <a:t>UdR</a:t>
            </a:r>
            <a:r>
              <a:rPr lang="it-IT" sz="1600" dirty="0" smtClean="0"/>
              <a:t>”, a cura di Alberto </a:t>
            </a:r>
            <a:r>
              <a:rPr lang="it-IT" sz="1600" dirty="0" err="1" smtClean="0"/>
              <a:t>Volandri</a:t>
            </a:r>
            <a:endParaRPr lang="it-IT" sz="1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UFFICIALE </a:t>
            </a:r>
            <a:r>
              <a:rPr lang="it-IT" b="1" dirty="0" err="1" smtClean="0"/>
              <a:t>DI</a:t>
            </a:r>
            <a:r>
              <a:rPr lang="it-IT" b="1" dirty="0" smtClean="0"/>
              <a:t> GARA E RESPONSABILITA’ - 2</a:t>
            </a:r>
          </a:p>
        </p:txBody>
      </p:sp>
      <p:sp>
        <p:nvSpPr>
          <p:cNvPr id="174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 name="Rettangolo 2"/>
          <p:cNvSpPr/>
          <p:nvPr/>
        </p:nvSpPr>
        <p:spPr>
          <a:xfrm>
            <a:off x="376238" y="2276872"/>
            <a:ext cx="8355012" cy="4247317"/>
          </a:xfrm>
          <a:prstGeom prst="rect">
            <a:avLst/>
          </a:prstGeom>
        </p:spPr>
        <p:txBody>
          <a:bodyPr>
            <a:spAutoFit/>
          </a:bodyPr>
          <a:lstStyle/>
          <a:p>
            <a:pPr algn="just"/>
            <a:r>
              <a:rPr lang="it-IT" sz="2400" dirty="0" smtClean="0"/>
              <a:t>Risulta evidente che, pur essendo ampia la sua discrezionalità, l’Ufficiale di Gara incorrerà, secondo i criteri generali sopra esposti, in </a:t>
            </a:r>
            <a:r>
              <a:rPr lang="it-IT" sz="2400" b="1" dirty="0" smtClean="0"/>
              <a:t>responsabilità colposa</a:t>
            </a:r>
            <a:r>
              <a:rPr lang="it-IT" sz="2400" dirty="0" smtClean="0"/>
              <a:t> (civile e penale) qualora l’evento lesivo dipenda da un suo venir meno agli obblighi predetti</a:t>
            </a:r>
          </a:p>
          <a:p>
            <a:pPr algn="ctr"/>
            <a:r>
              <a:rPr lang="it-IT" sz="2400" b="1" dirty="0" smtClean="0"/>
              <a:t>ESEMPIO</a:t>
            </a:r>
          </a:p>
          <a:p>
            <a:pPr algn="just"/>
            <a:r>
              <a:rPr lang="it-IT" i="1" dirty="0" smtClean="0"/>
              <a:t>Si può ricordare la vicenda processuale che seguì la morte (1978) del pugile Angelo </a:t>
            </a:r>
            <a:r>
              <a:rPr lang="it-IT" i="1" dirty="0" err="1" smtClean="0"/>
              <a:t>Jacopucci</a:t>
            </a:r>
            <a:r>
              <a:rPr lang="it-IT" i="1" dirty="0" smtClean="0"/>
              <a:t>, nel corso del quale furono posti sotto indagine e processo, oltre al medico sportivo, anche l’arbitro dell’incontro ed il suo secondo, ai quali era stato contestato, a fronte dei violenti colpi subiti dall’atleta, di non aver interrotto per tempo il match. Gli Ufficiali di Gara furono prosciolti perché non fu raggiunta la prova che gli ultimi colpi (e non già quelli precedenti) avessero indotto l’edema cerebrale causa della morte del pugile.</a:t>
            </a:r>
            <a:endParaRPr lang="it-IT" i="1" dirty="0"/>
          </a:p>
        </p:txBody>
      </p:sp>
      <p:sp>
        <p:nvSpPr>
          <p:cNvPr id="17415" name="Rettangolo 3"/>
          <p:cNvSpPr>
            <a:spLocks noChangeArrowheads="1"/>
          </p:cNvSpPr>
          <p:nvPr/>
        </p:nvSpPr>
        <p:spPr bwMode="auto">
          <a:xfrm>
            <a:off x="931863" y="1340768"/>
            <a:ext cx="7208837" cy="954107"/>
          </a:xfrm>
          <a:prstGeom prst="rect">
            <a:avLst/>
          </a:prstGeom>
          <a:noFill/>
          <a:ln w="9525">
            <a:noFill/>
            <a:miter lim="800000"/>
            <a:headEnd/>
            <a:tailEnd/>
          </a:ln>
        </p:spPr>
        <p:txBody>
          <a:bodyPr>
            <a:spAutoFit/>
          </a:bodyPr>
          <a:lstStyle/>
          <a:p>
            <a:pPr algn="ctr"/>
            <a:r>
              <a:rPr lang="it-IT" sz="2800" b="1" dirty="0" smtClean="0">
                <a:solidFill>
                  <a:srgbClr val="0070C1"/>
                </a:solidFill>
              </a:rPr>
              <a:t>LA RESPONSABILITA’ DEGLI </a:t>
            </a:r>
          </a:p>
          <a:p>
            <a:pPr algn="ctr"/>
            <a:r>
              <a:rPr lang="it-IT" sz="2800" b="1" dirty="0" smtClean="0">
                <a:solidFill>
                  <a:srgbClr val="0070C1"/>
                </a:solidFill>
              </a:rPr>
              <a:t>“UFFICIALI </a:t>
            </a:r>
            <a:r>
              <a:rPr lang="it-IT" sz="2800" b="1" dirty="0" err="1">
                <a:solidFill>
                  <a:srgbClr val="0070C1"/>
                </a:solidFill>
              </a:rPr>
              <a:t>DI</a:t>
            </a:r>
            <a:r>
              <a:rPr lang="it-IT" sz="2800" b="1" dirty="0">
                <a:solidFill>
                  <a:srgbClr val="0070C1"/>
                </a:solidFill>
              </a:rPr>
              <a:t> GARA</a:t>
            </a:r>
            <a:r>
              <a:rPr lang="it-IT" sz="2800" b="1" dirty="0" smtClean="0">
                <a:solidFill>
                  <a:srgbClr val="0070C1"/>
                </a:solidFill>
              </a:rPr>
              <a:t>” </a:t>
            </a:r>
            <a:r>
              <a:rPr lang="it-IT" sz="2400" b="1" dirty="0" smtClean="0">
                <a:solidFill>
                  <a:srgbClr val="0070C1"/>
                </a:solidFill>
              </a:rPr>
              <a:t>(segue)</a:t>
            </a:r>
            <a:endParaRPr lang="it-IT" sz="2800" b="1" dirty="0">
              <a:solidFill>
                <a:srgbClr val="0070C1"/>
              </a:solidFill>
            </a:endParaRPr>
          </a:p>
        </p:txBody>
      </p:sp>
      <p:sp>
        <p:nvSpPr>
          <p:cNvPr id="17416"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dirty="0" smtClean="0"/>
              <a:t>11</a:t>
            </a:r>
            <a:r>
              <a:rPr lang="it-IT" altLang="it-IT" sz="1200" b="0" dirty="0" smtClean="0"/>
              <a:t>  </a:t>
            </a:r>
            <a:r>
              <a:rPr lang="it-IT" altLang="it-IT" sz="1200" b="0" dirty="0"/>
              <a:t>2015</a:t>
            </a:r>
          </a:p>
        </p:txBody>
      </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16</a:t>
            </a:fld>
            <a:endParaRPr lang="it-IT" altLang="it-IT" dirty="0" smtClean="0"/>
          </a:p>
        </p:txBody>
      </p:sp>
      <p:sp>
        <p:nvSpPr>
          <p:cNvPr id="8" name="Rettangolo 7"/>
          <p:cNvSpPr/>
          <p:nvPr/>
        </p:nvSpPr>
        <p:spPr>
          <a:xfrm>
            <a:off x="251520" y="980728"/>
            <a:ext cx="8640960" cy="338554"/>
          </a:xfrm>
          <a:prstGeom prst="rect">
            <a:avLst/>
          </a:prstGeom>
        </p:spPr>
        <p:txBody>
          <a:bodyPr wrap="square">
            <a:spAutoFit/>
          </a:bodyPr>
          <a:lstStyle/>
          <a:p>
            <a:r>
              <a:rPr lang="it-IT" sz="1600" dirty="0" smtClean="0"/>
              <a:t>da “Aspetti </a:t>
            </a:r>
            <a:r>
              <a:rPr lang="it-IT" sz="1600" dirty="0" err="1" smtClean="0"/>
              <a:t>Legali-Assicurativi</a:t>
            </a:r>
            <a:r>
              <a:rPr lang="it-IT" sz="1600" dirty="0" smtClean="0"/>
              <a:t> relativi alla responsabilità degli </a:t>
            </a:r>
            <a:r>
              <a:rPr lang="it-IT" sz="1600" dirty="0" err="1" smtClean="0"/>
              <a:t>UdR</a:t>
            </a:r>
            <a:r>
              <a:rPr lang="it-IT" sz="1600" dirty="0" smtClean="0"/>
              <a:t>”, a cura di Alberto </a:t>
            </a:r>
            <a:r>
              <a:rPr lang="it-IT" sz="1600" dirty="0" err="1" smtClean="0"/>
              <a:t>Volandri</a:t>
            </a:r>
            <a:endParaRPr lang="it-IT"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UFFICIALE </a:t>
            </a:r>
            <a:r>
              <a:rPr lang="it-IT" b="1" dirty="0" err="1" smtClean="0"/>
              <a:t>DI</a:t>
            </a:r>
            <a:r>
              <a:rPr lang="it-IT" b="1" dirty="0" smtClean="0"/>
              <a:t> GARA E RESPONSABILITA’ - 3</a:t>
            </a:r>
          </a:p>
        </p:txBody>
      </p:sp>
      <p:sp>
        <p:nvSpPr>
          <p:cNvPr id="174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 name="Rettangolo 2"/>
          <p:cNvSpPr/>
          <p:nvPr/>
        </p:nvSpPr>
        <p:spPr>
          <a:xfrm>
            <a:off x="376238" y="2276872"/>
            <a:ext cx="8355012" cy="4216539"/>
          </a:xfrm>
          <a:prstGeom prst="rect">
            <a:avLst/>
          </a:prstGeom>
        </p:spPr>
        <p:txBody>
          <a:bodyPr>
            <a:spAutoFit/>
          </a:bodyPr>
          <a:lstStyle/>
          <a:p>
            <a:pPr algn="just"/>
            <a:r>
              <a:rPr lang="it-IT" sz="2400" dirty="0" smtClean="0"/>
              <a:t>La responsabilità dell’Ufficiale di Gara è molto spesso collegata a quella degli organizzatori della manifestazione. Sarà, di conseguenza, necessario verificare in concreto quale autonomia abbia il giudice di gara sulla causa del rischio: effettiva, ad esempio, sulla regolarità dell’attrezzo sportivo, nulla sulle precauzioni di sicurezza quali il servizio antincendio.</a:t>
            </a:r>
          </a:p>
          <a:p>
            <a:pPr algn="just"/>
            <a:r>
              <a:rPr lang="it-IT" sz="2000" i="1" dirty="0" smtClean="0"/>
              <a:t>In alcuni casi potrebbe configurarsi in capo all’Ufficiale di Gara, in considerazione del suo status, una responsabilità colposa, concorrente con quella dell’organizzatore, a fronte dell’omessa segnalazione e/o verifica della corretta predisposizione del luogo di svolgimento della manifestazione.</a:t>
            </a:r>
            <a:endParaRPr lang="it-IT" sz="1600" i="1" dirty="0"/>
          </a:p>
        </p:txBody>
      </p:sp>
      <p:sp>
        <p:nvSpPr>
          <p:cNvPr id="17415" name="Rettangolo 3"/>
          <p:cNvSpPr>
            <a:spLocks noChangeArrowheads="1"/>
          </p:cNvSpPr>
          <p:nvPr/>
        </p:nvSpPr>
        <p:spPr bwMode="auto">
          <a:xfrm>
            <a:off x="931863" y="1340768"/>
            <a:ext cx="7208837" cy="954107"/>
          </a:xfrm>
          <a:prstGeom prst="rect">
            <a:avLst/>
          </a:prstGeom>
          <a:noFill/>
          <a:ln w="9525">
            <a:noFill/>
            <a:miter lim="800000"/>
            <a:headEnd/>
            <a:tailEnd/>
          </a:ln>
        </p:spPr>
        <p:txBody>
          <a:bodyPr>
            <a:spAutoFit/>
          </a:bodyPr>
          <a:lstStyle/>
          <a:p>
            <a:pPr algn="ctr"/>
            <a:r>
              <a:rPr lang="it-IT" sz="2800" b="1" dirty="0" smtClean="0">
                <a:solidFill>
                  <a:srgbClr val="0070C1"/>
                </a:solidFill>
              </a:rPr>
              <a:t>LA RESPONSABILITA’ DEGLI </a:t>
            </a:r>
          </a:p>
          <a:p>
            <a:pPr algn="ctr"/>
            <a:r>
              <a:rPr lang="it-IT" sz="2800" b="1" dirty="0" smtClean="0">
                <a:solidFill>
                  <a:srgbClr val="0070C1"/>
                </a:solidFill>
              </a:rPr>
              <a:t>“UFFICIALI </a:t>
            </a:r>
            <a:r>
              <a:rPr lang="it-IT" sz="2800" b="1" dirty="0" err="1">
                <a:solidFill>
                  <a:srgbClr val="0070C1"/>
                </a:solidFill>
              </a:rPr>
              <a:t>DI</a:t>
            </a:r>
            <a:r>
              <a:rPr lang="it-IT" sz="2800" b="1" dirty="0">
                <a:solidFill>
                  <a:srgbClr val="0070C1"/>
                </a:solidFill>
              </a:rPr>
              <a:t> GARA</a:t>
            </a:r>
            <a:r>
              <a:rPr lang="it-IT" sz="2800" b="1" dirty="0" smtClean="0">
                <a:solidFill>
                  <a:srgbClr val="0070C1"/>
                </a:solidFill>
              </a:rPr>
              <a:t>” </a:t>
            </a:r>
            <a:r>
              <a:rPr lang="it-IT" sz="2400" b="1" dirty="0" smtClean="0">
                <a:solidFill>
                  <a:srgbClr val="0070C1"/>
                </a:solidFill>
              </a:rPr>
              <a:t>(segue)</a:t>
            </a:r>
            <a:endParaRPr lang="it-IT" sz="2800" b="1" dirty="0">
              <a:solidFill>
                <a:srgbClr val="0070C1"/>
              </a:solidFill>
            </a:endParaRPr>
          </a:p>
        </p:txBody>
      </p:sp>
      <p:sp>
        <p:nvSpPr>
          <p:cNvPr id="17416"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dirty="0" smtClean="0"/>
              <a:t>11</a:t>
            </a:r>
            <a:r>
              <a:rPr lang="it-IT" altLang="it-IT" sz="1200" b="0" dirty="0" smtClean="0"/>
              <a:t>  </a:t>
            </a:r>
            <a:r>
              <a:rPr lang="it-IT" altLang="it-IT" sz="1200" b="0" dirty="0"/>
              <a:t>2015</a:t>
            </a:r>
          </a:p>
        </p:txBody>
      </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17</a:t>
            </a:fld>
            <a:endParaRPr lang="it-IT" altLang="it-IT" dirty="0" smtClean="0"/>
          </a:p>
        </p:txBody>
      </p:sp>
      <p:sp>
        <p:nvSpPr>
          <p:cNvPr id="8" name="Rettangolo 7"/>
          <p:cNvSpPr/>
          <p:nvPr/>
        </p:nvSpPr>
        <p:spPr>
          <a:xfrm>
            <a:off x="251520" y="980728"/>
            <a:ext cx="8640960" cy="338554"/>
          </a:xfrm>
          <a:prstGeom prst="rect">
            <a:avLst/>
          </a:prstGeom>
        </p:spPr>
        <p:txBody>
          <a:bodyPr wrap="square">
            <a:spAutoFit/>
          </a:bodyPr>
          <a:lstStyle/>
          <a:p>
            <a:r>
              <a:rPr lang="it-IT" sz="1600" dirty="0" smtClean="0"/>
              <a:t>da “Aspetti </a:t>
            </a:r>
            <a:r>
              <a:rPr lang="it-IT" sz="1600" dirty="0" err="1" smtClean="0"/>
              <a:t>Legali-Assicurativi</a:t>
            </a:r>
            <a:r>
              <a:rPr lang="it-IT" sz="1600" dirty="0" smtClean="0"/>
              <a:t> relativi alla responsabilità degli </a:t>
            </a:r>
            <a:r>
              <a:rPr lang="it-IT" sz="1600" dirty="0" err="1" smtClean="0"/>
              <a:t>UdR</a:t>
            </a:r>
            <a:r>
              <a:rPr lang="it-IT" sz="1600" dirty="0" smtClean="0"/>
              <a:t>”, a cura di Alberto </a:t>
            </a:r>
            <a:r>
              <a:rPr lang="it-IT" sz="1600" dirty="0" err="1" smtClean="0"/>
              <a:t>Volandri</a:t>
            </a:r>
            <a:endParaRPr lang="it-IT" sz="1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L’OBBIETTIVO - </a:t>
            </a:r>
            <a:r>
              <a:rPr lang="it-IT" altLang="it-IT" sz="2400" b="1" smtClean="0"/>
              <a:t>1</a:t>
            </a:r>
          </a:p>
        </p:txBody>
      </p:sp>
      <p:sp>
        <p:nvSpPr>
          <p:cNvPr id="1843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222" name="Rettangolo 7"/>
          <p:cNvSpPr>
            <a:spLocks noChangeArrowheads="1"/>
          </p:cNvSpPr>
          <p:nvPr/>
        </p:nvSpPr>
        <p:spPr bwMode="auto">
          <a:xfrm>
            <a:off x="736600" y="3986213"/>
            <a:ext cx="7629525" cy="2308225"/>
          </a:xfrm>
          <a:prstGeom prst="rect">
            <a:avLst/>
          </a:prstGeom>
          <a:noFill/>
          <a:ln w="9525">
            <a:noFill/>
            <a:miter lim="800000"/>
            <a:headEnd/>
            <a:tailEnd/>
          </a:ln>
        </p:spPr>
        <p:txBody>
          <a:bodyPr>
            <a:spAutoFit/>
          </a:bodyPr>
          <a:lstStyle/>
          <a:p>
            <a:pPr eaLnBrk="1" hangingPunct="1">
              <a:defRPr/>
            </a:pPr>
            <a:r>
              <a:rPr lang="it-IT" sz="1800" b="1" dirty="0"/>
              <a:t>Obbiettivi</a:t>
            </a:r>
          </a:p>
          <a:p>
            <a:pPr marL="177800" indent="-177800" eaLnBrk="1" hangingPunct="1">
              <a:buFont typeface="Arial" pitchFamily="34" charset="0"/>
              <a:buChar char="•"/>
              <a:defRPr/>
            </a:pPr>
            <a:r>
              <a:rPr lang="it-IT" sz="1800" b="1" dirty="0"/>
              <a:t>Fornire un contesto che garantisca a tutti, a prescindere dalle capacità e dalle aspettative individuali, di godersi lo sport della vela.</a:t>
            </a:r>
          </a:p>
          <a:p>
            <a:pPr marL="177800" indent="-177800" eaLnBrk="1" hangingPunct="1">
              <a:buFont typeface="Arial" pitchFamily="34" charset="0"/>
              <a:buChar char="•"/>
              <a:defRPr/>
            </a:pPr>
            <a:r>
              <a:rPr lang="it-IT" sz="1800" b="1" dirty="0"/>
              <a:t>Garantire che lo sport della vela accolga favorevolmente tutte le persone e le tratti allo stesso modo.</a:t>
            </a:r>
          </a:p>
          <a:p>
            <a:pPr marL="177800" indent="-177800" eaLnBrk="1" hangingPunct="1">
              <a:buFont typeface="Arial" pitchFamily="34" charset="0"/>
              <a:buChar char="•"/>
              <a:defRPr/>
            </a:pPr>
            <a:r>
              <a:rPr lang="it-IT" sz="1800" b="1" dirty="0"/>
              <a:t>Garantire che coloro che sperimentano la regata siano incoraggiati a continuare.</a:t>
            </a:r>
          </a:p>
        </p:txBody>
      </p:sp>
      <p:grpSp>
        <p:nvGrpSpPr>
          <p:cNvPr id="2" name="Gruppo 10"/>
          <p:cNvGrpSpPr>
            <a:grpSpLocks/>
          </p:cNvGrpSpPr>
          <p:nvPr/>
        </p:nvGrpSpPr>
        <p:grpSpPr bwMode="auto">
          <a:xfrm>
            <a:off x="1601788" y="1403350"/>
            <a:ext cx="5915025" cy="2395538"/>
            <a:chOff x="2543175" y="1581150"/>
            <a:chExt cx="5915025" cy="2395538"/>
          </a:xfrm>
        </p:grpSpPr>
        <p:pic>
          <p:nvPicPr>
            <p:cNvPr id="18439" name="Picture 2"/>
            <p:cNvPicPr>
              <a:picLocks noChangeAspect="1" noChangeArrowheads="1"/>
            </p:cNvPicPr>
            <p:nvPr/>
          </p:nvPicPr>
          <p:blipFill>
            <a:blip r:embed="rId4" cstate="print"/>
            <a:srcRect/>
            <a:stretch>
              <a:fillRect/>
            </a:stretch>
          </p:blipFill>
          <p:spPr bwMode="auto">
            <a:xfrm>
              <a:off x="2543175" y="2090738"/>
              <a:ext cx="5915025" cy="1885950"/>
            </a:xfrm>
            <a:prstGeom prst="rect">
              <a:avLst/>
            </a:prstGeom>
            <a:noFill/>
            <a:ln w="9525" algn="ctr">
              <a:noFill/>
              <a:miter lim="800000"/>
              <a:headEnd/>
              <a:tailEnd/>
            </a:ln>
          </p:spPr>
        </p:pic>
        <p:pic>
          <p:nvPicPr>
            <p:cNvPr id="18440" name="Picture 4"/>
            <p:cNvPicPr>
              <a:picLocks noChangeAspect="1" noChangeArrowheads="1"/>
            </p:cNvPicPr>
            <p:nvPr/>
          </p:nvPicPr>
          <p:blipFill>
            <a:blip r:embed="rId5" cstate="print"/>
            <a:srcRect/>
            <a:stretch>
              <a:fillRect/>
            </a:stretch>
          </p:blipFill>
          <p:spPr bwMode="auto">
            <a:xfrm>
              <a:off x="2560638" y="1581150"/>
              <a:ext cx="5276850" cy="447675"/>
            </a:xfrm>
            <a:prstGeom prst="rect">
              <a:avLst/>
            </a:prstGeom>
            <a:noFill/>
            <a:ln w="9525" algn="ctr">
              <a:noFill/>
              <a:miter lim="800000"/>
              <a:headEnd/>
              <a:tailEnd/>
            </a:ln>
          </p:spPr>
        </p:pic>
      </p:grpSp>
      <p:sp>
        <p:nvSpPr>
          <p:cNvPr id="9"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18</a:t>
            </a:fld>
            <a:endParaRPr lang="it-IT" altLang="it-IT" dirty="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L’OBBIETTIVO - 2</a:t>
            </a:r>
          </a:p>
        </p:txBody>
      </p:sp>
      <p:sp>
        <p:nvSpPr>
          <p:cNvPr id="1945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83652" name="Rectangle 4"/>
          <p:cNvSpPr>
            <a:spLocks noChangeArrowheads="1"/>
          </p:cNvSpPr>
          <p:nvPr/>
        </p:nvSpPr>
        <p:spPr bwMode="auto">
          <a:xfrm>
            <a:off x="2195513" y="4581128"/>
            <a:ext cx="5173662" cy="1638300"/>
          </a:xfrm>
          <a:prstGeom prst="rect">
            <a:avLst/>
          </a:prstGeom>
          <a:solidFill>
            <a:srgbClr val="DDDDDD"/>
          </a:solidFill>
          <a:ln w="38100">
            <a:solidFill>
              <a:schemeClr val="tx1"/>
            </a:solidFill>
            <a:miter lim="800000"/>
            <a:headEnd/>
            <a:tailEnd/>
          </a:ln>
        </p:spPr>
        <p:txBody>
          <a:bodyPr/>
          <a:lstStyle/>
          <a:p>
            <a:pPr eaLnBrk="1" hangingPunct="1"/>
            <a:r>
              <a:rPr lang="it-IT" altLang="it-IT" sz="2800" b="0" dirty="0">
                <a:solidFill>
                  <a:schemeClr val="tx1"/>
                </a:solidFill>
                <a:latin typeface="+mj-lt"/>
              </a:rPr>
              <a:t>Non esiste una regata</a:t>
            </a:r>
            <a:br>
              <a:rPr lang="it-IT" altLang="it-IT" sz="2800" b="0" dirty="0">
                <a:solidFill>
                  <a:schemeClr val="tx1"/>
                </a:solidFill>
                <a:latin typeface="+mj-lt"/>
              </a:rPr>
            </a:br>
            <a:r>
              <a:rPr lang="it-IT" altLang="it-IT" sz="2800" b="0" dirty="0">
                <a:solidFill>
                  <a:schemeClr val="tx1"/>
                </a:solidFill>
                <a:latin typeface="+mj-lt"/>
              </a:rPr>
              <a:t>uguale ad un’altra</a:t>
            </a:r>
          </a:p>
          <a:p>
            <a:pPr marL="1611313" lvl="4" eaLnBrk="1" hangingPunct="1"/>
            <a:r>
              <a:rPr lang="it-IT" altLang="it-IT" sz="1800" b="0" dirty="0">
                <a:solidFill>
                  <a:schemeClr val="tx1"/>
                </a:solidFill>
                <a:latin typeface="+mj-lt"/>
              </a:rPr>
              <a:t>Alto numero di variabili</a:t>
            </a:r>
          </a:p>
          <a:p>
            <a:pPr marL="1611313" lvl="4" eaLnBrk="1" hangingPunct="1"/>
            <a:r>
              <a:rPr lang="it-IT" altLang="it-IT" sz="1800" b="0" dirty="0">
                <a:solidFill>
                  <a:schemeClr val="tx1"/>
                </a:solidFill>
                <a:latin typeface="+mj-lt"/>
              </a:rPr>
              <a:t>Ogni regata è diversa dalle altre</a:t>
            </a:r>
          </a:p>
        </p:txBody>
      </p:sp>
      <p:sp>
        <p:nvSpPr>
          <p:cNvPr id="283653" name="Rectangle 5"/>
          <p:cNvSpPr>
            <a:spLocks noChangeArrowheads="1"/>
          </p:cNvSpPr>
          <p:nvPr/>
        </p:nvSpPr>
        <p:spPr bwMode="auto">
          <a:xfrm>
            <a:off x="503238" y="2852936"/>
            <a:ext cx="8135937" cy="1631216"/>
          </a:xfrm>
          <a:prstGeom prst="rect">
            <a:avLst/>
          </a:prstGeom>
          <a:noFill/>
          <a:ln w="9525">
            <a:noFill/>
            <a:miter lim="800000"/>
            <a:headEnd/>
            <a:tailEnd/>
          </a:ln>
        </p:spPr>
        <p:txBody>
          <a:bodyPr anchor="ctr">
            <a:spAutoFit/>
          </a:bodyPr>
          <a:lstStyle/>
          <a:p>
            <a:pPr algn="just" eaLnBrk="1" hangingPunct="1"/>
            <a:r>
              <a:rPr lang="it-IT" altLang="it-IT" sz="2000" b="0" dirty="0">
                <a:solidFill>
                  <a:srgbClr val="0070C0"/>
                </a:solidFill>
                <a:cs typeface="Arial" pitchFamily="34" charset="0"/>
              </a:rPr>
              <a:t>Il </a:t>
            </a:r>
            <a:r>
              <a:rPr lang="it-IT" altLang="it-IT" sz="2000" b="0" dirty="0" err="1">
                <a:solidFill>
                  <a:srgbClr val="0070C0"/>
                </a:solidFill>
                <a:cs typeface="Arial" pitchFamily="34" charset="0"/>
              </a:rPr>
              <a:t>CdR</a:t>
            </a:r>
            <a:r>
              <a:rPr lang="it-IT" altLang="it-IT" sz="2000" b="0" dirty="0">
                <a:solidFill>
                  <a:srgbClr val="0070C0"/>
                </a:solidFill>
                <a:cs typeface="Arial" pitchFamily="34" charset="0"/>
              </a:rPr>
              <a:t> deve garantire una gara tecnicamente valida, condotta con competenza e nel rispetto dei limiti di sicurezza. La regata si fa per i concorrenti ed è ad essi che il </a:t>
            </a:r>
            <a:r>
              <a:rPr lang="it-IT" altLang="it-IT" sz="2000" b="0" dirty="0" err="1">
                <a:solidFill>
                  <a:srgbClr val="0070C0"/>
                </a:solidFill>
                <a:cs typeface="Arial" pitchFamily="34" charset="0"/>
              </a:rPr>
              <a:t>CdR</a:t>
            </a:r>
            <a:r>
              <a:rPr lang="it-IT" altLang="it-IT" sz="2000" b="0" dirty="0">
                <a:solidFill>
                  <a:srgbClr val="0070C0"/>
                </a:solidFill>
                <a:cs typeface="Arial" pitchFamily="34" charset="0"/>
              </a:rPr>
              <a:t> deve rispondere.</a:t>
            </a:r>
          </a:p>
          <a:p>
            <a:pPr algn="just" eaLnBrk="1" hangingPunct="1"/>
            <a:r>
              <a:rPr lang="it-IT" altLang="it-IT" sz="2000" b="0" dirty="0">
                <a:solidFill>
                  <a:srgbClr val="0070C0"/>
                </a:solidFill>
                <a:cs typeface="Arial" pitchFamily="34" charset="0"/>
              </a:rPr>
              <a:t>La “</a:t>
            </a:r>
            <a:r>
              <a:rPr lang="it-IT" altLang="it-IT" sz="2000" b="1" dirty="0">
                <a:solidFill>
                  <a:srgbClr val="0070C0"/>
                </a:solidFill>
                <a:cs typeface="Arial" pitchFamily="34" charset="0"/>
              </a:rPr>
              <a:t>missione impossibile</a:t>
            </a:r>
            <a:r>
              <a:rPr lang="it-IT" altLang="it-IT" sz="2000" b="0" dirty="0">
                <a:solidFill>
                  <a:srgbClr val="0070C0"/>
                </a:solidFill>
                <a:cs typeface="Arial" pitchFamily="34" charset="0"/>
              </a:rPr>
              <a:t>” - ottenere la soddisfazione di tutti i concorrenti.</a:t>
            </a:r>
          </a:p>
        </p:txBody>
      </p:sp>
      <p:sp>
        <p:nvSpPr>
          <p:cNvPr id="11" name="Rectangle 4"/>
          <p:cNvSpPr>
            <a:spLocks noChangeArrowheads="1"/>
          </p:cNvSpPr>
          <p:nvPr/>
        </p:nvSpPr>
        <p:spPr bwMode="auto">
          <a:xfrm>
            <a:off x="1976438" y="1298575"/>
            <a:ext cx="5172075" cy="1338337"/>
          </a:xfrm>
          <a:prstGeom prst="rect">
            <a:avLst/>
          </a:prstGeom>
          <a:solidFill>
            <a:srgbClr val="DDDDDD"/>
          </a:solidFill>
          <a:ln w="38100">
            <a:solidFill>
              <a:schemeClr val="tx1"/>
            </a:solidFill>
            <a:miter lim="800000"/>
            <a:headEnd/>
            <a:tailEnd/>
          </a:ln>
        </p:spPr>
        <p:txBody>
          <a:bodyPr/>
          <a:lstStyle/>
          <a:p>
            <a:pPr eaLnBrk="1" hangingPunct="1"/>
            <a:r>
              <a:rPr lang="it-IT" altLang="it-IT" sz="3200" b="1" dirty="0">
                <a:latin typeface="+mj-lt"/>
              </a:rPr>
              <a:t>Obbiettivo</a:t>
            </a:r>
          </a:p>
          <a:p>
            <a:pPr lvl="2" eaLnBrk="1" hangingPunct="1"/>
            <a:r>
              <a:rPr lang="it-IT" altLang="it-IT" sz="2000" b="1" dirty="0">
                <a:latin typeface="+mj-lt"/>
              </a:rPr>
              <a:t>Una gara tecnicamente valida</a:t>
            </a:r>
          </a:p>
          <a:p>
            <a:pPr lvl="2" eaLnBrk="1" hangingPunct="1"/>
            <a:r>
              <a:rPr lang="it-IT" altLang="it-IT" sz="2000" b="1" dirty="0">
                <a:latin typeface="+mj-lt"/>
              </a:rPr>
              <a:t>I protagonisti sono i concorrenti</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19</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20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11">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strips(downRight)">
                                      <p:cBhvr>
                                        <p:cTn id="11" dur="2000"/>
                                        <p:tgtEl>
                                          <p:spTgt spid="11">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strips(downRight)">
                                      <p:cBhvr>
                                        <p:cTn id="14" dur="2000"/>
                                        <p:tgtEl>
                                          <p:spTgt spid="11">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strips(downRight)">
                                      <p:cBhvr>
                                        <p:cTn id="17" dur="2000"/>
                                        <p:tgtEl>
                                          <p:spTgt spid="11">
                                            <p:txEl>
                                              <p:pRg st="2" end="2"/>
                                            </p:txEl>
                                          </p:spTgt>
                                        </p:tgtEl>
                                      </p:cBhvr>
                                    </p:animEffect>
                                  </p:childTnLst>
                                </p:cTn>
                              </p:par>
                            </p:childTnLst>
                          </p:cTn>
                        </p:par>
                        <p:par>
                          <p:cTn id="18" fill="hold" nodeType="afterGroup">
                            <p:stCondLst>
                              <p:cond delay="2000"/>
                            </p:stCondLst>
                            <p:childTnLst>
                              <p:par>
                                <p:cTn id="19" presetID="7" presetClass="entr" presetSubtype="4" fill="hold" grpId="0" nodeType="afterEffect">
                                  <p:stCondLst>
                                    <p:cond delay="0"/>
                                  </p:stCondLst>
                                  <p:childTnLst>
                                    <p:set>
                                      <p:cBhvr>
                                        <p:cTn id="20" dur="1" fill="hold">
                                          <p:stCondLst>
                                            <p:cond delay="0"/>
                                          </p:stCondLst>
                                        </p:cTn>
                                        <p:tgtEl>
                                          <p:spTgt spid="283653"/>
                                        </p:tgtEl>
                                        <p:attrNameLst>
                                          <p:attrName>style.visibility</p:attrName>
                                        </p:attrNameLst>
                                      </p:cBhvr>
                                      <p:to>
                                        <p:strVal val="visible"/>
                                      </p:to>
                                    </p:set>
                                    <p:anim calcmode="lin" valueType="num">
                                      <p:cBhvr additive="base">
                                        <p:cTn id="21" dur="2000" fill="hold"/>
                                        <p:tgtEl>
                                          <p:spTgt spid="283653"/>
                                        </p:tgtEl>
                                        <p:attrNameLst>
                                          <p:attrName>ppt_x</p:attrName>
                                        </p:attrNameLst>
                                      </p:cBhvr>
                                      <p:tavLst>
                                        <p:tav tm="0">
                                          <p:val>
                                            <p:strVal val="#ppt_x"/>
                                          </p:val>
                                        </p:tav>
                                        <p:tav tm="100000">
                                          <p:val>
                                            <p:strVal val="#ppt_x"/>
                                          </p:val>
                                        </p:tav>
                                      </p:tavLst>
                                    </p:anim>
                                    <p:anim calcmode="lin" valueType="num">
                                      <p:cBhvr additive="base">
                                        <p:cTn id="22" dur="2000" fill="hold"/>
                                        <p:tgtEl>
                                          <p:spTgt spid="28365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4000"/>
                            </p:stCondLst>
                            <p:childTnLst>
                              <p:par>
                                <p:cTn id="24" presetID="2" presetClass="entr" presetSubtype="4" accel="50000" fill="hold" grpId="0" nodeType="afterEffect">
                                  <p:stCondLst>
                                    <p:cond delay="0"/>
                                  </p:stCondLst>
                                  <p:childTnLst>
                                    <p:set>
                                      <p:cBhvr>
                                        <p:cTn id="25" dur="1" fill="hold">
                                          <p:stCondLst>
                                            <p:cond delay="0"/>
                                          </p:stCondLst>
                                        </p:cTn>
                                        <p:tgtEl>
                                          <p:spTgt spid="283652">
                                            <p:bg/>
                                          </p:spTgt>
                                        </p:tgtEl>
                                        <p:attrNameLst>
                                          <p:attrName>style.visibility</p:attrName>
                                        </p:attrNameLst>
                                      </p:cBhvr>
                                      <p:to>
                                        <p:strVal val="visible"/>
                                      </p:to>
                                    </p:set>
                                    <p:anim calcmode="lin" valueType="num">
                                      <p:cBhvr additive="base">
                                        <p:cTn id="26" dur="2000" fill="hold"/>
                                        <p:tgtEl>
                                          <p:spTgt spid="283652">
                                            <p:bg/>
                                          </p:spTgt>
                                        </p:tgtEl>
                                        <p:attrNameLst>
                                          <p:attrName>ppt_x</p:attrName>
                                        </p:attrNameLst>
                                      </p:cBhvr>
                                      <p:tavLst>
                                        <p:tav tm="0">
                                          <p:val>
                                            <p:strVal val="#ppt_x"/>
                                          </p:val>
                                        </p:tav>
                                        <p:tav tm="100000">
                                          <p:val>
                                            <p:strVal val="#ppt_x"/>
                                          </p:val>
                                        </p:tav>
                                      </p:tavLst>
                                    </p:anim>
                                    <p:anim calcmode="lin" valueType="num">
                                      <p:cBhvr additive="base">
                                        <p:cTn id="27" dur="2000" fill="hold"/>
                                        <p:tgtEl>
                                          <p:spTgt spid="283652">
                                            <p:bg/>
                                          </p:spTgt>
                                        </p:tgtEl>
                                        <p:attrNameLst>
                                          <p:attrName>ppt_y</p:attrName>
                                        </p:attrNameLst>
                                      </p:cBhvr>
                                      <p:tavLst>
                                        <p:tav tm="0">
                                          <p:val>
                                            <p:strVal val="1+#ppt_h/2"/>
                                          </p:val>
                                        </p:tav>
                                        <p:tav tm="100000">
                                          <p:val>
                                            <p:strVal val="#ppt_y"/>
                                          </p:val>
                                        </p:tav>
                                      </p:tavLst>
                                    </p:anim>
                                  </p:childTnLst>
                                </p:cTn>
                              </p:par>
                              <p:par>
                                <p:cTn id="28" presetID="18" presetClass="entr" presetSubtype="6" fill="hold" nodeType="withEffect">
                                  <p:stCondLst>
                                    <p:cond delay="0"/>
                                  </p:stCondLst>
                                  <p:childTnLst>
                                    <p:set>
                                      <p:cBhvr>
                                        <p:cTn id="29" dur="1" fill="hold">
                                          <p:stCondLst>
                                            <p:cond delay="0"/>
                                          </p:stCondLst>
                                        </p:cTn>
                                        <p:tgtEl>
                                          <p:spTgt spid="283652">
                                            <p:txEl>
                                              <p:pRg st="0" end="0"/>
                                            </p:txEl>
                                          </p:spTgt>
                                        </p:tgtEl>
                                        <p:attrNameLst>
                                          <p:attrName>style.visibility</p:attrName>
                                        </p:attrNameLst>
                                      </p:cBhvr>
                                      <p:to>
                                        <p:strVal val="visible"/>
                                      </p:to>
                                    </p:set>
                                    <p:animEffect transition="in" filter="strips(downRight)">
                                      <p:cBhvr>
                                        <p:cTn id="30" dur="2000"/>
                                        <p:tgtEl>
                                          <p:spTgt spid="283652">
                                            <p:txEl>
                                              <p:pRg st="0" end="0"/>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283652">
                                            <p:txEl>
                                              <p:pRg st="1" end="1"/>
                                            </p:txEl>
                                          </p:spTgt>
                                        </p:tgtEl>
                                        <p:attrNameLst>
                                          <p:attrName>style.visibility</p:attrName>
                                        </p:attrNameLst>
                                      </p:cBhvr>
                                      <p:to>
                                        <p:strVal val="visible"/>
                                      </p:to>
                                    </p:set>
                                    <p:animEffect transition="in" filter="strips(downRight)">
                                      <p:cBhvr>
                                        <p:cTn id="33" dur="2000"/>
                                        <p:tgtEl>
                                          <p:spTgt spid="283652">
                                            <p:txEl>
                                              <p:pRg st="1" end="1"/>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283652">
                                            <p:txEl>
                                              <p:pRg st="2" end="2"/>
                                            </p:txEl>
                                          </p:spTgt>
                                        </p:tgtEl>
                                        <p:attrNameLst>
                                          <p:attrName>style.visibility</p:attrName>
                                        </p:attrNameLst>
                                      </p:cBhvr>
                                      <p:to>
                                        <p:strVal val="visible"/>
                                      </p:to>
                                    </p:set>
                                    <p:animEffect transition="in" filter="strips(downRight)">
                                      <p:cBhvr>
                                        <p:cTn id="36" dur="2000"/>
                                        <p:tgtEl>
                                          <p:spTgt spid="283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build="p" animBg="1"/>
      <p:bldP spid="283653" grpId="0"/>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 name="Titolo 10"/>
          <p:cNvSpPr>
            <a:spLocks noGrp="1"/>
          </p:cNvSpPr>
          <p:nvPr>
            <p:ph type="ctrTitle"/>
          </p:nvPr>
        </p:nvSpPr>
        <p:spPr/>
        <p:txBody>
          <a:bodyPr/>
          <a:lstStyle/>
          <a:p>
            <a:pPr>
              <a:defRPr/>
            </a:pPr>
            <a:r>
              <a:rPr lang="it-IT" altLang="it-IT" b="1" dirty="0" smtClean="0"/>
              <a:t>PREMESSA</a:t>
            </a:r>
            <a:endParaRPr lang="it-IT" dirty="0"/>
          </a:p>
        </p:txBody>
      </p:sp>
      <p:sp>
        <p:nvSpPr>
          <p:cNvPr id="5122" name="Segnaposto piè di pagina 4"/>
          <p:cNvSpPr>
            <a:spLocks noGrp="1"/>
          </p:cNvSpPr>
          <p:nvPr>
            <p:ph type="ftr" sz="quarter" idx="3"/>
          </p:nvPr>
        </p:nvSpPr>
        <p:spPr>
          <a:xfrm>
            <a:off x="251520" y="6492875"/>
            <a:ext cx="2895600" cy="365125"/>
          </a:xfrm>
          <a:noFill/>
        </p:spPr>
        <p:txBody>
          <a:bodyPr/>
          <a:lstStyle/>
          <a:p>
            <a:r>
              <a:rPr lang="it-IT" altLang="it-IT" dirty="0" smtClean="0">
                <a:latin typeface="Arial" pitchFamily="34" charset="0"/>
              </a:rPr>
              <a:t>Gestione delle Regate 1 di 3</a:t>
            </a:r>
          </a:p>
        </p:txBody>
      </p:sp>
      <p:sp>
        <p:nvSpPr>
          <p:cNvPr id="5125" name="Rectangle 6"/>
          <p:cNvSpPr>
            <a:spLocks noChangeArrowheads="1"/>
          </p:cNvSpPr>
          <p:nvPr/>
        </p:nvSpPr>
        <p:spPr bwMode="auto">
          <a:xfrm>
            <a:off x="679450" y="1417638"/>
            <a:ext cx="7815263" cy="4832350"/>
          </a:xfrm>
          <a:prstGeom prst="rect">
            <a:avLst/>
          </a:prstGeom>
          <a:noFill/>
          <a:ln w="9525">
            <a:noFill/>
            <a:miter lim="800000"/>
            <a:headEnd/>
            <a:tailEnd/>
          </a:ln>
        </p:spPr>
        <p:txBody>
          <a:bodyPr>
            <a:spAutoFit/>
          </a:bodyPr>
          <a:lstStyle/>
          <a:p>
            <a:pPr algn="just" eaLnBrk="1" hangingPunct="1"/>
            <a:r>
              <a:rPr lang="it-IT" altLang="it-IT" sz="2200" b="0" dirty="0">
                <a:solidFill>
                  <a:schemeClr val="tx1"/>
                </a:solidFill>
                <a:latin typeface="+mj-lt"/>
              </a:rPr>
              <a:t>L’ordine con il quale queste diapositive (8 capitoli in 3 parti) sono presentate rappresenta la logica progressione della gestione di una regata dal momento in cui il Comitato di Regata entra in funzione a quello in cui termina i suoi compiti.</a:t>
            </a:r>
          </a:p>
          <a:p>
            <a:pPr algn="just" eaLnBrk="1" hangingPunct="1"/>
            <a:endParaRPr lang="it-IT" altLang="it-IT" sz="2200" b="0" dirty="0">
              <a:solidFill>
                <a:schemeClr val="tx1"/>
              </a:solidFill>
              <a:latin typeface="+mj-lt"/>
            </a:endParaRPr>
          </a:p>
          <a:p>
            <a:pPr algn="just" eaLnBrk="1" hangingPunct="1"/>
            <a:r>
              <a:rPr lang="it-IT" altLang="it-IT" sz="2200" b="0" dirty="0">
                <a:solidFill>
                  <a:schemeClr val="tx1"/>
                </a:solidFill>
                <a:latin typeface="+mj-lt"/>
              </a:rPr>
              <a:t>Tratta la gestione delle regate in generale, con approfondimenti legati soprattutto a quelle di flotta ed in particolare a quelle di “derive”. In altre sezioni saranno trattati argomenti specifici (quali l’altura, le tavole a vela, il match race, il team </a:t>
            </a:r>
            <a:r>
              <a:rPr lang="en-US" altLang="it-IT" sz="2200" b="0" dirty="0">
                <a:solidFill>
                  <a:schemeClr val="tx1"/>
                </a:solidFill>
                <a:latin typeface="+mj-lt"/>
              </a:rPr>
              <a:t>racing</a:t>
            </a:r>
            <a:r>
              <a:rPr lang="it-IT" altLang="it-IT" sz="2200" b="0" dirty="0">
                <a:solidFill>
                  <a:schemeClr val="tx1"/>
                </a:solidFill>
                <a:latin typeface="+mj-lt"/>
              </a:rPr>
              <a:t>, ecc.) o approfondimenti ulteriori (la gestione della sicurezza, la normativa federale, ecc.).</a:t>
            </a:r>
          </a:p>
          <a:p>
            <a:pPr algn="just" eaLnBrk="1" hangingPunct="1"/>
            <a:endParaRPr lang="it-IT" altLang="it-IT" sz="2200" b="0" dirty="0">
              <a:solidFill>
                <a:schemeClr val="tx1"/>
              </a:solidFill>
              <a:latin typeface="+mj-lt"/>
            </a:endParaRPr>
          </a:p>
          <a:p>
            <a:pPr algn="just" eaLnBrk="1" hangingPunct="1"/>
            <a:r>
              <a:rPr lang="it-IT" altLang="it-IT" sz="2200" b="0" dirty="0">
                <a:solidFill>
                  <a:schemeClr val="tx1"/>
                </a:solidFill>
                <a:latin typeface="+mj-lt"/>
              </a:rPr>
              <a:t>La parte 1 tratta la “gestione della regata” dall’analisi  dei “ruoli e responsabilità” alla posa del campo di regata.</a:t>
            </a:r>
          </a:p>
        </p:txBody>
      </p:sp>
      <p:sp>
        <p:nvSpPr>
          <p:cNvPr id="5126"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a:t>06  2015</a:t>
            </a:r>
          </a:p>
        </p:txBody>
      </p:sp>
      <p:sp>
        <p:nvSpPr>
          <p:cNvPr id="7" name="Segnaposto numero diapositiva 8"/>
          <p:cNvSpPr>
            <a:spLocks noGrp="1"/>
          </p:cNvSpPr>
          <p:nvPr>
            <p:ph type="sldNum" sz="quarter" idx="4"/>
          </p:nvPr>
        </p:nvSpPr>
        <p:spPr>
          <a:xfrm>
            <a:off x="6876256" y="188640"/>
            <a:ext cx="2133600" cy="216024"/>
          </a:xfrm>
        </p:spPr>
        <p:txBody>
          <a:bodyPr/>
          <a:lstStyle/>
          <a:p>
            <a:fld id="{C157DB8B-822C-424B-8778-97E88D566A78}" type="slidenum">
              <a:rPr lang="it-IT" smtClean="0"/>
              <a:pPr/>
              <a:t>2</a:t>
            </a:fld>
            <a:endParaRPr lang="it-IT"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L’OBBIETTIVO - 3</a:t>
            </a:r>
          </a:p>
        </p:txBody>
      </p:sp>
      <p:sp>
        <p:nvSpPr>
          <p:cNvPr id="2048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0489" name="Rectangle 9"/>
          <p:cNvSpPr>
            <a:spLocks noChangeArrowheads="1"/>
          </p:cNvSpPr>
          <p:nvPr/>
        </p:nvSpPr>
        <p:spPr bwMode="auto">
          <a:xfrm>
            <a:off x="506413" y="3438525"/>
            <a:ext cx="8102600" cy="2247900"/>
          </a:xfrm>
          <a:prstGeom prst="rect">
            <a:avLst/>
          </a:prstGeom>
          <a:noFill/>
          <a:ln w="9525">
            <a:noFill/>
            <a:miter lim="800000"/>
            <a:headEnd/>
            <a:tailEnd/>
          </a:ln>
          <a:effectLst/>
        </p:spPr>
        <p:txBody>
          <a:bodyPr anchor="ctr">
            <a:spAutoFit/>
          </a:bodyPr>
          <a:lstStyle/>
          <a:p>
            <a:pPr algn="just">
              <a:defRPr/>
            </a:pPr>
            <a:r>
              <a:rPr lang="it-IT" sz="2000" b="1" dirty="0">
                <a:ea typeface="SimSun" pitchFamily="2" charset="-122"/>
                <a:cs typeface="Lucida Sans" pitchFamily="34" charset="0"/>
              </a:rPr>
              <a:t>Cosa si aspettano i concorrenti</a:t>
            </a:r>
            <a:r>
              <a:rPr lang="it-IT" sz="2000" b="0" dirty="0">
                <a:ea typeface="SimSun" pitchFamily="2" charset="-122"/>
                <a:cs typeface="Lucida Sans" pitchFamily="34" charset="0"/>
              </a:rPr>
              <a:t>:</a:t>
            </a:r>
            <a:endParaRPr lang="it-IT" sz="2000" b="0" dirty="0"/>
          </a:p>
          <a:p>
            <a:pPr marL="174625" indent="-174625" algn="just">
              <a:buFontTx/>
              <a:buChar char="•"/>
              <a:defRPr/>
            </a:pPr>
            <a:r>
              <a:rPr lang="it-IT" sz="2000" b="0" dirty="0">
                <a:ea typeface="SimSun" pitchFamily="2" charset="-122"/>
                <a:cs typeface="Lucida Sans" pitchFamily="34" charset="0"/>
              </a:rPr>
              <a:t>Regata che, per quanto possibile, sia corretta, piacevole e sicura</a:t>
            </a:r>
            <a:endParaRPr lang="it-IT" sz="2000" b="0" dirty="0"/>
          </a:p>
          <a:p>
            <a:pPr marL="174625" indent="-174625" algn="just">
              <a:buFontTx/>
              <a:buChar char="•"/>
              <a:defRPr/>
            </a:pPr>
            <a:r>
              <a:rPr lang="it-IT" sz="2000" b="0" dirty="0">
                <a:ea typeface="SimSun" pitchFamily="2" charset="-122"/>
                <a:cs typeface="Lucida Sans" pitchFamily="34" charset="0"/>
              </a:rPr>
              <a:t>Organizzazione a terra, amministrazione e race management di standard accettabile e idoneo all’evento</a:t>
            </a:r>
            <a:endParaRPr lang="it-IT" sz="2000" b="0" dirty="0"/>
          </a:p>
          <a:p>
            <a:pPr marL="174625" indent="-174625" algn="just">
              <a:buFontTx/>
              <a:buChar char="•"/>
              <a:defRPr/>
            </a:pPr>
            <a:r>
              <a:rPr lang="it-IT" sz="2000" b="0" dirty="0">
                <a:ea typeface="SimSun" pitchFamily="2" charset="-122"/>
                <a:cs typeface="Lucida Sans" pitchFamily="34" charset="0"/>
              </a:rPr>
              <a:t>La possibilità di criticare o dare dei suggerimenti, e avere una risposta alle critiche e ai suggerimenti.</a:t>
            </a:r>
            <a:endParaRPr lang="it-IT" sz="2000" b="0" dirty="0"/>
          </a:p>
          <a:p>
            <a:pPr marL="174625" indent="-174625" algn="just">
              <a:buFontTx/>
              <a:buChar char="•"/>
              <a:defRPr/>
            </a:pPr>
            <a:r>
              <a:rPr lang="it-IT" sz="2000" b="0" dirty="0">
                <a:ea typeface="SimSun" pitchFamily="2" charset="-122"/>
                <a:cs typeface="Lucida Sans" pitchFamily="34" charset="0"/>
              </a:rPr>
              <a:t>Pronta risoluzione dei problemi</a:t>
            </a:r>
            <a:endParaRPr lang="it-IT" sz="2000" b="0" dirty="0"/>
          </a:p>
        </p:txBody>
      </p:sp>
      <p:sp>
        <p:nvSpPr>
          <p:cNvPr id="7" name="Rectangle 4"/>
          <p:cNvSpPr>
            <a:spLocks noChangeArrowheads="1"/>
          </p:cNvSpPr>
          <p:nvPr/>
        </p:nvSpPr>
        <p:spPr bwMode="auto">
          <a:xfrm>
            <a:off x="1976438" y="1298575"/>
            <a:ext cx="5172075" cy="1338337"/>
          </a:xfrm>
          <a:prstGeom prst="rect">
            <a:avLst/>
          </a:prstGeom>
          <a:solidFill>
            <a:srgbClr val="DDDDDD"/>
          </a:solidFill>
          <a:ln w="38100">
            <a:solidFill>
              <a:schemeClr val="tx1"/>
            </a:solidFill>
            <a:miter lim="800000"/>
            <a:headEnd/>
            <a:tailEnd/>
          </a:ln>
        </p:spPr>
        <p:txBody>
          <a:bodyPr/>
          <a:lstStyle/>
          <a:p>
            <a:pPr eaLnBrk="1" hangingPunct="1"/>
            <a:r>
              <a:rPr lang="it-IT" altLang="it-IT" sz="3200" b="1" dirty="0">
                <a:latin typeface="+mj-lt"/>
              </a:rPr>
              <a:t>Obbiettivo</a:t>
            </a:r>
          </a:p>
          <a:p>
            <a:pPr lvl="2" eaLnBrk="1" hangingPunct="1"/>
            <a:r>
              <a:rPr lang="it-IT" altLang="it-IT" sz="2000" b="1" dirty="0">
                <a:latin typeface="+mj-lt"/>
              </a:rPr>
              <a:t>Una gara tecnicamente valida</a:t>
            </a:r>
          </a:p>
          <a:p>
            <a:pPr lvl="2" eaLnBrk="1" hangingPunct="1"/>
            <a:r>
              <a:rPr lang="it-IT" altLang="it-IT" sz="2000" b="1" dirty="0">
                <a:latin typeface="+mj-lt"/>
              </a:rPr>
              <a:t>I protagonisti sono i concorrenti</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20</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2000" fill="hold"/>
                                        <p:tgtEl>
                                          <p:spTgt spid="20489"/>
                                        </p:tgtEl>
                                        <p:attrNameLst>
                                          <p:attrName>ppt_x</p:attrName>
                                        </p:attrNameLst>
                                      </p:cBhvr>
                                      <p:tavLst>
                                        <p:tav tm="0">
                                          <p:val>
                                            <p:strVal val="#ppt_x"/>
                                          </p:val>
                                        </p:tav>
                                        <p:tav tm="100000">
                                          <p:val>
                                            <p:strVal val="#ppt_x"/>
                                          </p:val>
                                        </p:tav>
                                      </p:tavLst>
                                    </p:anim>
                                    <p:anim calcmode="lin" valueType="num">
                                      <p:cBhvr additive="base">
                                        <p:cTn id="8" dur="2000" fill="hold"/>
                                        <p:tgtEl>
                                          <p:spTgt spid="2048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accel="50000"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20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bg/>
                                          </p:spTgt>
                                        </p:tgtEl>
                                        <p:attrNameLst>
                                          <p:attrName>ppt_y</p:attrName>
                                        </p:attrNameLst>
                                      </p:cBhvr>
                                      <p:tavLst>
                                        <p:tav tm="0">
                                          <p:val>
                                            <p:strVal val="1+#ppt_h/2"/>
                                          </p:val>
                                        </p:tav>
                                        <p:tav tm="100000">
                                          <p:val>
                                            <p:strVal val="#ppt_y"/>
                                          </p:val>
                                        </p:tav>
                                      </p:tavLst>
                                    </p:anim>
                                  </p:childTnLst>
                                </p:cTn>
                              </p:par>
                              <p:par>
                                <p:cTn id="14" presetID="18" presetClass="entr" presetSubtype="6"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strips(downRight)">
                                      <p:cBhvr>
                                        <p:cTn id="16" dur="2000"/>
                                        <p:tgtEl>
                                          <p:spTgt spid="7">
                                            <p:txEl>
                                              <p:pRg st="0" end="0"/>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trips(downRight)">
                                      <p:cBhvr>
                                        <p:cTn id="19" dur="2000"/>
                                        <p:tgtEl>
                                          <p:spTgt spid="7">
                                            <p:txEl>
                                              <p:pRg st="1" end="1"/>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Right)">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L’OBBIETTIVO - 4</a:t>
            </a:r>
          </a:p>
        </p:txBody>
      </p:sp>
      <p:sp>
        <p:nvSpPr>
          <p:cNvPr id="2150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0489" name="Rectangle 9"/>
          <p:cNvSpPr>
            <a:spLocks noChangeArrowheads="1"/>
          </p:cNvSpPr>
          <p:nvPr/>
        </p:nvSpPr>
        <p:spPr bwMode="auto">
          <a:xfrm>
            <a:off x="463550" y="3652838"/>
            <a:ext cx="8131175" cy="1939925"/>
          </a:xfrm>
          <a:prstGeom prst="rect">
            <a:avLst/>
          </a:prstGeom>
          <a:noFill/>
          <a:ln w="9525">
            <a:noFill/>
            <a:miter lim="800000"/>
            <a:headEnd/>
            <a:tailEnd/>
          </a:ln>
          <a:effectLst/>
        </p:spPr>
        <p:txBody>
          <a:bodyPr anchor="ctr">
            <a:spAutoFit/>
          </a:bodyPr>
          <a:lstStyle/>
          <a:p>
            <a:pPr algn="just">
              <a:defRPr/>
            </a:pPr>
            <a:r>
              <a:rPr lang="it-IT" sz="2000" b="1" dirty="0">
                <a:ea typeface="SimSun" pitchFamily="2" charset="-122"/>
                <a:cs typeface="Lucida Sans" pitchFamily="34" charset="0"/>
              </a:rPr>
              <a:t>Cosa ci si aspetta dai </a:t>
            </a:r>
            <a:r>
              <a:rPr lang="it-IT" sz="2000" b="1" dirty="0" smtClean="0">
                <a:ea typeface="SimSun" pitchFamily="2" charset="-122"/>
                <a:cs typeface="Lucida Sans" pitchFamily="34" charset="0"/>
              </a:rPr>
              <a:t>concorrenti</a:t>
            </a:r>
            <a:r>
              <a:rPr lang="it-IT" sz="2000" b="0" dirty="0" smtClean="0">
                <a:ea typeface="SimSun" pitchFamily="2" charset="-122"/>
                <a:cs typeface="Lucida Sans" pitchFamily="34" charset="0"/>
              </a:rPr>
              <a:t>:</a:t>
            </a:r>
            <a:endParaRPr lang="it-IT" sz="2000" b="0" dirty="0"/>
          </a:p>
          <a:p>
            <a:pPr marL="174625" indent="-174625" algn="just">
              <a:buFontTx/>
              <a:buChar char="•"/>
              <a:defRPr/>
            </a:pPr>
            <a:r>
              <a:rPr lang="it-IT" sz="2000" b="0" dirty="0">
                <a:ea typeface="SimSun" pitchFamily="2" charset="-122"/>
                <a:cs typeface="Lucida Sans" pitchFamily="34" charset="0"/>
              </a:rPr>
              <a:t>Cortesia e rispetto per gli altri concorrenti, giudici, e altri in acqua e a terra</a:t>
            </a:r>
            <a:endParaRPr lang="it-IT" sz="2000" b="0" dirty="0"/>
          </a:p>
          <a:p>
            <a:pPr marL="174625" indent="-174625" algn="just">
              <a:buFontTx/>
              <a:buChar char="•"/>
              <a:defRPr/>
            </a:pPr>
            <a:r>
              <a:rPr lang="it-IT" sz="2000" b="0" dirty="0">
                <a:ea typeface="SimSun" pitchFamily="2" charset="-122"/>
                <a:cs typeface="Lucida Sans" pitchFamily="34" charset="0"/>
              </a:rPr>
              <a:t>Accettazione delle regole, e svolgimento delle penalità quando richiesto dalle regole</a:t>
            </a:r>
            <a:endParaRPr lang="it-IT" sz="2000" b="0" dirty="0"/>
          </a:p>
          <a:p>
            <a:pPr marL="174625" indent="-174625" algn="just">
              <a:buFontTx/>
              <a:buChar char="•"/>
              <a:defRPr/>
            </a:pPr>
            <a:r>
              <a:rPr lang="it-IT" sz="2000" b="0" dirty="0">
                <a:ea typeface="SimSun" pitchFamily="2" charset="-122"/>
                <a:cs typeface="Lucida Sans" pitchFamily="34" charset="0"/>
              </a:rPr>
              <a:t>Avvalersi dell’organizzazione prevista per risolvere ogni disputa</a:t>
            </a:r>
            <a:endParaRPr lang="it-IT" sz="2000" b="0" dirty="0"/>
          </a:p>
        </p:txBody>
      </p:sp>
      <p:sp>
        <p:nvSpPr>
          <p:cNvPr id="7" name="Rectangle 4"/>
          <p:cNvSpPr>
            <a:spLocks noChangeArrowheads="1"/>
          </p:cNvSpPr>
          <p:nvPr/>
        </p:nvSpPr>
        <p:spPr bwMode="auto">
          <a:xfrm>
            <a:off x="1976438" y="1298575"/>
            <a:ext cx="5172075" cy="1338337"/>
          </a:xfrm>
          <a:prstGeom prst="rect">
            <a:avLst/>
          </a:prstGeom>
          <a:solidFill>
            <a:srgbClr val="DDDDDD"/>
          </a:solidFill>
          <a:ln w="38100">
            <a:solidFill>
              <a:schemeClr val="tx1"/>
            </a:solidFill>
            <a:miter lim="800000"/>
            <a:headEnd/>
            <a:tailEnd/>
          </a:ln>
        </p:spPr>
        <p:txBody>
          <a:bodyPr/>
          <a:lstStyle/>
          <a:p>
            <a:pPr eaLnBrk="1" hangingPunct="1"/>
            <a:r>
              <a:rPr lang="it-IT" altLang="it-IT" sz="3200" b="1" dirty="0">
                <a:latin typeface="+mj-lt"/>
              </a:rPr>
              <a:t>Obbiettivo</a:t>
            </a:r>
          </a:p>
          <a:p>
            <a:pPr lvl="2" eaLnBrk="1" hangingPunct="1"/>
            <a:r>
              <a:rPr lang="it-IT" altLang="it-IT" sz="2000" b="1" dirty="0">
                <a:latin typeface="+mj-lt"/>
              </a:rPr>
              <a:t>Una gara tecnicamente valida</a:t>
            </a:r>
          </a:p>
          <a:p>
            <a:pPr lvl="2" eaLnBrk="1" hangingPunct="1"/>
            <a:r>
              <a:rPr lang="it-IT" altLang="it-IT" sz="2000" b="1" dirty="0">
                <a:latin typeface="+mj-lt"/>
              </a:rPr>
              <a:t>I protagonisti sono i concorrenti</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21</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2000" fill="hold"/>
                                        <p:tgtEl>
                                          <p:spTgt spid="20489"/>
                                        </p:tgtEl>
                                        <p:attrNameLst>
                                          <p:attrName>ppt_x</p:attrName>
                                        </p:attrNameLst>
                                      </p:cBhvr>
                                      <p:tavLst>
                                        <p:tav tm="0">
                                          <p:val>
                                            <p:strVal val="#ppt_x"/>
                                          </p:val>
                                        </p:tav>
                                        <p:tav tm="100000">
                                          <p:val>
                                            <p:strVal val="#ppt_x"/>
                                          </p:val>
                                        </p:tav>
                                      </p:tavLst>
                                    </p:anim>
                                    <p:anim calcmode="lin" valueType="num">
                                      <p:cBhvr additive="base">
                                        <p:cTn id="8" dur="2000" fill="hold"/>
                                        <p:tgtEl>
                                          <p:spTgt spid="2048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accel="50000"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20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bg/>
                                          </p:spTgt>
                                        </p:tgtEl>
                                        <p:attrNameLst>
                                          <p:attrName>ppt_y</p:attrName>
                                        </p:attrNameLst>
                                      </p:cBhvr>
                                      <p:tavLst>
                                        <p:tav tm="0">
                                          <p:val>
                                            <p:strVal val="1+#ppt_h/2"/>
                                          </p:val>
                                        </p:tav>
                                        <p:tav tm="100000">
                                          <p:val>
                                            <p:strVal val="#ppt_y"/>
                                          </p:val>
                                        </p:tav>
                                      </p:tavLst>
                                    </p:anim>
                                  </p:childTnLst>
                                </p:cTn>
                              </p:par>
                              <p:par>
                                <p:cTn id="14" presetID="18" presetClass="entr" presetSubtype="6"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strips(downRight)">
                                      <p:cBhvr>
                                        <p:cTn id="16" dur="2000"/>
                                        <p:tgtEl>
                                          <p:spTgt spid="7">
                                            <p:txEl>
                                              <p:pRg st="0" end="0"/>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trips(downRight)">
                                      <p:cBhvr>
                                        <p:cTn id="19" dur="2000"/>
                                        <p:tgtEl>
                                          <p:spTgt spid="7">
                                            <p:txEl>
                                              <p:pRg st="1" end="1"/>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Right)">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LAVORO DI SQUADRA</a:t>
            </a:r>
          </a:p>
        </p:txBody>
      </p:sp>
      <p:sp>
        <p:nvSpPr>
          <p:cNvPr id="2253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 name="Rectangle 4"/>
          <p:cNvSpPr>
            <a:spLocks noChangeArrowheads="1"/>
          </p:cNvSpPr>
          <p:nvPr/>
        </p:nvSpPr>
        <p:spPr bwMode="auto">
          <a:xfrm>
            <a:off x="1231900" y="1676400"/>
            <a:ext cx="6665913" cy="1638300"/>
          </a:xfrm>
          <a:prstGeom prst="rect">
            <a:avLst/>
          </a:prstGeom>
          <a:solidFill>
            <a:srgbClr val="DDDDDD"/>
          </a:solidFill>
          <a:ln w="38100">
            <a:solidFill>
              <a:schemeClr val="tx1"/>
            </a:solidFill>
            <a:miter lim="800000"/>
            <a:headEnd/>
            <a:tailEnd/>
          </a:ln>
        </p:spPr>
        <p:txBody>
          <a:bodyPr anchor="ctr"/>
          <a:lstStyle/>
          <a:p>
            <a:pPr algn="ctr" eaLnBrk="1" hangingPunct="1">
              <a:lnSpc>
                <a:spcPct val="90000"/>
              </a:lnSpc>
              <a:defRPr/>
            </a:pPr>
            <a:r>
              <a:rPr lang="it-IT" altLang="it-IT" sz="2400" b="1" dirty="0">
                <a:solidFill>
                  <a:srgbClr val="FF0000"/>
                </a:solidFill>
              </a:rPr>
              <a:t>LAVORO </a:t>
            </a:r>
            <a:r>
              <a:rPr lang="it-IT" altLang="it-IT" sz="2400" b="1" dirty="0" err="1">
                <a:solidFill>
                  <a:srgbClr val="FF0000"/>
                </a:solidFill>
              </a:rPr>
              <a:t>DI</a:t>
            </a:r>
            <a:r>
              <a:rPr lang="it-IT" altLang="it-IT" sz="2400" b="1" dirty="0">
                <a:solidFill>
                  <a:srgbClr val="FF0000"/>
                </a:solidFill>
              </a:rPr>
              <a:t> SQUADRA</a:t>
            </a:r>
            <a:endParaRPr lang="it-IT" altLang="it-IT" sz="2800" b="1" dirty="0">
              <a:solidFill>
                <a:srgbClr val="FF0000"/>
              </a:solidFill>
            </a:endParaRPr>
          </a:p>
          <a:p>
            <a:pPr marL="358775" lvl="2" eaLnBrk="1" hangingPunct="1">
              <a:lnSpc>
                <a:spcPct val="90000"/>
              </a:lnSpc>
              <a:defRPr/>
            </a:pPr>
            <a:endParaRPr lang="it-IT" altLang="it-IT" sz="2000" dirty="0"/>
          </a:p>
          <a:p>
            <a:pPr marL="0" lvl="2" eaLnBrk="1" hangingPunct="1">
              <a:lnSpc>
                <a:spcPct val="90000"/>
              </a:lnSpc>
              <a:defRPr/>
            </a:pPr>
            <a:r>
              <a:rPr lang="it-IT" altLang="it-IT" sz="2000" dirty="0"/>
              <a:t>Collaborazione tra comitato, giuria ed organizzazione</a:t>
            </a:r>
          </a:p>
          <a:p>
            <a:pPr marL="0" lvl="2" eaLnBrk="1" hangingPunct="1">
              <a:lnSpc>
                <a:spcPct val="90000"/>
              </a:lnSpc>
              <a:defRPr/>
            </a:pPr>
            <a:r>
              <a:rPr lang="it-IT" altLang="it-IT" sz="2000" dirty="0"/>
              <a:t>Responsabilizzazione e professionalità</a:t>
            </a:r>
          </a:p>
        </p:txBody>
      </p:sp>
      <p:sp>
        <p:nvSpPr>
          <p:cNvPr id="25606" name="Rettangolo 8"/>
          <p:cNvSpPr>
            <a:spLocks noChangeArrowheads="1"/>
          </p:cNvSpPr>
          <p:nvPr/>
        </p:nvSpPr>
        <p:spPr bwMode="auto">
          <a:xfrm>
            <a:off x="804863" y="4568825"/>
            <a:ext cx="7497762" cy="954088"/>
          </a:xfrm>
          <a:prstGeom prst="rect">
            <a:avLst/>
          </a:prstGeom>
          <a:solidFill>
            <a:srgbClr val="FFFF00"/>
          </a:solidFill>
          <a:ln w="9525">
            <a:noFill/>
            <a:miter lim="800000"/>
            <a:headEnd/>
            <a:tailEnd/>
          </a:ln>
        </p:spPr>
        <p:txBody>
          <a:bodyPr>
            <a:spAutoFit/>
          </a:bodyPr>
          <a:lstStyle/>
          <a:p>
            <a:pPr algn="ctr"/>
            <a:r>
              <a:rPr lang="it-IT" altLang="it-IT" sz="2800" b="1" dirty="0"/>
              <a:t>Un </a:t>
            </a:r>
            <a:r>
              <a:rPr lang="it-IT" altLang="it-IT" sz="2800" b="1" dirty="0" err="1"/>
              <a:t>CdR</a:t>
            </a:r>
            <a:r>
              <a:rPr lang="it-IT" altLang="it-IT" sz="2800" b="1" dirty="0"/>
              <a:t> è una squadra e sarà forte, come per una catena, quanto l’anello più debole</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22</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2000" fill="hold"/>
                                        <p:tgtEl>
                                          <p:spTgt spid="8">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8">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Right)">
                                      <p:cBhvr>
                                        <p:cTn id="11" dur="2000"/>
                                        <p:tgtEl>
                                          <p:spTgt spid="8">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strips(downRight)">
                                      <p:cBhvr>
                                        <p:cTn id="14" dur="2000"/>
                                        <p:tgtEl>
                                          <p:spTgt spid="8">
                                            <p:txEl>
                                              <p:pRg st="2" end="2"/>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strips(downRight)">
                                      <p:cBhvr>
                                        <p:cTn id="17" dur="2000"/>
                                        <p:tgtEl>
                                          <p:spTgt spid="8">
                                            <p:txEl>
                                              <p:pRg st="3" end="3"/>
                                            </p:txEl>
                                          </p:spTgt>
                                        </p:tgtEl>
                                      </p:cBhvr>
                                    </p:animEffect>
                                  </p:childTnLst>
                                </p:cTn>
                              </p:par>
                            </p:childTnLst>
                          </p:cTn>
                        </p:par>
                        <p:par>
                          <p:cTn id="18" fill="hold" nodeType="afterGroup">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5606"/>
                                        </p:tgtEl>
                                        <p:attrNameLst>
                                          <p:attrName>style.visibility</p:attrName>
                                        </p:attrNameLst>
                                      </p:cBhvr>
                                      <p:to>
                                        <p:strVal val="visible"/>
                                      </p:to>
                                    </p:set>
                                    <p:anim calcmode="lin" valueType="num">
                                      <p:cBhvr additive="base">
                                        <p:cTn id="21" dur="2000" fill="hold"/>
                                        <p:tgtEl>
                                          <p:spTgt spid="25606"/>
                                        </p:tgtEl>
                                        <p:attrNameLst>
                                          <p:attrName>ppt_x</p:attrName>
                                        </p:attrNameLst>
                                      </p:cBhvr>
                                      <p:tavLst>
                                        <p:tav tm="0">
                                          <p:val>
                                            <p:strVal val="#ppt_x"/>
                                          </p:val>
                                        </p:tav>
                                        <p:tav tm="100000">
                                          <p:val>
                                            <p:strVal val="#ppt_x"/>
                                          </p:val>
                                        </p:tav>
                                      </p:tavLst>
                                    </p:anim>
                                    <p:anim calcmode="lin" valueType="num">
                                      <p:cBhvr additive="base">
                                        <p:cTn id="22" dur="20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56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dirty="0" smtClean="0"/>
              <a:t>I RUOLI</a:t>
            </a:r>
          </a:p>
        </p:txBody>
      </p:sp>
      <p:sp>
        <p:nvSpPr>
          <p:cNvPr id="2355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81284" name="Rectangle 4"/>
          <p:cNvSpPr>
            <a:spLocks noChangeArrowheads="1"/>
          </p:cNvSpPr>
          <p:nvPr/>
        </p:nvSpPr>
        <p:spPr bwMode="auto">
          <a:xfrm>
            <a:off x="957263" y="4835525"/>
            <a:ext cx="7185025" cy="1016000"/>
          </a:xfrm>
          <a:prstGeom prst="rect">
            <a:avLst/>
          </a:prstGeom>
          <a:noFill/>
          <a:ln w="9525">
            <a:noFill/>
            <a:miter lim="800000"/>
            <a:headEnd/>
            <a:tailEnd/>
          </a:ln>
        </p:spPr>
        <p:txBody>
          <a:bodyPr anchor="ctr">
            <a:spAutoFit/>
          </a:bodyPr>
          <a:lstStyle/>
          <a:p>
            <a:pPr algn="just" eaLnBrk="1" hangingPunct="1"/>
            <a:r>
              <a:rPr lang="it-IT" altLang="it-IT" sz="2000" b="0" dirty="0">
                <a:solidFill>
                  <a:srgbClr val="0070C0"/>
                </a:solidFill>
              </a:rPr>
              <a:t>E’ importante che ogni membro del </a:t>
            </a:r>
            <a:r>
              <a:rPr lang="it-IT" altLang="it-IT" sz="2000" b="0" dirty="0" err="1">
                <a:solidFill>
                  <a:srgbClr val="0070C0"/>
                </a:solidFill>
              </a:rPr>
              <a:t>CdR</a:t>
            </a:r>
            <a:r>
              <a:rPr lang="it-IT" altLang="it-IT" sz="2000" b="0" dirty="0">
                <a:solidFill>
                  <a:srgbClr val="0070C0"/>
                </a:solidFill>
              </a:rPr>
              <a:t> comprenda il suo compito, quello degli altri membri della squadra e che sia adeguatamente formato.</a:t>
            </a:r>
          </a:p>
        </p:txBody>
      </p:sp>
      <p:sp>
        <p:nvSpPr>
          <p:cNvPr id="481287" name="Rectangle 7"/>
          <p:cNvSpPr>
            <a:spLocks noChangeArrowheads="1"/>
          </p:cNvSpPr>
          <p:nvPr/>
        </p:nvSpPr>
        <p:spPr bwMode="auto">
          <a:xfrm>
            <a:off x="1203325" y="1816100"/>
            <a:ext cx="7615238" cy="2678113"/>
          </a:xfrm>
          <a:prstGeom prst="rect">
            <a:avLst/>
          </a:prstGeom>
          <a:noFill/>
          <a:ln w="9525">
            <a:noFill/>
            <a:miter lim="800000"/>
            <a:headEnd/>
            <a:tailEnd/>
          </a:ln>
        </p:spPr>
        <p:txBody>
          <a:bodyPr>
            <a:spAutoFit/>
          </a:bodyPr>
          <a:lstStyle/>
          <a:p>
            <a:pPr marL="177800" indent="-177800" eaLnBrk="1" hangingPunct="1">
              <a:spcBef>
                <a:spcPct val="20000"/>
              </a:spcBef>
              <a:buFontTx/>
              <a:buChar char="•"/>
            </a:pPr>
            <a:r>
              <a:rPr lang="it-IT" altLang="it-IT" sz="2400" b="0" dirty="0">
                <a:solidFill>
                  <a:schemeClr val="tx1"/>
                </a:solidFill>
              </a:rPr>
              <a:t>Presidente (RO </a:t>
            </a:r>
            <a:r>
              <a:rPr lang="it-IT" altLang="it-IT" sz="2400" b="0" dirty="0" smtClean="0">
                <a:solidFill>
                  <a:schemeClr val="tx1"/>
                </a:solidFill>
              </a:rPr>
              <a:t>W.S.)</a:t>
            </a:r>
            <a:endParaRPr lang="it-IT" altLang="it-IT" sz="2400" b="0" dirty="0">
              <a:solidFill>
                <a:schemeClr val="tx1"/>
              </a:solidFill>
            </a:endParaRPr>
          </a:p>
          <a:p>
            <a:pPr marL="177800" indent="-177800" eaLnBrk="1" hangingPunct="1">
              <a:spcBef>
                <a:spcPct val="20000"/>
              </a:spcBef>
              <a:buFontTx/>
              <a:buChar char="•"/>
            </a:pPr>
            <a:r>
              <a:rPr lang="it-IT" altLang="it-IT" sz="2400" b="0" dirty="0">
                <a:solidFill>
                  <a:schemeClr val="tx1"/>
                </a:solidFill>
              </a:rPr>
              <a:t>Primo componente o Vicepresidente (DRO </a:t>
            </a:r>
            <a:r>
              <a:rPr lang="it-IT" altLang="it-IT" sz="2400" b="0" dirty="0" smtClean="0">
                <a:solidFill>
                  <a:schemeClr val="tx1"/>
                </a:solidFill>
              </a:rPr>
              <a:t>W.S.)</a:t>
            </a:r>
            <a:endParaRPr lang="it-IT" altLang="it-IT" sz="2400" b="0" dirty="0">
              <a:solidFill>
                <a:schemeClr val="tx1"/>
              </a:solidFill>
            </a:endParaRPr>
          </a:p>
          <a:p>
            <a:pPr marL="177800" indent="-177800" eaLnBrk="1" hangingPunct="1">
              <a:spcBef>
                <a:spcPct val="20000"/>
              </a:spcBef>
              <a:buFontTx/>
              <a:buChar char="•"/>
            </a:pPr>
            <a:r>
              <a:rPr lang="it-IT" altLang="it-IT" sz="2400" b="0" dirty="0">
                <a:solidFill>
                  <a:schemeClr val="tx1"/>
                </a:solidFill>
              </a:rPr>
              <a:t>Assistente di linea (</a:t>
            </a:r>
            <a:r>
              <a:rPr lang="it-IT" altLang="it-IT" sz="2400" b="0" dirty="0" err="1">
                <a:solidFill>
                  <a:schemeClr val="tx1"/>
                </a:solidFill>
              </a:rPr>
              <a:t>Controstarter</a:t>
            </a:r>
            <a:r>
              <a:rPr lang="it-IT" altLang="it-IT" sz="2400" b="0" dirty="0">
                <a:solidFill>
                  <a:schemeClr val="tx1"/>
                </a:solidFill>
              </a:rPr>
              <a:t>, Arrivi, etc.)</a:t>
            </a:r>
          </a:p>
          <a:p>
            <a:pPr marL="177800" indent="-177800" eaLnBrk="1" hangingPunct="1">
              <a:spcBef>
                <a:spcPct val="20000"/>
              </a:spcBef>
              <a:buFontTx/>
              <a:buChar char="•"/>
            </a:pPr>
            <a:r>
              <a:rPr lang="it-IT" altLang="it-IT" sz="2400" b="0" dirty="0">
                <a:solidFill>
                  <a:schemeClr val="tx1"/>
                </a:solidFill>
              </a:rPr>
              <a:t>Addetto ai tempi</a:t>
            </a:r>
          </a:p>
          <a:p>
            <a:pPr marL="177800" indent="-177800" eaLnBrk="1" hangingPunct="1">
              <a:spcBef>
                <a:spcPct val="20000"/>
              </a:spcBef>
              <a:buFontTx/>
              <a:buChar char="•"/>
            </a:pPr>
            <a:r>
              <a:rPr lang="it-IT" altLang="it-IT" sz="2400" b="0" dirty="0">
                <a:solidFill>
                  <a:schemeClr val="tx1"/>
                </a:solidFill>
              </a:rPr>
              <a:t>Addetto ai segnali visivi</a:t>
            </a:r>
          </a:p>
          <a:p>
            <a:pPr marL="177800" indent="-177800" eaLnBrk="1" hangingPunct="1">
              <a:spcBef>
                <a:spcPct val="20000"/>
              </a:spcBef>
              <a:buFontTx/>
              <a:buChar char="•"/>
            </a:pPr>
            <a:r>
              <a:rPr lang="it-IT" altLang="it-IT" sz="2400" b="0" dirty="0">
                <a:solidFill>
                  <a:schemeClr val="tx1"/>
                </a:solidFill>
              </a:rPr>
              <a:t>Addetto alla segreteria di bordo</a:t>
            </a:r>
          </a:p>
        </p:txBody>
      </p:sp>
      <p:sp>
        <p:nvSpPr>
          <p:cNvPr id="23559"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a:t>06  2015</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23</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1287"/>
                                        </p:tgtEl>
                                        <p:attrNameLst>
                                          <p:attrName>style.visibility</p:attrName>
                                        </p:attrNameLst>
                                      </p:cBhvr>
                                      <p:to>
                                        <p:strVal val="visible"/>
                                      </p:to>
                                    </p:set>
                                    <p:anim calcmode="lin" valueType="num">
                                      <p:cBhvr additive="base">
                                        <p:cTn id="7" dur="2000" fill="hold"/>
                                        <p:tgtEl>
                                          <p:spTgt spid="481287"/>
                                        </p:tgtEl>
                                        <p:attrNameLst>
                                          <p:attrName>ppt_x</p:attrName>
                                        </p:attrNameLst>
                                      </p:cBhvr>
                                      <p:tavLst>
                                        <p:tav tm="0">
                                          <p:val>
                                            <p:strVal val="#ppt_x"/>
                                          </p:val>
                                        </p:tav>
                                        <p:tav tm="100000">
                                          <p:val>
                                            <p:strVal val="#ppt_x"/>
                                          </p:val>
                                        </p:tav>
                                      </p:tavLst>
                                    </p:anim>
                                    <p:anim calcmode="lin" valueType="num">
                                      <p:cBhvr additive="base">
                                        <p:cTn id="8" dur="2000" fill="hold"/>
                                        <p:tgtEl>
                                          <p:spTgt spid="4812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481284"/>
                                        </p:tgtEl>
                                        <p:attrNameLst>
                                          <p:attrName>style.visibility</p:attrName>
                                        </p:attrNameLst>
                                      </p:cBhvr>
                                      <p:to>
                                        <p:strVal val="visible"/>
                                      </p:to>
                                    </p:set>
                                    <p:anim calcmode="lin" valueType="num">
                                      <p:cBhvr additive="base">
                                        <p:cTn id="12" dur="2000" fill="hold"/>
                                        <p:tgtEl>
                                          <p:spTgt spid="481284"/>
                                        </p:tgtEl>
                                        <p:attrNameLst>
                                          <p:attrName>ppt_x</p:attrName>
                                        </p:attrNameLst>
                                      </p:cBhvr>
                                      <p:tavLst>
                                        <p:tav tm="0">
                                          <p:val>
                                            <p:strVal val="#ppt_x"/>
                                          </p:val>
                                        </p:tav>
                                        <p:tav tm="100000">
                                          <p:val>
                                            <p:strVal val="#ppt_x"/>
                                          </p:val>
                                        </p:tav>
                                      </p:tavLst>
                                    </p:anim>
                                    <p:anim calcmode="lin" valueType="num">
                                      <p:cBhvr additive="base">
                                        <p:cTn id="13" dur="2000" fill="hold"/>
                                        <p:tgtEl>
                                          <p:spTgt spid="481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p:bldP spid="48128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PRIMO COMPONENTE</a:t>
            </a:r>
            <a:endParaRPr lang="it-IT" b="1" dirty="0"/>
          </a:p>
        </p:txBody>
      </p:sp>
      <p:sp>
        <p:nvSpPr>
          <p:cNvPr id="24579"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4581" name="Rettangolo 2"/>
          <p:cNvSpPr>
            <a:spLocks noChangeArrowheads="1"/>
          </p:cNvSpPr>
          <p:nvPr/>
        </p:nvSpPr>
        <p:spPr bwMode="auto">
          <a:xfrm>
            <a:off x="250825" y="1504950"/>
            <a:ext cx="8642350" cy="646331"/>
          </a:xfrm>
          <a:prstGeom prst="rect">
            <a:avLst/>
          </a:prstGeom>
          <a:noFill/>
          <a:ln w="9525">
            <a:noFill/>
            <a:miter lim="800000"/>
            <a:headEnd/>
            <a:tailEnd/>
          </a:ln>
        </p:spPr>
        <p:txBody>
          <a:bodyPr>
            <a:spAutoFit/>
          </a:bodyPr>
          <a:lstStyle/>
          <a:p>
            <a:pPr marL="268288" indent="-268288" algn="ctr"/>
            <a:r>
              <a:rPr lang="it-IT" altLang="it-IT" sz="3600" b="1" dirty="0"/>
              <a:t>Il primo componente</a:t>
            </a:r>
          </a:p>
        </p:txBody>
      </p:sp>
      <p:sp>
        <p:nvSpPr>
          <p:cNvPr id="24582" name="Rettangolo 3"/>
          <p:cNvSpPr>
            <a:spLocks noChangeArrowheads="1"/>
          </p:cNvSpPr>
          <p:nvPr/>
        </p:nvSpPr>
        <p:spPr bwMode="auto">
          <a:xfrm>
            <a:off x="971550" y="2295525"/>
            <a:ext cx="7200900" cy="3416300"/>
          </a:xfrm>
          <a:prstGeom prst="rect">
            <a:avLst/>
          </a:prstGeom>
          <a:noFill/>
          <a:ln w="9525">
            <a:noFill/>
            <a:miter lim="800000"/>
            <a:headEnd/>
            <a:tailEnd/>
          </a:ln>
        </p:spPr>
        <p:txBody>
          <a:bodyPr>
            <a:spAutoFit/>
          </a:bodyPr>
          <a:lstStyle/>
          <a:p>
            <a:pPr indent="274638" algn="just"/>
            <a:r>
              <a:rPr lang="it-IT" altLang="it-IT" sz="2400" b="0"/>
              <a:t>Lavora sulla barca comitato principale con il Presidente, e deve essere in grado di sostituirlo in caso di emergenza. </a:t>
            </a:r>
          </a:p>
          <a:p>
            <a:pPr indent="274638" algn="just"/>
            <a:r>
              <a:rPr lang="it-IT" altLang="it-IT" sz="2400" b="0"/>
              <a:t>In condizioni operative normali deve organizzare il personale della barca comitato e fare in modo che tutti siano in posizione e pronti a procedere.</a:t>
            </a:r>
          </a:p>
          <a:p>
            <a:pPr indent="274638" algn="just"/>
            <a:r>
              <a:rPr lang="it-IT" altLang="it-IT" sz="2400" b="0">
                <a:ea typeface="SimSun" pitchFamily="2" charset="-122"/>
                <a:cs typeface="Lucida Sans" pitchFamily="34" charset="0"/>
              </a:rPr>
              <a:t>Si assicura che la barca comitato e le sue attrezzature ed equipaggiamenti siano pronti, funzionali e operativi</a:t>
            </a:r>
            <a:r>
              <a:rPr lang="it-IT" altLang="it-IT" sz="2400" b="0"/>
              <a:t> </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24</a:t>
            </a:fld>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ASSISTENTE </a:t>
            </a:r>
            <a:r>
              <a:rPr lang="it-IT" b="1" dirty="0" err="1" smtClean="0"/>
              <a:t>DI</a:t>
            </a:r>
            <a:r>
              <a:rPr lang="it-IT" b="1" dirty="0" smtClean="0"/>
              <a:t> LINEA</a:t>
            </a:r>
            <a:endParaRPr lang="it-IT" b="1" dirty="0"/>
          </a:p>
        </p:txBody>
      </p:sp>
      <p:sp>
        <p:nvSpPr>
          <p:cNvPr id="25603"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 name="Rettangolo 4"/>
          <p:cNvSpPr>
            <a:spLocks noChangeArrowheads="1"/>
          </p:cNvSpPr>
          <p:nvPr/>
        </p:nvSpPr>
        <p:spPr bwMode="auto">
          <a:xfrm>
            <a:off x="958850" y="2368550"/>
            <a:ext cx="7181850" cy="3478213"/>
          </a:xfrm>
          <a:prstGeom prst="rect">
            <a:avLst/>
          </a:prstGeom>
          <a:noFill/>
          <a:ln w="9525">
            <a:noFill/>
            <a:miter lim="800000"/>
            <a:headEnd/>
            <a:tailEnd/>
          </a:ln>
        </p:spPr>
        <p:txBody>
          <a:bodyPr>
            <a:spAutoFit/>
          </a:bodyPr>
          <a:lstStyle/>
          <a:p>
            <a:pPr indent="182563" algn="just">
              <a:defRPr/>
            </a:pPr>
            <a:r>
              <a:rPr lang="it-IT" altLang="it-IT" sz="2000" b="0" dirty="0"/>
              <a:t>L’assistente di linea guarda la linea di partenza per identificare le barche partire in anticipo e quelle che ritornano per partire correttamente.</a:t>
            </a:r>
          </a:p>
          <a:p>
            <a:pPr indent="182563" algn="just">
              <a:defRPr/>
            </a:pPr>
            <a:r>
              <a:rPr lang="it-IT" altLang="it-IT" sz="2000" b="0" dirty="0"/>
              <a:t>Deve essere in grado di posare la linea d’arrivo e prendere l’arrivo.</a:t>
            </a:r>
          </a:p>
          <a:p>
            <a:pPr algn="just">
              <a:defRPr/>
            </a:pPr>
            <a:r>
              <a:rPr lang="it-IT" altLang="it-IT" sz="2000" b="0" dirty="0"/>
              <a:t>	vista buona</a:t>
            </a:r>
          </a:p>
          <a:p>
            <a:pPr algn="just">
              <a:defRPr/>
            </a:pPr>
            <a:r>
              <a:rPr lang="it-IT" altLang="it-IT" sz="2000" b="0" dirty="0"/>
              <a:t>	non facilmente irritabile o </a:t>
            </a:r>
            <a:r>
              <a:rPr lang="it-IT" altLang="it-IT" sz="2000" b="0" dirty="0" err="1"/>
              <a:t>distraibile</a:t>
            </a:r>
            <a:endParaRPr lang="it-IT" altLang="it-IT" sz="2000" b="0" dirty="0"/>
          </a:p>
          <a:p>
            <a:pPr algn="just">
              <a:defRPr/>
            </a:pPr>
            <a:endParaRPr lang="it-IT" altLang="it-IT" sz="2000" b="0" dirty="0"/>
          </a:p>
          <a:p>
            <a:pPr indent="182563" algn="just">
              <a:defRPr/>
            </a:pPr>
            <a:r>
              <a:rPr lang="it-IT" altLang="it-IT" sz="2000" b="0" dirty="0">
                <a:ea typeface="SimSun" pitchFamily="2" charset="-122"/>
                <a:cs typeface="Lucida Sans" pitchFamily="34" charset="0"/>
              </a:rPr>
              <a:t>La posizione tipica è sulla barca </a:t>
            </a:r>
            <a:r>
              <a:rPr lang="it-IT" altLang="it-IT" sz="2000" b="0" dirty="0" err="1">
                <a:ea typeface="SimSun" pitchFamily="2" charset="-122"/>
                <a:cs typeface="Lucida Sans" pitchFamily="34" charset="0"/>
              </a:rPr>
              <a:t>Controstarter</a:t>
            </a:r>
            <a:r>
              <a:rPr lang="it-IT" altLang="it-IT" sz="2000" b="0" dirty="0">
                <a:ea typeface="SimSun" pitchFamily="2" charset="-122"/>
                <a:cs typeface="Lucida Sans" pitchFamily="34" charset="0"/>
              </a:rPr>
              <a:t> o sulla barca Arrivi, ove è responsabile delle procedure su quella barca. Sono essenziali contatti continui con il Presidente del </a:t>
            </a:r>
            <a:r>
              <a:rPr lang="it-IT" altLang="it-IT" sz="2000" b="0" dirty="0" err="1">
                <a:ea typeface="SimSun" pitchFamily="2" charset="-122"/>
                <a:cs typeface="Lucida Sans" pitchFamily="34" charset="0"/>
              </a:rPr>
              <a:t>CdR</a:t>
            </a:r>
            <a:r>
              <a:rPr lang="it-IT" altLang="it-IT" sz="2000" b="0" dirty="0">
                <a:ea typeface="SimSun" pitchFamily="2" charset="-122"/>
                <a:cs typeface="Lucida Sans" pitchFamily="34" charset="0"/>
              </a:rPr>
              <a:t>.</a:t>
            </a:r>
            <a:endParaRPr lang="it-IT" altLang="it-IT" sz="2000" b="0" dirty="0"/>
          </a:p>
        </p:txBody>
      </p:sp>
      <p:sp>
        <p:nvSpPr>
          <p:cNvPr id="25606" name="Rettangolo 2"/>
          <p:cNvSpPr>
            <a:spLocks noChangeArrowheads="1"/>
          </p:cNvSpPr>
          <p:nvPr/>
        </p:nvSpPr>
        <p:spPr bwMode="auto">
          <a:xfrm>
            <a:off x="250825" y="1504950"/>
            <a:ext cx="8642350" cy="646113"/>
          </a:xfrm>
          <a:prstGeom prst="rect">
            <a:avLst/>
          </a:prstGeom>
          <a:noFill/>
          <a:ln w="9525">
            <a:noFill/>
            <a:miter lim="800000"/>
            <a:headEnd/>
            <a:tailEnd/>
          </a:ln>
        </p:spPr>
        <p:txBody>
          <a:bodyPr>
            <a:spAutoFit/>
          </a:bodyPr>
          <a:lstStyle/>
          <a:p>
            <a:pPr marL="268288" indent="-268288" algn="ctr"/>
            <a:r>
              <a:rPr lang="it-IT" altLang="it-IT" sz="3600" b="1" dirty="0"/>
              <a:t>Assistente/i di linea</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25</a:t>
            </a:fld>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ADDETTO AI TEMPI</a:t>
            </a:r>
            <a:endParaRPr lang="it-IT" b="1" dirty="0"/>
          </a:p>
        </p:txBody>
      </p:sp>
      <p:sp>
        <p:nvSpPr>
          <p:cNvPr id="26627"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7653" name="Rettangolo 3"/>
          <p:cNvSpPr>
            <a:spLocks noChangeArrowheads="1"/>
          </p:cNvSpPr>
          <p:nvPr/>
        </p:nvSpPr>
        <p:spPr bwMode="auto">
          <a:xfrm>
            <a:off x="539750" y="2201863"/>
            <a:ext cx="8064500" cy="3786187"/>
          </a:xfrm>
          <a:prstGeom prst="rect">
            <a:avLst/>
          </a:prstGeom>
          <a:noFill/>
          <a:ln w="9525">
            <a:noFill/>
            <a:miter lim="800000"/>
            <a:headEnd/>
            <a:tailEnd/>
          </a:ln>
        </p:spPr>
        <p:txBody>
          <a:bodyPr>
            <a:spAutoFit/>
          </a:bodyPr>
          <a:lstStyle/>
          <a:p>
            <a:pPr algn="ctr">
              <a:defRPr/>
            </a:pPr>
            <a:r>
              <a:rPr lang="it-IT" altLang="it-IT" sz="2000" dirty="0"/>
              <a:t>Il cronometro è il cuore pulsante della squadra. </a:t>
            </a:r>
            <a:r>
              <a:rPr lang="it-IT" altLang="it-IT" sz="2000" b="0" dirty="0"/>
              <a:t/>
            </a:r>
            <a:br>
              <a:rPr lang="it-IT" altLang="it-IT" sz="2000" b="0" dirty="0"/>
            </a:br>
            <a:endParaRPr lang="it-IT" altLang="it-IT" sz="2000" b="0" dirty="0"/>
          </a:p>
          <a:p>
            <a:pPr indent="182563" algn="just">
              <a:defRPr/>
            </a:pPr>
            <a:r>
              <a:rPr lang="it-IT" altLang="it-IT" sz="2000" b="0" dirty="0"/>
              <a:t>Questa è la posizione più delicata del Comitato di Regata. Molte partenze sono state rovinate da un cronometrista che si lascia distrarre. </a:t>
            </a:r>
          </a:p>
          <a:p>
            <a:pPr indent="182563" algn="just">
              <a:defRPr/>
            </a:pPr>
            <a:r>
              <a:rPr lang="it-IT" altLang="it-IT" sz="2000" b="0" dirty="0"/>
              <a:t>Si tratta di una posizione che richiede capacità di concentrazione a senso unico e di scandire il tempo in modo chiaro e preciso.</a:t>
            </a:r>
          </a:p>
          <a:p>
            <a:pPr indent="182563" algn="just">
              <a:defRPr/>
            </a:pPr>
            <a:r>
              <a:rPr lang="it-IT" altLang="it-IT" sz="2000" b="0" dirty="0"/>
              <a:t>Tiene l’ora ufficiale (sincronizzazione con GPS) e segue anche i 4 minuti per la X, l’ammainata e l’issata della bandiera arancione, il tempo limite, etc.</a:t>
            </a:r>
          </a:p>
          <a:p>
            <a:pPr indent="182563" algn="just">
              <a:defRPr/>
            </a:pPr>
            <a:r>
              <a:rPr lang="it-IT" altLang="it-IT" sz="2000" b="0" dirty="0"/>
              <a:t>L’addetto ai tempi deve leggere le istruzioni di regata in quanto potrebbero contenere informazioni specifiche da seguire.</a:t>
            </a:r>
          </a:p>
        </p:txBody>
      </p:sp>
      <p:sp>
        <p:nvSpPr>
          <p:cNvPr id="26630" name="Rettangolo 2"/>
          <p:cNvSpPr>
            <a:spLocks noChangeArrowheads="1"/>
          </p:cNvSpPr>
          <p:nvPr/>
        </p:nvSpPr>
        <p:spPr bwMode="auto">
          <a:xfrm>
            <a:off x="250825" y="1341438"/>
            <a:ext cx="8642350" cy="646112"/>
          </a:xfrm>
          <a:prstGeom prst="rect">
            <a:avLst/>
          </a:prstGeom>
          <a:noFill/>
          <a:ln w="9525">
            <a:noFill/>
            <a:miter lim="800000"/>
            <a:headEnd/>
            <a:tailEnd/>
          </a:ln>
        </p:spPr>
        <p:txBody>
          <a:bodyPr>
            <a:spAutoFit/>
          </a:bodyPr>
          <a:lstStyle/>
          <a:p>
            <a:pPr marL="268288" indent="-268288" algn="ctr"/>
            <a:r>
              <a:rPr lang="it-IT" altLang="it-IT" sz="3600" b="1" dirty="0"/>
              <a:t>Cronometrista</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26</a:t>
            </a:fld>
            <a:endParaRPr lang="it-IT" altLang="it-IT"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ADDETTO AI SEGNALI VISIVI</a:t>
            </a:r>
            <a:endParaRPr lang="it-IT" b="1" dirty="0"/>
          </a:p>
        </p:txBody>
      </p:sp>
      <p:sp>
        <p:nvSpPr>
          <p:cNvPr id="27651"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7653" name="Rettangolo 2"/>
          <p:cNvSpPr>
            <a:spLocks noChangeArrowheads="1"/>
          </p:cNvSpPr>
          <p:nvPr/>
        </p:nvSpPr>
        <p:spPr bwMode="auto">
          <a:xfrm>
            <a:off x="250825" y="1336675"/>
            <a:ext cx="8642350" cy="646113"/>
          </a:xfrm>
          <a:prstGeom prst="rect">
            <a:avLst/>
          </a:prstGeom>
          <a:noFill/>
          <a:ln w="9525">
            <a:noFill/>
            <a:miter lim="800000"/>
            <a:headEnd/>
            <a:tailEnd/>
          </a:ln>
        </p:spPr>
        <p:txBody>
          <a:bodyPr>
            <a:spAutoFit/>
          </a:bodyPr>
          <a:lstStyle/>
          <a:p>
            <a:pPr marL="268288" indent="-268288" algn="ctr"/>
            <a:r>
              <a:rPr lang="it-IT" altLang="it-IT" sz="3600" b="1" dirty="0"/>
              <a:t>Responsabile dei Segnali Visivi</a:t>
            </a:r>
          </a:p>
        </p:txBody>
      </p:sp>
      <p:sp>
        <p:nvSpPr>
          <p:cNvPr id="28678" name="Rettangolo 3"/>
          <p:cNvSpPr>
            <a:spLocks noChangeArrowheads="1"/>
          </p:cNvSpPr>
          <p:nvPr/>
        </p:nvSpPr>
        <p:spPr bwMode="auto">
          <a:xfrm>
            <a:off x="755650" y="2039938"/>
            <a:ext cx="7632700" cy="3478212"/>
          </a:xfrm>
          <a:prstGeom prst="rect">
            <a:avLst/>
          </a:prstGeom>
          <a:noFill/>
          <a:ln w="9525">
            <a:noFill/>
            <a:miter lim="800000"/>
            <a:headEnd/>
            <a:tailEnd/>
          </a:ln>
        </p:spPr>
        <p:txBody>
          <a:bodyPr>
            <a:spAutoFit/>
          </a:bodyPr>
          <a:lstStyle/>
          <a:p>
            <a:pPr algn="ctr">
              <a:defRPr/>
            </a:pPr>
            <a:r>
              <a:rPr lang="it-IT" altLang="it-IT" sz="2000" b="0" dirty="0"/>
              <a:t>le comunicazioni ufficiali ai concorrenti sono fatte tramite segnali visivi</a:t>
            </a:r>
          </a:p>
          <a:p>
            <a:pPr>
              <a:defRPr/>
            </a:pPr>
            <a:endParaRPr lang="it-IT" altLang="it-IT" sz="2000" b="0" dirty="0"/>
          </a:p>
          <a:p>
            <a:pPr indent="182563" algn="just">
              <a:defRPr/>
            </a:pPr>
            <a:r>
              <a:rPr lang="it-IT" altLang="it-IT" sz="2000" b="0" dirty="0"/>
              <a:t>Il responsabile dei Segnali Visivi ha la responsabilità di garantire che le bandiere siano pronte per la essere issate o ammainate al momento opportuno (controllare le drizze). </a:t>
            </a:r>
          </a:p>
          <a:p>
            <a:pPr indent="182563" algn="just">
              <a:defRPr/>
            </a:pPr>
            <a:r>
              <a:rPr lang="it-IT" altLang="it-IT" sz="2000" b="0" dirty="0"/>
              <a:t>Tutti i tempi sono dati dal cronometrista.</a:t>
            </a:r>
          </a:p>
          <a:p>
            <a:pPr indent="182563" algn="just">
              <a:defRPr/>
            </a:pPr>
            <a:r>
              <a:rPr lang="it-IT" altLang="it-IT" sz="2000" b="0" dirty="0"/>
              <a:t>Prima di lasciare la banchina deve assicurarsi che ogni mezzo ufficiale abbia a bordo quanto gli potrebbe servire per le segnalazioni.</a:t>
            </a:r>
          </a:p>
          <a:p>
            <a:pPr indent="182563" algn="just">
              <a:defRPr/>
            </a:pPr>
            <a:r>
              <a:rPr lang="it-IT" altLang="it-IT" sz="2000" b="0" dirty="0"/>
              <a:t>Garantire che all’arrivo sia esposta la bandiera blu.</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27</a:t>
            </a:fld>
            <a:endParaRPr lang="it-IT" altLang="it-IT"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ADDETTO AI SEGNALI ACUSTICI</a:t>
            </a:r>
            <a:endParaRPr lang="it-IT" b="1" dirty="0"/>
          </a:p>
        </p:txBody>
      </p:sp>
      <p:sp>
        <p:nvSpPr>
          <p:cNvPr id="28675"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8677" name="Rettangolo 2"/>
          <p:cNvSpPr>
            <a:spLocks noChangeArrowheads="1"/>
          </p:cNvSpPr>
          <p:nvPr/>
        </p:nvSpPr>
        <p:spPr bwMode="auto">
          <a:xfrm>
            <a:off x="250825" y="1577975"/>
            <a:ext cx="8642350" cy="646113"/>
          </a:xfrm>
          <a:prstGeom prst="rect">
            <a:avLst/>
          </a:prstGeom>
          <a:noFill/>
          <a:ln w="9525">
            <a:noFill/>
            <a:miter lim="800000"/>
            <a:headEnd/>
            <a:tailEnd/>
          </a:ln>
        </p:spPr>
        <p:txBody>
          <a:bodyPr>
            <a:spAutoFit/>
          </a:bodyPr>
          <a:lstStyle/>
          <a:p>
            <a:pPr marL="268288" indent="-268288" algn="ctr"/>
            <a:r>
              <a:rPr lang="it-IT" altLang="it-IT" sz="3600" b="1" dirty="0"/>
              <a:t>Responsabile dei Segnali Acustici</a:t>
            </a:r>
          </a:p>
        </p:txBody>
      </p:sp>
      <p:sp>
        <p:nvSpPr>
          <p:cNvPr id="29702" name="Rettangolo 3"/>
          <p:cNvSpPr>
            <a:spLocks noChangeArrowheads="1"/>
          </p:cNvSpPr>
          <p:nvPr/>
        </p:nvSpPr>
        <p:spPr bwMode="auto">
          <a:xfrm>
            <a:off x="755650" y="2532063"/>
            <a:ext cx="7632700" cy="3786187"/>
          </a:xfrm>
          <a:prstGeom prst="rect">
            <a:avLst/>
          </a:prstGeom>
          <a:noFill/>
          <a:ln w="9525">
            <a:noFill/>
            <a:miter lim="800000"/>
            <a:headEnd/>
            <a:tailEnd/>
          </a:ln>
        </p:spPr>
        <p:txBody>
          <a:bodyPr>
            <a:spAutoFit/>
          </a:bodyPr>
          <a:lstStyle/>
          <a:p>
            <a:pPr algn="ctr">
              <a:defRPr/>
            </a:pPr>
            <a:r>
              <a:rPr lang="it-IT" altLang="it-IT" sz="2000" b="0" dirty="0"/>
              <a:t>si occupa dei segnali sonori (pistola, corno o fischio), che attira l'attenzione dei concorrenti sui segnali visivi.</a:t>
            </a:r>
          </a:p>
          <a:p>
            <a:pPr algn="ctr">
              <a:defRPr/>
            </a:pPr>
            <a:endParaRPr lang="it-IT" altLang="it-IT" sz="2000" b="0" dirty="0"/>
          </a:p>
          <a:p>
            <a:pPr indent="182563" algn="just">
              <a:defRPr/>
            </a:pPr>
            <a:r>
              <a:rPr lang="it-IT" altLang="it-IT" sz="2000" b="0" dirty="0">
                <a:ea typeface="SimSun" pitchFamily="2" charset="-122"/>
                <a:cs typeface="Lucida Sans" pitchFamily="34" charset="0"/>
              </a:rPr>
              <a:t>L’Addetto segnali sonori lavora vicino all’Addetto bandiere. Egli ha la responsabilità per tutti i segnali sonori che accompagnano quelli visivi.</a:t>
            </a:r>
          </a:p>
          <a:p>
            <a:pPr indent="182563" algn="just">
              <a:defRPr/>
            </a:pPr>
            <a:r>
              <a:rPr lang="it-IT" altLang="it-IT" sz="2000" b="0" dirty="0">
                <a:ea typeface="SimSun" pitchFamily="2" charset="-122"/>
                <a:cs typeface="Lucida Sans" pitchFamily="34" charset="0"/>
              </a:rPr>
              <a:t>Il ruolo del cronometrista e addetto segnali acustici può essere unificato, se il sistema di suono lo permette.</a:t>
            </a:r>
          </a:p>
          <a:p>
            <a:pPr indent="182563" algn="just">
              <a:defRPr/>
            </a:pPr>
            <a:r>
              <a:rPr lang="it-IT" altLang="it-IT" sz="2000" b="0" dirty="0">
                <a:ea typeface="SimSun" pitchFamily="2" charset="-122"/>
              </a:rPr>
              <a:t>Prima di lasciare la banchina deve controllare le Istruzioni di Regata e che ogni barca che potrebbe dover fare segnali acustici sia in grado di farlo.</a:t>
            </a:r>
          </a:p>
          <a:p>
            <a:pPr algn="just">
              <a:defRPr/>
            </a:pPr>
            <a:endParaRPr lang="it-IT" altLang="it-IT" sz="2000" b="0" dirty="0"/>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28</a:t>
            </a:fld>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SEGRETERIA </a:t>
            </a:r>
            <a:r>
              <a:rPr lang="it-IT" b="1" dirty="0" err="1" smtClean="0"/>
              <a:t>DI</a:t>
            </a:r>
            <a:r>
              <a:rPr lang="it-IT" b="1" dirty="0" smtClean="0"/>
              <a:t> BORDO - 1</a:t>
            </a:r>
            <a:endParaRPr lang="it-IT" b="1" dirty="0"/>
          </a:p>
        </p:txBody>
      </p:sp>
      <p:sp>
        <p:nvSpPr>
          <p:cNvPr id="29699"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66273" name="Rectangle 1"/>
          <p:cNvSpPr>
            <a:spLocks noChangeArrowheads="1"/>
          </p:cNvSpPr>
          <p:nvPr/>
        </p:nvSpPr>
        <p:spPr bwMode="auto">
          <a:xfrm>
            <a:off x="957263" y="1463675"/>
            <a:ext cx="7185025" cy="4400550"/>
          </a:xfrm>
          <a:prstGeom prst="rect">
            <a:avLst/>
          </a:prstGeom>
          <a:noFill/>
          <a:ln w="9525">
            <a:noFill/>
            <a:miter lim="800000"/>
            <a:headEnd/>
            <a:tailEnd/>
          </a:ln>
          <a:effectLst/>
        </p:spPr>
        <p:txBody>
          <a:bodyPr anchor="ctr">
            <a:spAutoFit/>
          </a:bodyPr>
          <a:lstStyle/>
          <a:p>
            <a:pPr algn="just">
              <a:defRPr/>
            </a:pPr>
            <a:r>
              <a:rPr lang="it-IT" sz="2200" b="1" dirty="0">
                <a:ea typeface="SimSun" pitchFamily="2" charset="-122"/>
                <a:cs typeface="Lucida Sans" pitchFamily="34" charset="0"/>
              </a:rPr>
              <a:t>Addetto/i alle registrazioni/annotazioni – </a:t>
            </a:r>
            <a:r>
              <a:rPr lang="it-IT" sz="2200" b="1" dirty="0" err="1">
                <a:ea typeface="SimSun" pitchFamily="2" charset="-122"/>
                <a:cs typeface="Lucida Sans" pitchFamily="34" charset="0"/>
              </a:rPr>
              <a:t>Recorders</a:t>
            </a:r>
            <a:endParaRPr lang="it-IT" sz="2200" b="1" dirty="0">
              <a:ea typeface="SimSun" pitchFamily="2" charset="-122"/>
              <a:cs typeface="Lucida Sans" pitchFamily="34" charset="0"/>
            </a:endParaRPr>
          </a:p>
          <a:p>
            <a:pPr algn="just">
              <a:defRPr/>
            </a:pPr>
            <a:endParaRPr lang="it-IT" sz="2000" b="0" dirty="0"/>
          </a:p>
          <a:p>
            <a:pPr algn="just">
              <a:defRPr/>
            </a:pPr>
            <a:r>
              <a:rPr lang="it-IT" sz="2000" b="0" dirty="0">
                <a:latin typeface="Arial" charset="0"/>
              </a:rPr>
              <a:t>Sono responsabili per il lavoro di registrazione in acqua. Registrano:</a:t>
            </a:r>
          </a:p>
          <a:p>
            <a:pPr marL="268288" indent="-268288" algn="just">
              <a:buFont typeface="Wingdings" pitchFamily="2" charset="2"/>
              <a:buChar char="§"/>
              <a:defRPr/>
            </a:pPr>
            <a:r>
              <a:rPr lang="it-IT" sz="2000" b="0" dirty="0">
                <a:latin typeface="Arial" charset="0"/>
              </a:rPr>
              <a:t>i concorrenti che si presentano alla partenza;</a:t>
            </a:r>
          </a:p>
          <a:p>
            <a:pPr marL="268288" indent="-268288" algn="just">
              <a:buFont typeface="Wingdings" pitchFamily="2" charset="2"/>
              <a:buChar char="§"/>
              <a:defRPr/>
            </a:pPr>
            <a:r>
              <a:rPr lang="it-IT" sz="2000" b="0" dirty="0">
                <a:latin typeface="Arial" charset="0"/>
              </a:rPr>
              <a:t>tengono il registro delle operazioni e delle comunicazioni;</a:t>
            </a:r>
          </a:p>
          <a:p>
            <a:pPr marL="268288" indent="-268288" algn="just">
              <a:buFont typeface="Wingdings" pitchFamily="2" charset="2"/>
              <a:buChar char="§"/>
              <a:defRPr/>
            </a:pPr>
            <a:r>
              <a:rPr lang="it-IT" sz="2000" b="0" dirty="0">
                <a:latin typeface="Arial" charset="0"/>
              </a:rPr>
              <a:t>direzione e intensità del vento;</a:t>
            </a:r>
          </a:p>
          <a:p>
            <a:pPr marL="268288" indent="-268288" algn="just">
              <a:buFont typeface="Wingdings" pitchFamily="2" charset="2"/>
              <a:buChar char="§"/>
              <a:defRPr/>
            </a:pPr>
            <a:r>
              <a:rPr lang="it-IT" sz="2000" b="0" dirty="0">
                <a:latin typeface="Arial" charset="0"/>
              </a:rPr>
              <a:t>il percorso utilizzato;</a:t>
            </a:r>
          </a:p>
          <a:p>
            <a:pPr marL="268288" indent="-268288" algn="just">
              <a:buFont typeface="Wingdings" pitchFamily="2" charset="2"/>
              <a:buChar char="§"/>
              <a:defRPr/>
            </a:pPr>
            <a:r>
              <a:rPr lang="it-IT" sz="2000" b="0" dirty="0">
                <a:latin typeface="Arial" charset="0"/>
              </a:rPr>
              <a:t>le imbarcazioni identificate come OCS;</a:t>
            </a:r>
          </a:p>
          <a:p>
            <a:pPr marL="268288" indent="-268288" algn="just">
              <a:buFont typeface="Wingdings" pitchFamily="2" charset="2"/>
              <a:buChar char="§"/>
              <a:defRPr/>
            </a:pPr>
            <a:r>
              <a:rPr lang="it-IT" sz="2000" b="0" dirty="0">
                <a:latin typeface="Arial" charset="0"/>
              </a:rPr>
              <a:t>i numeri velici delle barche che incorrono in sanzioni;</a:t>
            </a:r>
          </a:p>
          <a:p>
            <a:pPr marL="268288" indent="-268288" algn="just">
              <a:buFont typeface="Wingdings" pitchFamily="2" charset="2"/>
              <a:buChar char="§"/>
              <a:defRPr/>
            </a:pPr>
            <a:r>
              <a:rPr lang="it-IT" sz="2000" b="0" dirty="0">
                <a:latin typeface="Arial" charset="0"/>
              </a:rPr>
              <a:t>i numeri velici delle barche che correggono eventuali errori;</a:t>
            </a:r>
          </a:p>
          <a:p>
            <a:pPr marL="268288" indent="-268288" algn="just">
              <a:buFont typeface="Wingdings" pitchFamily="2" charset="2"/>
              <a:buChar char="§"/>
              <a:defRPr/>
            </a:pPr>
            <a:r>
              <a:rPr lang="it-IT" sz="2000" b="0" dirty="0">
                <a:latin typeface="Arial" charset="0"/>
              </a:rPr>
              <a:t>l’arrivo.</a:t>
            </a:r>
          </a:p>
          <a:p>
            <a:pPr algn="just">
              <a:defRPr/>
            </a:pPr>
            <a:r>
              <a:rPr lang="it-IT" sz="2000" b="0" dirty="0">
                <a:ea typeface="SimSun" pitchFamily="2" charset="-122"/>
                <a:cs typeface="Lucida Sans" pitchFamily="34" charset="0"/>
              </a:rPr>
              <a:t>Un buon addetto alle registrazioni compila un diario della regata. </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29</a:t>
            </a:fld>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smtClean="0"/>
              <a:t>I CONTENUTI</a:t>
            </a:r>
          </a:p>
        </p:txBody>
      </p:sp>
      <p:sp>
        <p:nvSpPr>
          <p:cNvPr id="494596" name="Rectangle 4"/>
          <p:cNvSpPr>
            <a:spLocks noChangeArrowheads="1"/>
          </p:cNvSpPr>
          <p:nvPr/>
        </p:nvSpPr>
        <p:spPr bwMode="auto">
          <a:xfrm>
            <a:off x="974725" y="5695950"/>
            <a:ext cx="7185025" cy="708025"/>
          </a:xfrm>
          <a:prstGeom prst="rect">
            <a:avLst/>
          </a:prstGeom>
          <a:solidFill>
            <a:schemeClr val="bg1">
              <a:lumMod val="75000"/>
            </a:schemeClr>
          </a:solidFill>
          <a:ln w="38100">
            <a:solidFill>
              <a:srgbClr val="002060"/>
            </a:solidFill>
            <a:miter lim="800000"/>
            <a:headEnd/>
            <a:tailEnd/>
          </a:ln>
        </p:spPr>
        <p:txBody>
          <a:bodyPr>
            <a:spAutoFit/>
          </a:bodyPr>
          <a:lstStyle/>
          <a:p>
            <a:pPr algn="ctr" eaLnBrk="1" hangingPunct="1">
              <a:defRPr/>
            </a:pPr>
            <a:r>
              <a:rPr lang="it-IT" altLang="it-IT" sz="2000" dirty="0">
                <a:solidFill>
                  <a:schemeClr val="tx1"/>
                </a:solidFill>
              </a:rPr>
              <a:t>Il problema non è solo di capire il “cosa fare” ed il “come farla”, ma il “perché” va fatta in un determinato modo</a:t>
            </a:r>
          </a:p>
        </p:txBody>
      </p:sp>
      <p:sp>
        <p:nvSpPr>
          <p:cNvPr id="8198" name="Rectangle 7"/>
          <p:cNvSpPr>
            <a:spLocks noChangeArrowheads="1"/>
          </p:cNvSpPr>
          <p:nvPr/>
        </p:nvSpPr>
        <p:spPr bwMode="auto">
          <a:xfrm>
            <a:off x="965200" y="1089025"/>
            <a:ext cx="7204075" cy="4524375"/>
          </a:xfrm>
          <a:prstGeom prst="rect">
            <a:avLst/>
          </a:prstGeom>
          <a:noFill/>
          <a:ln w="9525" algn="ctr">
            <a:noFill/>
            <a:miter lim="800000"/>
            <a:headEnd/>
            <a:tailEnd/>
          </a:ln>
        </p:spPr>
        <p:txBody>
          <a:bodyPr>
            <a:spAutoFit/>
          </a:bodyPr>
          <a:lstStyle/>
          <a:p>
            <a:pPr marL="542925" indent="-542925" algn="just" eaLnBrk="1" hangingPunct="1">
              <a:defRPr/>
            </a:pPr>
            <a:r>
              <a:rPr lang="it-IT" altLang="it-IT" sz="1800" b="1" dirty="0"/>
              <a:t>1 - Ruoli e </a:t>
            </a:r>
            <a:r>
              <a:rPr lang="it-IT" altLang="it-IT" sz="1800" b="1" dirty="0" smtClean="0"/>
              <a:t>responsabilità </a:t>
            </a:r>
            <a:r>
              <a:rPr lang="it-IT" altLang="it-IT" sz="1800" b="0" dirty="0" smtClean="0"/>
              <a:t>– </a:t>
            </a:r>
            <a:r>
              <a:rPr lang="it-IT" altLang="it-IT" sz="1800" b="0" dirty="0"/>
              <a:t>compiti del </a:t>
            </a:r>
            <a:r>
              <a:rPr lang="it-IT" altLang="it-IT" sz="1800" b="0" dirty="0" err="1"/>
              <a:t>CdR</a:t>
            </a:r>
            <a:r>
              <a:rPr lang="it-IT" altLang="it-IT" sz="1800" b="0" dirty="0"/>
              <a:t>, autorità organizzatrice, giuria, stazzatori, regole interessate, documenti, sicurezza</a:t>
            </a:r>
          </a:p>
          <a:p>
            <a:pPr marL="542925" indent="-542925" algn="just" eaLnBrk="1" hangingPunct="1">
              <a:defRPr/>
            </a:pPr>
            <a:r>
              <a:rPr lang="it-IT" altLang="it-IT" sz="1800" b="1" dirty="0"/>
              <a:t>2 - Prima della Regata </a:t>
            </a:r>
            <a:r>
              <a:rPr lang="it-IT" altLang="it-IT" sz="1800" b="0" dirty="0"/>
              <a:t>–  prime incombenze, race office, il briefing con i concorrenti e quello della sicurezza, segnali a terra</a:t>
            </a:r>
          </a:p>
          <a:p>
            <a:pPr marL="542925" indent="-542925" algn="just" eaLnBrk="1" hangingPunct="1">
              <a:defRPr/>
            </a:pPr>
            <a:r>
              <a:rPr lang="it-IT" altLang="it-IT" sz="1800" b="1" dirty="0"/>
              <a:t>3 - Il campo di regata </a:t>
            </a:r>
            <a:r>
              <a:rPr lang="it-IT" altLang="it-IT" sz="1800" b="0" dirty="0"/>
              <a:t>– area di regata, strumenti, geometria del percorso, i diversi lati, boa di disimpegno, cancello</a:t>
            </a:r>
          </a:p>
          <a:p>
            <a:pPr marL="542925" indent="-542925" algn="just" eaLnBrk="1" hangingPunct="1">
              <a:defRPr/>
            </a:pPr>
            <a:r>
              <a:rPr lang="it-IT" altLang="it-IT" sz="1800" b="1" dirty="0">
                <a:solidFill>
                  <a:schemeClr val="tx1">
                    <a:lumMod val="50000"/>
                    <a:lumOff val="50000"/>
                  </a:schemeClr>
                </a:solidFill>
              </a:rPr>
              <a:t>4 - La linea di partenza </a:t>
            </a:r>
            <a:r>
              <a:rPr lang="it-IT" altLang="it-IT" sz="1800" b="0" dirty="0">
                <a:solidFill>
                  <a:schemeClr val="tx1">
                    <a:lumMod val="50000"/>
                    <a:lumOff val="50000"/>
                  </a:schemeClr>
                </a:solidFill>
              </a:rPr>
              <a:t>– lunghezza, orientamento, corrente parallela al vento, corrente trasversale, </a:t>
            </a:r>
            <a:r>
              <a:rPr lang="it-IT" altLang="it-IT" sz="1800" b="0" dirty="0" err="1">
                <a:solidFill>
                  <a:schemeClr val="tx1">
                    <a:lumMod val="50000"/>
                    <a:lumOff val="50000"/>
                  </a:schemeClr>
                </a:solidFill>
              </a:rPr>
              <a:t>controstarter</a:t>
            </a:r>
            <a:endParaRPr lang="it-IT" altLang="it-IT" sz="1800" b="0" dirty="0">
              <a:solidFill>
                <a:schemeClr val="tx1">
                  <a:lumMod val="50000"/>
                  <a:lumOff val="50000"/>
                </a:schemeClr>
              </a:solidFill>
            </a:endParaRPr>
          </a:p>
          <a:p>
            <a:pPr marL="542925" indent="-542925" algn="just" eaLnBrk="1" hangingPunct="1">
              <a:defRPr/>
            </a:pPr>
            <a:r>
              <a:rPr lang="it-IT" altLang="it-IT" sz="1800" b="1" dirty="0">
                <a:solidFill>
                  <a:schemeClr val="tx1">
                    <a:lumMod val="50000"/>
                    <a:lumOff val="50000"/>
                  </a:schemeClr>
                </a:solidFill>
              </a:rPr>
              <a:t>5 - La partenza </a:t>
            </a:r>
            <a:r>
              <a:rPr lang="it-IT" altLang="it-IT" sz="1800" b="0" dirty="0">
                <a:solidFill>
                  <a:schemeClr val="tx1">
                    <a:lumMod val="50000"/>
                    <a:lumOff val="50000"/>
                  </a:schemeClr>
                </a:solidFill>
              </a:rPr>
              <a:t>– i vari ruoli, Intelligenza, Richiamo Individuale o Richiamo Generale</a:t>
            </a:r>
          </a:p>
          <a:p>
            <a:pPr marL="542925" indent="-542925" algn="just" eaLnBrk="1" hangingPunct="1">
              <a:defRPr/>
            </a:pPr>
            <a:r>
              <a:rPr lang="it-IT" altLang="it-IT" sz="1800" b="1" dirty="0">
                <a:solidFill>
                  <a:schemeClr val="tx1">
                    <a:lumMod val="50000"/>
                    <a:lumOff val="50000"/>
                  </a:schemeClr>
                </a:solidFill>
              </a:rPr>
              <a:t>6 - Durante la regata </a:t>
            </a:r>
            <a:r>
              <a:rPr lang="it-IT" altLang="it-IT" sz="1800" b="0" dirty="0">
                <a:solidFill>
                  <a:schemeClr val="tx1">
                    <a:lumMod val="50000"/>
                    <a:lumOff val="50000"/>
                  </a:schemeClr>
                </a:solidFill>
              </a:rPr>
              <a:t>– controllo della regata, cambiare il percorso, annullare, ridurre, la 42</a:t>
            </a:r>
          </a:p>
          <a:p>
            <a:pPr marL="542925" indent="-542925" algn="just" eaLnBrk="1" hangingPunct="1">
              <a:defRPr/>
            </a:pPr>
            <a:r>
              <a:rPr lang="it-IT" altLang="it-IT" sz="1800" b="1" dirty="0">
                <a:solidFill>
                  <a:schemeClr val="tx1">
                    <a:lumMod val="50000"/>
                    <a:lumOff val="50000"/>
                  </a:schemeClr>
                </a:solidFill>
              </a:rPr>
              <a:t>7 - L’arrivo </a:t>
            </a:r>
            <a:r>
              <a:rPr lang="it-IT" altLang="it-IT" sz="1800" b="0" dirty="0">
                <a:solidFill>
                  <a:schemeClr val="tx1">
                    <a:lumMod val="50000"/>
                    <a:lumOff val="50000"/>
                  </a:schemeClr>
                </a:solidFill>
              </a:rPr>
              <a:t>– linea d’arrivo, i vari ruoli, compimento del percorso, bandiere di protesta</a:t>
            </a:r>
          </a:p>
          <a:p>
            <a:pPr marL="542925" indent="-542925" algn="just" eaLnBrk="1" hangingPunct="1">
              <a:defRPr/>
            </a:pPr>
            <a:r>
              <a:rPr lang="it-IT" altLang="it-IT" sz="1800" b="1" dirty="0">
                <a:solidFill>
                  <a:schemeClr val="tx1">
                    <a:lumMod val="50000"/>
                    <a:lumOff val="50000"/>
                  </a:schemeClr>
                </a:solidFill>
              </a:rPr>
              <a:t>8 - Dopo la regata </a:t>
            </a:r>
            <a:r>
              <a:rPr lang="it-IT" altLang="it-IT" sz="1800" b="0" dirty="0">
                <a:solidFill>
                  <a:schemeClr val="tx1">
                    <a:lumMod val="50000"/>
                    <a:lumOff val="50000"/>
                  </a:schemeClr>
                </a:solidFill>
              </a:rPr>
              <a:t>– le varie incombenze, classifica, modulistica, richieste di riparazione</a:t>
            </a:r>
          </a:p>
        </p:txBody>
      </p:sp>
      <p:sp>
        <p:nvSpPr>
          <p:cNvPr id="7" name="Rettangolo 6"/>
          <p:cNvSpPr/>
          <p:nvPr/>
        </p:nvSpPr>
        <p:spPr>
          <a:xfrm>
            <a:off x="965200" y="1116013"/>
            <a:ext cx="7213600" cy="16716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6152"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9" name="Segnaposto numero diapositiva 8"/>
          <p:cNvSpPr>
            <a:spLocks noGrp="1"/>
          </p:cNvSpPr>
          <p:nvPr>
            <p:ph type="sldNum" sz="quarter" idx="4"/>
          </p:nvPr>
        </p:nvSpPr>
        <p:spPr/>
        <p:txBody>
          <a:bodyPr/>
          <a:lstStyle/>
          <a:p>
            <a:fld id="{C157DB8B-822C-424B-8778-97E88D566A78}" type="slidenum">
              <a:rPr lang="it-IT" smtClean="0"/>
              <a:pPr/>
              <a:t>3</a:t>
            </a:fld>
            <a:endParaRPr lang="it-IT" dirty="0"/>
          </a:p>
        </p:txBody>
      </p:sp>
      <p:sp>
        <p:nvSpPr>
          <p:cNvPr id="11" name="Segnaposto piè di pagina 4"/>
          <p:cNvSpPr>
            <a:spLocks noGrp="1"/>
          </p:cNvSpPr>
          <p:nvPr>
            <p:ph type="ftr" sz="quarter" idx="3"/>
          </p:nvPr>
        </p:nvSpPr>
        <p:spPr>
          <a:xfrm>
            <a:off x="0" y="6534150"/>
            <a:ext cx="3476625" cy="323850"/>
          </a:xfrm>
          <a:noFill/>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5000"/>
                                        <p:tgtEl>
                                          <p:spTgt spid="8198">
                                            <p:txEl>
                                              <p:pRg st="4" end="4"/>
                                            </p:txEl>
                                          </p:spTgt>
                                        </p:tgtEl>
                                      </p:cBhvr>
                                    </p:animEffect>
                                    <p:set>
                                      <p:cBhvr>
                                        <p:cTn id="7" dur="1" fill="hold">
                                          <p:stCondLst>
                                            <p:cond delay="4999"/>
                                          </p:stCondLst>
                                        </p:cTn>
                                        <p:tgtEl>
                                          <p:spTgt spid="8198">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0"/>
                                        <p:tgtEl>
                                          <p:spTgt spid="8198">
                                            <p:txEl>
                                              <p:pRg st="5" end="5"/>
                                            </p:txEl>
                                          </p:spTgt>
                                        </p:tgtEl>
                                      </p:cBhvr>
                                    </p:animEffect>
                                    <p:set>
                                      <p:cBhvr>
                                        <p:cTn id="10" dur="1" fill="hold">
                                          <p:stCondLst>
                                            <p:cond delay="4999"/>
                                          </p:stCondLst>
                                        </p:cTn>
                                        <p:tgtEl>
                                          <p:spTgt spid="8198">
                                            <p:txEl>
                                              <p:pRg st="5" end="5"/>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0"/>
                                        <p:tgtEl>
                                          <p:spTgt spid="8198">
                                            <p:txEl>
                                              <p:pRg st="6" end="6"/>
                                            </p:txEl>
                                          </p:spTgt>
                                        </p:tgtEl>
                                      </p:cBhvr>
                                    </p:animEffect>
                                    <p:set>
                                      <p:cBhvr>
                                        <p:cTn id="13" dur="1" fill="hold">
                                          <p:stCondLst>
                                            <p:cond delay="4999"/>
                                          </p:stCondLst>
                                        </p:cTn>
                                        <p:tgtEl>
                                          <p:spTgt spid="8198">
                                            <p:txEl>
                                              <p:pRg st="6" end="6"/>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0"/>
                                        <p:tgtEl>
                                          <p:spTgt spid="8198">
                                            <p:txEl>
                                              <p:pRg st="7" end="7"/>
                                            </p:txEl>
                                          </p:spTgt>
                                        </p:tgtEl>
                                      </p:cBhvr>
                                    </p:animEffect>
                                    <p:set>
                                      <p:cBhvr>
                                        <p:cTn id="16" dur="1" fill="hold">
                                          <p:stCondLst>
                                            <p:cond delay="4999"/>
                                          </p:stCondLst>
                                        </p:cTn>
                                        <p:tgtEl>
                                          <p:spTgt spid="8198">
                                            <p:txEl>
                                              <p:pRg st="7" end="7"/>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0"/>
                                        <p:tgtEl>
                                          <p:spTgt spid="8198">
                                            <p:txEl>
                                              <p:pRg st="3" end="3"/>
                                            </p:txEl>
                                          </p:spTgt>
                                        </p:tgtEl>
                                      </p:cBhvr>
                                    </p:animEffect>
                                    <p:set>
                                      <p:cBhvr>
                                        <p:cTn id="19" dur="1" fill="hold">
                                          <p:stCondLst>
                                            <p:cond delay="4999"/>
                                          </p:stCondLst>
                                        </p:cTn>
                                        <p:tgtEl>
                                          <p:spTgt spid="8198">
                                            <p:txEl>
                                              <p:pRg st="3" end="3"/>
                                            </p:txEl>
                                          </p:spTgt>
                                        </p:tgtEl>
                                        <p:attrNameLst>
                                          <p:attrName>style.visibility</p:attrName>
                                        </p:attrNameLst>
                                      </p:cBhvr>
                                      <p:to>
                                        <p:strVal val="hidden"/>
                                      </p:to>
                                    </p:set>
                                  </p:childTnLst>
                                </p:cTn>
                              </p:par>
                              <p:par>
                                <p:cTn id="20" presetID="7"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0"/>
                                  </p:stCondLst>
                                  <p:childTnLst>
                                    <p:set>
                                      <p:cBhvr>
                                        <p:cTn id="26" dur="1" fill="hold">
                                          <p:stCondLst>
                                            <p:cond delay="0"/>
                                          </p:stCondLst>
                                        </p:cTn>
                                        <p:tgtEl>
                                          <p:spTgt spid="494596"/>
                                        </p:tgtEl>
                                        <p:attrNameLst>
                                          <p:attrName>style.visibility</p:attrName>
                                        </p:attrNameLst>
                                      </p:cBhvr>
                                      <p:to>
                                        <p:strVal val="visible"/>
                                      </p:to>
                                    </p:set>
                                    <p:anim calcmode="lin" valueType="num">
                                      <p:cBhvr additive="base">
                                        <p:cTn id="27" dur="2000" fill="hold"/>
                                        <p:tgtEl>
                                          <p:spTgt spid="494596"/>
                                        </p:tgtEl>
                                        <p:attrNameLst>
                                          <p:attrName>ppt_x</p:attrName>
                                        </p:attrNameLst>
                                      </p:cBhvr>
                                      <p:tavLst>
                                        <p:tav tm="0">
                                          <p:val>
                                            <p:strVal val="#ppt_x"/>
                                          </p:val>
                                        </p:tav>
                                        <p:tav tm="100000">
                                          <p:val>
                                            <p:strVal val="#ppt_x"/>
                                          </p:val>
                                        </p:tav>
                                      </p:tavLst>
                                    </p:anim>
                                    <p:anim calcmode="lin" valueType="num">
                                      <p:cBhvr additive="base">
                                        <p:cTn id="28" dur="2000" fill="hold"/>
                                        <p:tgtEl>
                                          <p:spTgt spid="494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SEGRETERIA </a:t>
            </a:r>
            <a:r>
              <a:rPr lang="it-IT" b="1" dirty="0" err="1" smtClean="0"/>
              <a:t>DI</a:t>
            </a:r>
            <a:r>
              <a:rPr lang="it-IT" b="1" dirty="0" smtClean="0"/>
              <a:t> BORDO - 2</a:t>
            </a:r>
            <a:endParaRPr lang="it-IT" b="1" dirty="0"/>
          </a:p>
        </p:txBody>
      </p:sp>
      <p:sp>
        <p:nvSpPr>
          <p:cNvPr id="30723"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1749" name="Rectangle 1"/>
          <p:cNvSpPr>
            <a:spLocks noChangeArrowheads="1"/>
          </p:cNvSpPr>
          <p:nvPr/>
        </p:nvSpPr>
        <p:spPr bwMode="auto">
          <a:xfrm>
            <a:off x="957263" y="1484784"/>
            <a:ext cx="7185025" cy="3478212"/>
          </a:xfrm>
          <a:prstGeom prst="rect">
            <a:avLst/>
          </a:prstGeom>
          <a:noFill/>
          <a:ln w="9525">
            <a:noFill/>
            <a:miter lim="800000"/>
            <a:headEnd/>
            <a:tailEnd/>
          </a:ln>
        </p:spPr>
        <p:txBody>
          <a:bodyPr anchor="ctr">
            <a:spAutoFit/>
          </a:bodyPr>
          <a:lstStyle/>
          <a:p>
            <a:pPr algn="just">
              <a:defRPr/>
            </a:pPr>
            <a:r>
              <a:rPr lang="it-IT" altLang="it-IT" sz="2000" b="1" dirty="0">
                <a:ea typeface="SimSun" pitchFamily="2" charset="-122"/>
                <a:cs typeface="Lucida Sans" pitchFamily="34" charset="0"/>
              </a:rPr>
              <a:t>Addetto/i alle registrazioni/annotazioni – </a:t>
            </a:r>
            <a:r>
              <a:rPr lang="it-IT" altLang="it-IT" sz="2000" b="1" dirty="0" err="1">
                <a:ea typeface="SimSun" pitchFamily="2" charset="-122"/>
                <a:cs typeface="Lucida Sans" pitchFamily="34" charset="0"/>
              </a:rPr>
              <a:t>Recorders</a:t>
            </a:r>
            <a:endParaRPr lang="it-IT" altLang="it-IT" sz="2000" b="1" dirty="0">
              <a:ea typeface="SimSun" pitchFamily="2" charset="-122"/>
              <a:cs typeface="Lucida Sans" pitchFamily="34" charset="0"/>
            </a:endParaRPr>
          </a:p>
          <a:p>
            <a:pPr algn="just">
              <a:defRPr/>
            </a:pPr>
            <a:endParaRPr lang="it-IT" altLang="it-IT" sz="2000" b="0" dirty="0">
              <a:ea typeface="SimSun" pitchFamily="2" charset="-122"/>
              <a:cs typeface="Lucida Sans" pitchFamily="34" charset="0"/>
            </a:endParaRPr>
          </a:p>
          <a:p>
            <a:pPr indent="182563" algn="just">
              <a:defRPr/>
            </a:pPr>
            <a:r>
              <a:rPr lang="it-IT" altLang="it-IT" sz="2000" b="0" dirty="0">
                <a:ea typeface="SimSun" pitchFamily="2" charset="-122"/>
                <a:cs typeface="Lucida Sans" pitchFamily="34" charset="0"/>
              </a:rPr>
              <a:t>Prima di lasciare la banchina, l’addetto alle registrazioni dovrebbe assicurarsi che l’elenco iscritti sia a bordo della barca comitato. </a:t>
            </a:r>
          </a:p>
          <a:p>
            <a:pPr indent="182563" algn="just">
              <a:defRPr/>
            </a:pPr>
            <a:r>
              <a:rPr lang="it-IT" altLang="it-IT" sz="2000" b="0" dirty="0">
                <a:ea typeface="SimSun" pitchFamily="2" charset="-122"/>
                <a:cs typeface="Lucida Sans" pitchFamily="34" charset="0"/>
              </a:rPr>
              <a:t>L’addetto alle registrazioni deve leggere le istruzioni di regata a prendere coscienza delle procedure di check-in, se del caso, per l'evento.</a:t>
            </a:r>
          </a:p>
          <a:p>
            <a:pPr indent="182563" algn="just">
              <a:defRPr/>
            </a:pPr>
            <a:r>
              <a:rPr lang="it-IT" altLang="it-IT" sz="2000" b="0" dirty="0">
                <a:ea typeface="SimSun" pitchFamily="2" charset="-122"/>
                <a:cs typeface="Lucida Sans" pitchFamily="34" charset="0"/>
              </a:rPr>
              <a:t>Al termine della giornata deve compilare il </a:t>
            </a:r>
            <a:r>
              <a:rPr lang="it-IT" altLang="it-IT" sz="2000" dirty="0">
                <a:ea typeface="SimSun" pitchFamily="2" charset="-122"/>
                <a:cs typeface="Lucida Sans" pitchFamily="34" charset="0"/>
              </a:rPr>
              <a:t>Rapporto di Regata</a:t>
            </a:r>
            <a:r>
              <a:rPr lang="it-IT" altLang="it-IT" sz="2000" b="0" dirty="0">
                <a:ea typeface="SimSun" pitchFamily="2" charset="-122"/>
                <a:cs typeface="Lucida Sans" pitchFamily="34" charset="0"/>
              </a:rPr>
              <a:t>, ove verranno riportate le informazioni essenziali dedotte dal diario.</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30</a:t>
            </a:fld>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LINEE DI CONDOTTA</a:t>
            </a:r>
          </a:p>
        </p:txBody>
      </p:sp>
      <p:sp>
        <p:nvSpPr>
          <p:cNvPr id="3174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4346" name="Rectangle 10"/>
          <p:cNvSpPr>
            <a:spLocks noChangeArrowheads="1"/>
          </p:cNvSpPr>
          <p:nvPr/>
        </p:nvSpPr>
        <p:spPr bwMode="auto">
          <a:xfrm>
            <a:off x="1081088" y="1403350"/>
            <a:ext cx="6931025" cy="4151313"/>
          </a:xfrm>
          <a:prstGeom prst="rect">
            <a:avLst/>
          </a:prstGeom>
          <a:solidFill>
            <a:srgbClr val="DDDDDD"/>
          </a:solidFill>
          <a:ln w="38100">
            <a:solidFill>
              <a:schemeClr val="tx1"/>
            </a:solidFill>
            <a:miter lim="800000"/>
            <a:headEnd/>
            <a:tailEnd/>
          </a:ln>
        </p:spPr>
        <p:txBody>
          <a:bodyPr/>
          <a:lstStyle/>
          <a:p>
            <a:pPr algn="ctr" eaLnBrk="1" hangingPunct="1">
              <a:lnSpc>
                <a:spcPct val="90000"/>
              </a:lnSpc>
              <a:spcBef>
                <a:spcPct val="20000"/>
              </a:spcBef>
            </a:pPr>
            <a:r>
              <a:rPr lang="it-IT" altLang="it-IT" sz="2400" b="1" dirty="0">
                <a:solidFill>
                  <a:srgbClr val="FF0000"/>
                </a:solidFill>
              </a:rPr>
              <a:t>Seguire la stessa procedura giorno per giorno</a:t>
            </a:r>
          </a:p>
          <a:p>
            <a:pPr marL="622300" lvl="2" indent="-263525" algn="just" eaLnBrk="1" hangingPunct="1">
              <a:spcBef>
                <a:spcPct val="20000"/>
              </a:spcBef>
            </a:pPr>
            <a:endParaRPr lang="it-IT" altLang="it-IT" sz="1600" b="0" dirty="0">
              <a:solidFill>
                <a:schemeClr val="tx1"/>
              </a:solidFill>
            </a:endParaRPr>
          </a:p>
          <a:p>
            <a:pPr marL="622300" lvl="2" indent="-263525" algn="just" eaLnBrk="1" hangingPunct="1">
              <a:spcBef>
                <a:spcPct val="20000"/>
              </a:spcBef>
              <a:buFontTx/>
              <a:buChar char="•"/>
            </a:pPr>
            <a:r>
              <a:rPr lang="it-IT" altLang="it-IT" sz="2000" b="0" dirty="0">
                <a:solidFill>
                  <a:schemeClr val="tx1"/>
                </a:solidFill>
              </a:rPr>
              <a:t>Differimento delle prove,</a:t>
            </a:r>
          </a:p>
          <a:p>
            <a:pPr marL="622300" lvl="2" indent="-263525" algn="just" eaLnBrk="1" hangingPunct="1">
              <a:spcBef>
                <a:spcPct val="20000"/>
              </a:spcBef>
              <a:buFontTx/>
              <a:buChar char="•"/>
            </a:pPr>
            <a:r>
              <a:rPr lang="it-IT" altLang="it-IT" sz="2000" b="0" dirty="0">
                <a:solidFill>
                  <a:schemeClr val="tx1"/>
                </a:solidFill>
              </a:rPr>
              <a:t>Richiamo Individuale invece del Richiamo Generale,</a:t>
            </a:r>
          </a:p>
          <a:p>
            <a:pPr marL="622300" lvl="2" indent="-263525" algn="just" eaLnBrk="1" hangingPunct="1">
              <a:spcBef>
                <a:spcPct val="20000"/>
              </a:spcBef>
              <a:buFontTx/>
              <a:buChar char="•"/>
            </a:pPr>
            <a:r>
              <a:rPr lang="it-IT" altLang="it-IT" sz="2000" b="0" dirty="0">
                <a:solidFill>
                  <a:schemeClr val="tx1"/>
                </a:solidFill>
              </a:rPr>
              <a:t>Penalità alla partenza,</a:t>
            </a:r>
          </a:p>
          <a:p>
            <a:pPr marL="622300" lvl="2" indent="-263525" algn="just" eaLnBrk="1" hangingPunct="1">
              <a:spcBef>
                <a:spcPct val="20000"/>
              </a:spcBef>
              <a:buFontTx/>
              <a:buChar char="•"/>
            </a:pPr>
            <a:r>
              <a:rPr lang="it-IT" altLang="it-IT" sz="2000" b="0" dirty="0">
                <a:solidFill>
                  <a:schemeClr val="tx1"/>
                </a:solidFill>
              </a:rPr>
              <a:t>Annullamento,</a:t>
            </a:r>
          </a:p>
          <a:p>
            <a:pPr marL="622300" lvl="2" indent="-263525" algn="just" eaLnBrk="1" hangingPunct="1">
              <a:spcBef>
                <a:spcPct val="20000"/>
              </a:spcBef>
              <a:buFontTx/>
              <a:buChar char="•"/>
            </a:pPr>
            <a:r>
              <a:rPr lang="it-IT" altLang="it-IT" sz="2000" b="0" dirty="0">
                <a:solidFill>
                  <a:schemeClr val="tx1"/>
                </a:solidFill>
              </a:rPr>
              <a:t>Lunghezza della linea di partenza e di quella d’arrivo,</a:t>
            </a:r>
          </a:p>
          <a:p>
            <a:pPr marL="622300" lvl="2" indent="-263525" algn="just" eaLnBrk="1" hangingPunct="1">
              <a:spcBef>
                <a:spcPct val="20000"/>
              </a:spcBef>
              <a:buFontTx/>
              <a:buChar char="•"/>
            </a:pPr>
            <a:r>
              <a:rPr lang="it-IT" altLang="it-IT" sz="2000" b="0" dirty="0">
                <a:solidFill>
                  <a:schemeClr val="tx1"/>
                </a:solidFill>
              </a:rPr>
              <a:t>Configurazione del percorso e procedure per il posizionamento del campo di regata,</a:t>
            </a:r>
          </a:p>
          <a:p>
            <a:pPr marL="622300" lvl="2" indent="-263525" algn="just" eaLnBrk="1" hangingPunct="1">
              <a:spcBef>
                <a:spcPct val="20000"/>
              </a:spcBef>
              <a:buFontTx/>
              <a:buChar char="•"/>
            </a:pPr>
            <a:r>
              <a:rPr lang="it-IT" altLang="it-IT" sz="2000" b="0" dirty="0">
                <a:solidFill>
                  <a:schemeClr val="tx1"/>
                </a:solidFill>
              </a:rPr>
              <a:t>Orientamento della linea d’arrivo</a:t>
            </a:r>
          </a:p>
          <a:p>
            <a:pPr marL="622300" lvl="2" indent="-263525" algn="just" eaLnBrk="1" hangingPunct="1">
              <a:spcBef>
                <a:spcPct val="20000"/>
              </a:spcBef>
              <a:buFontTx/>
              <a:buChar char="•"/>
            </a:pPr>
            <a:r>
              <a:rPr lang="it-IT" altLang="it-IT" sz="2000" b="0" dirty="0">
                <a:solidFill>
                  <a:schemeClr val="tx1"/>
                </a:solidFill>
              </a:rPr>
              <a:t>altre procedure inerenti alla conduzione della regata.</a:t>
            </a:r>
          </a:p>
        </p:txBody>
      </p:sp>
      <p:sp>
        <p:nvSpPr>
          <p:cNvPr id="14349" name="Rectangle 13"/>
          <p:cNvSpPr>
            <a:spLocks noChangeArrowheads="1"/>
          </p:cNvSpPr>
          <p:nvPr/>
        </p:nvSpPr>
        <p:spPr bwMode="auto">
          <a:xfrm>
            <a:off x="601663" y="5716588"/>
            <a:ext cx="7961312" cy="641350"/>
          </a:xfrm>
          <a:prstGeom prst="rect">
            <a:avLst/>
          </a:prstGeom>
          <a:noFill/>
          <a:ln w="9525">
            <a:noFill/>
            <a:miter lim="800000"/>
            <a:headEnd/>
            <a:tailEnd/>
          </a:ln>
        </p:spPr>
        <p:txBody>
          <a:bodyPr anchor="ctr">
            <a:spAutoFit/>
          </a:bodyPr>
          <a:lstStyle/>
          <a:p>
            <a:pPr eaLnBrk="1" hangingPunct="1"/>
            <a:r>
              <a:rPr lang="it-IT" altLang="it-IT" sz="1800" b="0">
                <a:solidFill>
                  <a:schemeClr val="tx1"/>
                </a:solidFill>
              </a:rPr>
              <a:t>Se non si è terminato il programma bisogna “ragionevolmente” insistere per portare a termine le regate fino a che  non siano scaduti i termini prefissati.</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31</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14346">
                                            <p:bg/>
                                          </p:spTgt>
                                        </p:tgtEl>
                                        <p:attrNameLst>
                                          <p:attrName>style.visibility</p:attrName>
                                        </p:attrNameLst>
                                      </p:cBhvr>
                                      <p:to>
                                        <p:strVal val="visible"/>
                                      </p:to>
                                    </p:set>
                                    <p:anim calcmode="lin" valueType="num">
                                      <p:cBhvr additive="base">
                                        <p:cTn id="7" dur="1000" fill="hold"/>
                                        <p:tgtEl>
                                          <p:spTgt spid="1434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14346">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14346">
                                            <p:txEl>
                                              <p:pRg st="0" end="0"/>
                                            </p:txEl>
                                          </p:spTgt>
                                        </p:tgtEl>
                                        <p:attrNameLst>
                                          <p:attrName>style.visibility</p:attrName>
                                        </p:attrNameLst>
                                      </p:cBhvr>
                                      <p:to>
                                        <p:strVal val="visible"/>
                                      </p:to>
                                    </p:set>
                                    <p:animEffect transition="in" filter="strips(downRight)">
                                      <p:cBhvr>
                                        <p:cTn id="11" dur="2000"/>
                                        <p:tgtEl>
                                          <p:spTgt spid="14346">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14346">
                                            <p:txEl>
                                              <p:pRg st="2" end="2"/>
                                            </p:txEl>
                                          </p:spTgt>
                                        </p:tgtEl>
                                        <p:attrNameLst>
                                          <p:attrName>style.visibility</p:attrName>
                                        </p:attrNameLst>
                                      </p:cBhvr>
                                      <p:to>
                                        <p:strVal val="visible"/>
                                      </p:to>
                                    </p:set>
                                    <p:animEffect transition="in" filter="strips(downRight)">
                                      <p:cBhvr>
                                        <p:cTn id="14" dur="2000"/>
                                        <p:tgtEl>
                                          <p:spTgt spid="14346">
                                            <p:txEl>
                                              <p:pRg st="2" end="2"/>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14346">
                                            <p:txEl>
                                              <p:pRg st="3" end="3"/>
                                            </p:txEl>
                                          </p:spTgt>
                                        </p:tgtEl>
                                        <p:attrNameLst>
                                          <p:attrName>style.visibility</p:attrName>
                                        </p:attrNameLst>
                                      </p:cBhvr>
                                      <p:to>
                                        <p:strVal val="visible"/>
                                      </p:to>
                                    </p:set>
                                    <p:animEffect transition="in" filter="strips(downRight)">
                                      <p:cBhvr>
                                        <p:cTn id="17" dur="2000"/>
                                        <p:tgtEl>
                                          <p:spTgt spid="14346">
                                            <p:txEl>
                                              <p:pRg st="3" end="3"/>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14346">
                                            <p:txEl>
                                              <p:pRg st="4" end="4"/>
                                            </p:txEl>
                                          </p:spTgt>
                                        </p:tgtEl>
                                        <p:attrNameLst>
                                          <p:attrName>style.visibility</p:attrName>
                                        </p:attrNameLst>
                                      </p:cBhvr>
                                      <p:to>
                                        <p:strVal val="visible"/>
                                      </p:to>
                                    </p:set>
                                    <p:animEffect transition="in" filter="strips(downRight)">
                                      <p:cBhvr>
                                        <p:cTn id="20" dur="2000"/>
                                        <p:tgtEl>
                                          <p:spTgt spid="14346">
                                            <p:txEl>
                                              <p:pRg st="4" end="4"/>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14346">
                                            <p:txEl>
                                              <p:pRg st="5" end="5"/>
                                            </p:txEl>
                                          </p:spTgt>
                                        </p:tgtEl>
                                        <p:attrNameLst>
                                          <p:attrName>style.visibility</p:attrName>
                                        </p:attrNameLst>
                                      </p:cBhvr>
                                      <p:to>
                                        <p:strVal val="visible"/>
                                      </p:to>
                                    </p:set>
                                    <p:animEffect transition="in" filter="strips(downRight)">
                                      <p:cBhvr>
                                        <p:cTn id="23" dur="2000"/>
                                        <p:tgtEl>
                                          <p:spTgt spid="14346">
                                            <p:txEl>
                                              <p:pRg st="5" end="5"/>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14346">
                                            <p:txEl>
                                              <p:pRg st="6" end="6"/>
                                            </p:txEl>
                                          </p:spTgt>
                                        </p:tgtEl>
                                        <p:attrNameLst>
                                          <p:attrName>style.visibility</p:attrName>
                                        </p:attrNameLst>
                                      </p:cBhvr>
                                      <p:to>
                                        <p:strVal val="visible"/>
                                      </p:to>
                                    </p:set>
                                    <p:animEffect transition="in" filter="strips(downRight)">
                                      <p:cBhvr>
                                        <p:cTn id="26" dur="2000"/>
                                        <p:tgtEl>
                                          <p:spTgt spid="14346">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14346">
                                            <p:txEl>
                                              <p:pRg st="7" end="7"/>
                                            </p:txEl>
                                          </p:spTgt>
                                        </p:tgtEl>
                                        <p:attrNameLst>
                                          <p:attrName>style.visibility</p:attrName>
                                        </p:attrNameLst>
                                      </p:cBhvr>
                                      <p:to>
                                        <p:strVal val="visible"/>
                                      </p:to>
                                    </p:set>
                                    <p:animEffect transition="in" filter="strips(downRight)">
                                      <p:cBhvr>
                                        <p:cTn id="29" dur="2000"/>
                                        <p:tgtEl>
                                          <p:spTgt spid="14346">
                                            <p:txEl>
                                              <p:pRg st="7" end="7"/>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14346">
                                            <p:txEl>
                                              <p:pRg st="8" end="8"/>
                                            </p:txEl>
                                          </p:spTgt>
                                        </p:tgtEl>
                                        <p:attrNameLst>
                                          <p:attrName>style.visibility</p:attrName>
                                        </p:attrNameLst>
                                      </p:cBhvr>
                                      <p:to>
                                        <p:strVal val="visible"/>
                                      </p:to>
                                    </p:set>
                                    <p:animEffect transition="in" filter="strips(downRight)">
                                      <p:cBhvr>
                                        <p:cTn id="32" dur="2000"/>
                                        <p:tgtEl>
                                          <p:spTgt spid="14346">
                                            <p:txEl>
                                              <p:pRg st="8" end="8"/>
                                            </p:txEl>
                                          </p:spTgt>
                                        </p:tgtEl>
                                      </p:cBhvr>
                                    </p:animEffect>
                                  </p:childTnLst>
                                </p:cTn>
                              </p:par>
                              <p:par>
                                <p:cTn id="33" presetID="18" presetClass="entr" presetSubtype="6" fill="hold" nodeType="withEffect">
                                  <p:stCondLst>
                                    <p:cond delay="0"/>
                                  </p:stCondLst>
                                  <p:childTnLst>
                                    <p:set>
                                      <p:cBhvr>
                                        <p:cTn id="34" dur="1" fill="hold">
                                          <p:stCondLst>
                                            <p:cond delay="0"/>
                                          </p:stCondLst>
                                        </p:cTn>
                                        <p:tgtEl>
                                          <p:spTgt spid="14346">
                                            <p:txEl>
                                              <p:pRg st="9" end="9"/>
                                            </p:txEl>
                                          </p:spTgt>
                                        </p:tgtEl>
                                        <p:attrNameLst>
                                          <p:attrName>style.visibility</p:attrName>
                                        </p:attrNameLst>
                                      </p:cBhvr>
                                      <p:to>
                                        <p:strVal val="visible"/>
                                      </p:to>
                                    </p:set>
                                    <p:animEffect transition="in" filter="strips(downRight)">
                                      <p:cBhvr>
                                        <p:cTn id="35" dur="2000"/>
                                        <p:tgtEl>
                                          <p:spTgt spid="14346">
                                            <p:txEl>
                                              <p:pRg st="9" end="9"/>
                                            </p:txEl>
                                          </p:spTgt>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4349"/>
                                        </p:tgtEl>
                                        <p:attrNameLst>
                                          <p:attrName>style.visibility</p:attrName>
                                        </p:attrNameLst>
                                      </p:cBhvr>
                                      <p:to>
                                        <p:strVal val="visible"/>
                                      </p:to>
                                    </p:set>
                                    <p:anim calcmode="lin" valueType="num">
                                      <p:cBhvr additive="base">
                                        <p:cTn id="39" dur="2000" fill="hold"/>
                                        <p:tgtEl>
                                          <p:spTgt spid="14349"/>
                                        </p:tgtEl>
                                        <p:attrNameLst>
                                          <p:attrName>ppt_x</p:attrName>
                                        </p:attrNameLst>
                                      </p:cBhvr>
                                      <p:tavLst>
                                        <p:tav tm="0">
                                          <p:val>
                                            <p:strVal val="#ppt_x"/>
                                          </p:val>
                                        </p:tav>
                                        <p:tav tm="100000">
                                          <p:val>
                                            <p:strVal val="#ppt_x"/>
                                          </p:val>
                                        </p:tav>
                                      </p:tavLst>
                                    </p:anim>
                                    <p:anim calcmode="lin" valueType="num">
                                      <p:cBhvr additive="base">
                                        <p:cTn id="40" dur="20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build="p" animBg="1"/>
      <p:bldP spid="1434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REGOLAMENTO </a:t>
            </a:r>
            <a:r>
              <a:rPr lang="it-IT" b="1" dirty="0" err="1" smtClean="0"/>
              <a:t>DI</a:t>
            </a:r>
            <a:r>
              <a:rPr lang="it-IT" b="1" dirty="0" smtClean="0"/>
              <a:t> REGATA</a:t>
            </a:r>
            <a:endParaRPr lang="it-IT" b="1" dirty="0"/>
          </a:p>
        </p:txBody>
      </p:sp>
      <p:sp>
        <p:nvSpPr>
          <p:cNvPr id="3277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2773" name="Rettangolo 6"/>
          <p:cNvSpPr>
            <a:spLocks noChangeArrowheads="1"/>
          </p:cNvSpPr>
          <p:nvPr/>
        </p:nvSpPr>
        <p:spPr bwMode="auto">
          <a:xfrm>
            <a:off x="987425" y="2151063"/>
            <a:ext cx="7169150" cy="1938337"/>
          </a:xfrm>
          <a:prstGeom prst="rect">
            <a:avLst/>
          </a:prstGeom>
          <a:noFill/>
          <a:ln w="9525">
            <a:noFill/>
            <a:miter lim="800000"/>
            <a:headEnd/>
            <a:tailEnd/>
          </a:ln>
        </p:spPr>
        <p:txBody>
          <a:bodyPr>
            <a:spAutoFit/>
          </a:bodyPr>
          <a:lstStyle/>
          <a:p>
            <a:pPr algn="just"/>
            <a:r>
              <a:rPr lang="it-IT" altLang="it-IT" sz="2000" b="1" dirty="0"/>
              <a:t>La bibbia dell’Ufficiale di Regata è il Regolamento di Regata (RRS).</a:t>
            </a:r>
          </a:p>
          <a:p>
            <a:pPr algn="just"/>
            <a:endParaRPr lang="it-IT" altLang="it-IT" sz="2000" b="0" dirty="0"/>
          </a:p>
          <a:p>
            <a:pPr algn="just"/>
            <a:r>
              <a:rPr lang="it-IT" altLang="it-IT" sz="2000" b="0" dirty="0"/>
              <a:t>Le regole che sono contenute nel RRS sono ripartite  tra: Segnali di regata, definizioni e principi base, regole (7 parti), Appendici.</a:t>
            </a:r>
            <a:endParaRPr lang="it-IT" altLang="it-IT" sz="2000" dirty="0"/>
          </a:p>
        </p:txBody>
      </p:sp>
      <p:pic>
        <p:nvPicPr>
          <p:cNvPr id="32774" name="Picture 2" descr="C:\Users\Paolo\Documents\Zona\sito\altro\immagini\RRS 13 16.gif"/>
          <p:cNvPicPr>
            <a:picLocks noChangeAspect="1" noChangeArrowheads="1"/>
          </p:cNvPicPr>
          <p:nvPr/>
        </p:nvPicPr>
        <p:blipFill>
          <a:blip r:embed="rId4" cstate="print"/>
          <a:srcRect/>
          <a:stretch>
            <a:fillRect/>
          </a:stretch>
        </p:blipFill>
        <p:spPr bwMode="auto">
          <a:xfrm>
            <a:off x="7150100" y="1214438"/>
            <a:ext cx="1666875" cy="771525"/>
          </a:xfrm>
          <a:prstGeom prst="rect">
            <a:avLst/>
          </a:prstGeom>
          <a:noFill/>
          <a:ln w="9525">
            <a:noFill/>
            <a:miter lim="800000"/>
            <a:headEnd/>
            <a:tailEnd/>
          </a:ln>
        </p:spPr>
      </p:pic>
      <p:sp>
        <p:nvSpPr>
          <p:cNvPr id="32775" name="Rettangolo 8"/>
          <p:cNvSpPr>
            <a:spLocks noChangeArrowheads="1"/>
          </p:cNvSpPr>
          <p:nvPr/>
        </p:nvSpPr>
        <p:spPr bwMode="auto">
          <a:xfrm>
            <a:off x="973138" y="4129088"/>
            <a:ext cx="7183437" cy="1323975"/>
          </a:xfrm>
          <a:prstGeom prst="rect">
            <a:avLst/>
          </a:prstGeom>
          <a:noFill/>
          <a:ln w="9525">
            <a:noFill/>
            <a:miter lim="800000"/>
            <a:headEnd/>
            <a:tailEnd/>
          </a:ln>
        </p:spPr>
        <p:txBody>
          <a:bodyPr>
            <a:spAutoFit/>
          </a:bodyPr>
          <a:lstStyle/>
          <a:p>
            <a:pPr algn="just"/>
            <a:r>
              <a:rPr lang="it-IT" altLang="it-IT" sz="2000" b="0"/>
              <a:t>Attraverso le </a:t>
            </a:r>
            <a:r>
              <a:rPr lang="it-IT" altLang="it-IT" sz="2000"/>
              <a:t>prescrizioni</a:t>
            </a:r>
            <a:r>
              <a:rPr lang="it-IT" altLang="it-IT" sz="2000" b="0"/>
              <a:t> al RRS, un’autorità nazionale (FIV per l’Italia) precisa come certe regole del RRS debbano essere applicate nei propri eventi o negli eventi organizzati dai propri affiliati.</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32</a:t>
            </a:fld>
            <a:endParaRPr lang="it-IT" altLang="it-IT"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REGOLE INTERESSATE</a:t>
            </a:r>
          </a:p>
        </p:txBody>
      </p:sp>
      <p:sp>
        <p:nvSpPr>
          <p:cNvPr id="3379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Rectangle 10"/>
          <p:cNvSpPr>
            <a:spLocks noChangeArrowheads="1"/>
          </p:cNvSpPr>
          <p:nvPr/>
        </p:nvSpPr>
        <p:spPr bwMode="auto">
          <a:xfrm>
            <a:off x="981075" y="1908175"/>
            <a:ext cx="7181850" cy="3633788"/>
          </a:xfrm>
          <a:prstGeom prst="rect">
            <a:avLst/>
          </a:prstGeom>
          <a:solidFill>
            <a:srgbClr val="DDDDDD"/>
          </a:solidFill>
          <a:ln w="38100">
            <a:solidFill>
              <a:schemeClr val="tx1"/>
            </a:solidFill>
            <a:miter lim="800000"/>
            <a:headEnd/>
            <a:tailEnd/>
          </a:ln>
        </p:spPr>
        <p:txBody>
          <a:bodyPr/>
          <a:lstStyle/>
          <a:p>
            <a:pPr marL="609600" indent="-609600" eaLnBrk="1" hangingPunct="1">
              <a:spcBef>
                <a:spcPct val="100000"/>
              </a:spcBef>
              <a:buFontTx/>
              <a:buChar char="•"/>
            </a:pPr>
            <a:r>
              <a:rPr lang="it-IT" altLang="it-IT" sz="2800">
                <a:solidFill>
                  <a:srgbClr val="FF0000"/>
                </a:solidFill>
              </a:rPr>
              <a:t>Parte 3^ - Conduzione di una regata</a:t>
            </a:r>
          </a:p>
          <a:p>
            <a:pPr marL="609600" indent="-609600" eaLnBrk="1" hangingPunct="1">
              <a:spcBef>
                <a:spcPct val="100000"/>
              </a:spcBef>
              <a:buFontTx/>
              <a:buChar char="•"/>
            </a:pPr>
            <a:r>
              <a:rPr lang="it-IT" altLang="it-IT" sz="2800">
                <a:solidFill>
                  <a:srgbClr val="FF0000"/>
                </a:solidFill>
              </a:rPr>
              <a:t>Parte 6^ - Iscrizione e qualificazione </a:t>
            </a:r>
          </a:p>
          <a:p>
            <a:pPr marL="609600" indent="-609600" eaLnBrk="1" hangingPunct="1">
              <a:spcBef>
                <a:spcPct val="100000"/>
              </a:spcBef>
              <a:buFontTx/>
              <a:buChar char="•"/>
            </a:pPr>
            <a:r>
              <a:rPr lang="it-IT" altLang="it-IT" sz="2800">
                <a:solidFill>
                  <a:srgbClr val="FF0000"/>
                </a:solidFill>
              </a:rPr>
              <a:t>Parte 7^</a:t>
            </a:r>
            <a:r>
              <a:rPr lang="it-IT" altLang="it-IT" sz="2800"/>
              <a:t> </a:t>
            </a:r>
            <a:r>
              <a:rPr lang="it-IT" altLang="it-IT" sz="2800">
                <a:solidFill>
                  <a:srgbClr val="FF0000"/>
                </a:solidFill>
              </a:rPr>
              <a:t>- Organizzazione della regata</a:t>
            </a:r>
          </a:p>
          <a:p>
            <a:pPr marL="609600" indent="-609600" eaLnBrk="1" hangingPunct="1">
              <a:spcBef>
                <a:spcPct val="100000"/>
              </a:spcBef>
              <a:buFontTx/>
              <a:buChar char="•"/>
            </a:pPr>
            <a:r>
              <a:rPr lang="it-IT" altLang="it-IT" sz="2800">
                <a:solidFill>
                  <a:srgbClr val="FF0000"/>
                </a:solidFill>
              </a:rPr>
              <a:t>Appendici e </a:t>
            </a:r>
            <a:r>
              <a:rPr lang="en-US" altLang="it-IT" sz="2800">
                <a:solidFill>
                  <a:srgbClr val="FF0000"/>
                </a:solidFill>
              </a:rPr>
              <a:t>Regulations</a:t>
            </a:r>
            <a:endParaRPr lang="it-IT" altLang="it-IT" sz="2400" b="0">
              <a:solidFill>
                <a:schemeClr val="tx1"/>
              </a:solidFill>
            </a:endParaRP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33</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strips(downRight)">
                                      <p:cBhvr>
                                        <p:cTn id="11" dur="2000"/>
                                        <p:tgtEl>
                                          <p:spTgt spid="7">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strips(downRight)">
                                      <p:cBhvr>
                                        <p:cTn id="14" dur="2000"/>
                                        <p:tgtEl>
                                          <p:spTgt spid="7">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trips(downRight)">
                                      <p:cBhvr>
                                        <p:cTn id="17" dur="2000"/>
                                        <p:tgtEl>
                                          <p:spTgt spid="7">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strips(downRight)">
                                      <p:cBhvr>
                                        <p:cTn id="2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REGOLE INTERESSATE</a:t>
            </a:r>
            <a:r>
              <a:rPr lang="it-IT" altLang="it-IT" smtClean="0"/>
              <a:t> </a:t>
            </a:r>
            <a:r>
              <a:rPr lang="it-IT" altLang="it-IT" b="1" smtClean="0"/>
              <a:t>– 3^</a:t>
            </a:r>
          </a:p>
        </p:txBody>
      </p:sp>
      <p:sp>
        <p:nvSpPr>
          <p:cNvPr id="34819"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 name="Rectangle 10"/>
          <p:cNvSpPr>
            <a:spLocks noChangeArrowheads="1"/>
          </p:cNvSpPr>
          <p:nvPr/>
        </p:nvSpPr>
        <p:spPr bwMode="auto">
          <a:xfrm>
            <a:off x="954088" y="1617663"/>
            <a:ext cx="7235825" cy="4133850"/>
          </a:xfrm>
          <a:prstGeom prst="rect">
            <a:avLst/>
          </a:prstGeom>
          <a:solidFill>
            <a:srgbClr val="DDDDDD"/>
          </a:solidFill>
          <a:ln w="38100">
            <a:solidFill>
              <a:schemeClr val="tx1"/>
            </a:solidFill>
            <a:miter lim="800000"/>
            <a:headEnd/>
            <a:tailEnd/>
          </a:ln>
        </p:spPr>
        <p:txBody>
          <a:bodyPr/>
          <a:lstStyle/>
          <a:p>
            <a:pPr marL="609600" indent="-609600" eaLnBrk="1" hangingPunct="1">
              <a:lnSpc>
                <a:spcPct val="80000"/>
              </a:lnSpc>
            </a:pPr>
            <a:r>
              <a:rPr lang="it-IT" altLang="it-IT" sz="2800">
                <a:solidFill>
                  <a:srgbClr val="FF0000"/>
                </a:solidFill>
              </a:rPr>
              <a:t>Parte 3^ - Conduzione di una regata</a:t>
            </a:r>
            <a:r>
              <a:rPr lang="it-IT" altLang="it-IT" sz="800">
                <a:solidFill>
                  <a:srgbClr val="FF0000"/>
                </a:solidFill>
              </a:rPr>
              <a:t> </a:t>
            </a:r>
          </a:p>
          <a:p>
            <a:pPr marL="609600" indent="-609600" eaLnBrk="1" hangingPunct="1">
              <a:lnSpc>
                <a:spcPct val="80000"/>
              </a:lnSpc>
            </a:pPr>
            <a:endParaRPr lang="it-IT" altLang="it-IT" sz="900">
              <a:solidFill>
                <a:srgbClr val="FF0000"/>
              </a:solidFill>
            </a:endParaRPr>
          </a:p>
          <a:p>
            <a:pPr marL="814388" lvl="2" indent="-457200" eaLnBrk="1" hangingPunct="1">
              <a:lnSpc>
                <a:spcPct val="80000"/>
              </a:lnSpc>
            </a:pPr>
            <a:r>
              <a:rPr lang="it-IT" altLang="it-IT" sz="2400">
                <a:solidFill>
                  <a:srgbClr val="003399"/>
                </a:solidFill>
              </a:rPr>
              <a:t>25 – Istruzioni di regata</a:t>
            </a:r>
          </a:p>
          <a:p>
            <a:pPr marL="814388" lvl="2" indent="-457200" eaLnBrk="1" hangingPunct="1">
              <a:lnSpc>
                <a:spcPct val="80000"/>
              </a:lnSpc>
            </a:pPr>
            <a:r>
              <a:rPr lang="it-IT" altLang="it-IT" sz="2400">
                <a:solidFill>
                  <a:srgbClr val="003399"/>
                </a:solidFill>
              </a:rPr>
              <a:t>26 – Partenza di una regata</a:t>
            </a:r>
          </a:p>
          <a:p>
            <a:pPr marL="814388" lvl="2" indent="-457200" eaLnBrk="1" hangingPunct="1">
              <a:lnSpc>
                <a:spcPct val="80000"/>
              </a:lnSpc>
            </a:pPr>
            <a:r>
              <a:rPr lang="it-IT" altLang="it-IT" sz="2400">
                <a:solidFill>
                  <a:srgbClr val="003399"/>
                </a:solidFill>
              </a:rPr>
              <a:t>27 – Altre azioni del C.R. prima della partenza</a:t>
            </a:r>
          </a:p>
          <a:p>
            <a:pPr marL="814388" lvl="2" indent="-457200" eaLnBrk="1" hangingPunct="1">
              <a:lnSpc>
                <a:spcPct val="80000"/>
              </a:lnSpc>
            </a:pPr>
            <a:r>
              <a:rPr lang="it-IT" altLang="it-IT" sz="2400">
                <a:solidFill>
                  <a:srgbClr val="003399"/>
                </a:solidFill>
              </a:rPr>
              <a:t>28 – Compimento del percorso</a:t>
            </a:r>
          </a:p>
          <a:p>
            <a:pPr marL="814388" lvl="2" indent="-457200" eaLnBrk="1" hangingPunct="1">
              <a:lnSpc>
                <a:spcPct val="80000"/>
              </a:lnSpc>
            </a:pPr>
            <a:r>
              <a:rPr lang="it-IT" altLang="it-IT" sz="2400">
                <a:solidFill>
                  <a:srgbClr val="003399"/>
                </a:solidFill>
              </a:rPr>
              <a:t>29 – Richiami</a:t>
            </a:r>
          </a:p>
          <a:p>
            <a:pPr marL="814388" lvl="2" indent="-457200" eaLnBrk="1" hangingPunct="1">
              <a:lnSpc>
                <a:spcPct val="80000"/>
              </a:lnSpc>
            </a:pPr>
            <a:r>
              <a:rPr lang="it-IT" altLang="it-IT" sz="2400">
                <a:solidFill>
                  <a:srgbClr val="003399"/>
                </a:solidFill>
              </a:rPr>
              <a:t>30 – Penalità alla partenza</a:t>
            </a:r>
          </a:p>
          <a:p>
            <a:pPr marL="814388" lvl="2" indent="-457200" eaLnBrk="1" hangingPunct="1">
              <a:lnSpc>
                <a:spcPct val="80000"/>
              </a:lnSpc>
            </a:pPr>
            <a:r>
              <a:rPr lang="it-IT" altLang="it-IT" sz="2400">
                <a:solidFill>
                  <a:srgbClr val="003399"/>
                </a:solidFill>
              </a:rPr>
              <a:t>31 – Toccare una boa</a:t>
            </a:r>
          </a:p>
          <a:p>
            <a:pPr marL="814388" lvl="2" indent="-457200" eaLnBrk="1" hangingPunct="1">
              <a:lnSpc>
                <a:spcPct val="80000"/>
              </a:lnSpc>
            </a:pPr>
            <a:r>
              <a:rPr lang="it-IT" altLang="it-IT" sz="2400">
                <a:solidFill>
                  <a:srgbClr val="003399"/>
                </a:solidFill>
              </a:rPr>
              <a:t>32 – Riduzione o annullamento</a:t>
            </a:r>
          </a:p>
          <a:p>
            <a:pPr marL="814388" lvl="2" indent="-457200" eaLnBrk="1" hangingPunct="1">
              <a:lnSpc>
                <a:spcPct val="80000"/>
              </a:lnSpc>
            </a:pPr>
            <a:r>
              <a:rPr lang="it-IT" altLang="it-IT" sz="2400">
                <a:solidFill>
                  <a:srgbClr val="003399"/>
                </a:solidFill>
              </a:rPr>
              <a:t>33 – Cambio di percorso</a:t>
            </a:r>
          </a:p>
          <a:p>
            <a:pPr marL="814388" lvl="2" indent="-457200" eaLnBrk="1" hangingPunct="1">
              <a:lnSpc>
                <a:spcPct val="80000"/>
              </a:lnSpc>
            </a:pPr>
            <a:r>
              <a:rPr lang="it-IT" altLang="it-IT" sz="2400">
                <a:solidFill>
                  <a:srgbClr val="003399"/>
                </a:solidFill>
              </a:rPr>
              <a:t>34 – Boa mancante</a:t>
            </a:r>
          </a:p>
          <a:p>
            <a:pPr marL="814388" lvl="2" indent="-457200" eaLnBrk="1" hangingPunct="1">
              <a:lnSpc>
                <a:spcPct val="80000"/>
              </a:lnSpc>
            </a:pPr>
            <a:r>
              <a:rPr lang="it-IT" altLang="it-IT" sz="2400">
                <a:solidFill>
                  <a:srgbClr val="003399"/>
                </a:solidFill>
              </a:rPr>
              <a:t>35 – Tempo limite e punteggi</a:t>
            </a:r>
          </a:p>
          <a:p>
            <a:pPr marL="814388" lvl="2" indent="-457200" eaLnBrk="1" hangingPunct="1">
              <a:lnSpc>
                <a:spcPct val="80000"/>
              </a:lnSpc>
            </a:pPr>
            <a:r>
              <a:rPr lang="it-IT" altLang="it-IT" sz="2400">
                <a:solidFill>
                  <a:srgbClr val="003399"/>
                </a:solidFill>
              </a:rPr>
              <a:t>36 – Regate fatte ripartire o ripetute</a:t>
            </a:r>
          </a:p>
          <a:p>
            <a:pPr marL="609600" indent="-609600" eaLnBrk="1" hangingPunct="1">
              <a:spcBef>
                <a:spcPct val="100000"/>
              </a:spcBef>
              <a:buFontTx/>
              <a:buChar char="•"/>
            </a:pPr>
            <a:endParaRPr lang="it-IT" altLang="it-IT" sz="2400" b="0">
              <a:solidFill>
                <a:schemeClr val="tx1"/>
              </a:solidFill>
            </a:endParaRP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34</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6">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trips(downRight)">
                                      <p:cBhvr>
                                        <p:cTn id="11" dur="2000"/>
                                        <p:tgtEl>
                                          <p:spTgt spid="6">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strips(downRight)">
                                      <p:cBhvr>
                                        <p:cTn id="14" dur="2000"/>
                                        <p:tgtEl>
                                          <p:spTgt spid="6">
                                            <p:txEl>
                                              <p:pRg st="2" end="2"/>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2000"/>
                                        <p:tgtEl>
                                          <p:spTgt spid="6">
                                            <p:txEl>
                                              <p:pRg st="3" end="3"/>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strips(downRight)">
                                      <p:cBhvr>
                                        <p:cTn id="20" dur="2000"/>
                                        <p:tgtEl>
                                          <p:spTgt spid="6">
                                            <p:txEl>
                                              <p:pRg st="4" end="4"/>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strips(downRight)">
                                      <p:cBhvr>
                                        <p:cTn id="23" dur="2000"/>
                                        <p:tgtEl>
                                          <p:spTgt spid="6">
                                            <p:txEl>
                                              <p:pRg st="5" end="5"/>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strips(downRight)">
                                      <p:cBhvr>
                                        <p:cTn id="26" dur="2000"/>
                                        <p:tgtEl>
                                          <p:spTgt spid="6">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strips(downRight)">
                                      <p:cBhvr>
                                        <p:cTn id="29" dur="2000"/>
                                        <p:tgtEl>
                                          <p:spTgt spid="6">
                                            <p:txEl>
                                              <p:pRg st="7" end="7"/>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strips(downRight)">
                                      <p:cBhvr>
                                        <p:cTn id="32" dur="2000"/>
                                        <p:tgtEl>
                                          <p:spTgt spid="6">
                                            <p:txEl>
                                              <p:pRg st="8" end="8"/>
                                            </p:txEl>
                                          </p:spTgt>
                                        </p:tgtEl>
                                      </p:cBhvr>
                                    </p:animEffect>
                                  </p:childTnLst>
                                </p:cTn>
                              </p:par>
                              <p:par>
                                <p:cTn id="33" presetID="18" presetClass="entr" presetSubtype="6"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strips(downRight)">
                                      <p:cBhvr>
                                        <p:cTn id="35" dur="2000"/>
                                        <p:tgtEl>
                                          <p:spTgt spid="6">
                                            <p:txEl>
                                              <p:pRg st="9" end="9"/>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6">
                                            <p:txEl>
                                              <p:pRg st="10" end="10"/>
                                            </p:txEl>
                                          </p:spTgt>
                                        </p:tgtEl>
                                        <p:attrNameLst>
                                          <p:attrName>style.visibility</p:attrName>
                                        </p:attrNameLst>
                                      </p:cBhvr>
                                      <p:to>
                                        <p:strVal val="visible"/>
                                      </p:to>
                                    </p:set>
                                    <p:animEffect transition="in" filter="strips(downRight)">
                                      <p:cBhvr>
                                        <p:cTn id="38" dur="2000"/>
                                        <p:tgtEl>
                                          <p:spTgt spid="6">
                                            <p:txEl>
                                              <p:pRg st="10" end="10"/>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Effect transition="in" filter="strips(downRight)">
                                      <p:cBhvr>
                                        <p:cTn id="41" dur="2000"/>
                                        <p:tgtEl>
                                          <p:spTgt spid="6">
                                            <p:txEl>
                                              <p:pRg st="11" end="11"/>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6">
                                            <p:txEl>
                                              <p:pRg st="12" end="12"/>
                                            </p:txEl>
                                          </p:spTgt>
                                        </p:tgtEl>
                                        <p:attrNameLst>
                                          <p:attrName>style.visibility</p:attrName>
                                        </p:attrNameLst>
                                      </p:cBhvr>
                                      <p:to>
                                        <p:strVal val="visible"/>
                                      </p:to>
                                    </p:set>
                                    <p:animEffect transition="in" filter="strips(downRight)">
                                      <p:cBhvr>
                                        <p:cTn id="44" dur="2000"/>
                                        <p:tgtEl>
                                          <p:spTgt spid="6">
                                            <p:txEl>
                                              <p:pRg st="12" end="12"/>
                                            </p:txEl>
                                          </p:spTgt>
                                        </p:tgtEl>
                                      </p:cBhvr>
                                    </p:animEffect>
                                  </p:childTnLst>
                                </p:cTn>
                              </p:par>
                              <p:par>
                                <p:cTn id="45" presetID="18" presetClass="entr" presetSubtype="6" fill="hold" nodeType="with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strips(downRight)">
                                      <p:cBhvr>
                                        <p:cTn id="47"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REGOLE INTERESSATE</a:t>
            </a:r>
            <a:r>
              <a:rPr lang="it-IT" altLang="it-IT" smtClean="0"/>
              <a:t> </a:t>
            </a:r>
            <a:r>
              <a:rPr lang="it-IT" altLang="it-IT" b="1" smtClean="0"/>
              <a:t>– 6^</a:t>
            </a:r>
          </a:p>
        </p:txBody>
      </p:sp>
      <p:sp>
        <p:nvSpPr>
          <p:cNvPr id="3584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 name="Rectangle 10"/>
          <p:cNvSpPr>
            <a:spLocks noChangeArrowheads="1"/>
          </p:cNvSpPr>
          <p:nvPr/>
        </p:nvSpPr>
        <p:spPr bwMode="auto">
          <a:xfrm>
            <a:off x="954088" y="1644650"/>
            <a:ext cx="7235825" cy="4133850"/>
          </a:xfrm>
          <a:prstGeom prst="rect">
            <a:avLst/>
          </a:prstGeom>
          <a:solidFill>
            <a:srgbClr val="DDDDDD"/>
          </a:solidFill>
          <a:ln w="38100">
            <a:solidFill>
              <a:schemeClr val="tx1"/>
            </a:solidFill>
            <a:miter lim="800000"/>
            <a:headEnd/>
            <a:tailEnd/>
          </a:ln>
        </p:spPr>
        <p:txBody>
          <a:bodyPr/>
          <a:lstStyle/>
          <a:p>
            <a:pPr marL="609600" indent="-609600" eaLnBrk="1" hangingPunct="1">
              <a:defRPr/>
            </a:pPr>
            <a:r>
              <a:rPr lang="it-IT" altLang="it-IT" sz="2800" dirty="0">
                <a:solidFill>
                  <a:srgbClr val="FF0000"/>
                </a:solidFill>
              </a:rPr>
              <a:t>Parte 6^ - Iscrizione e qualificazione</a:t>
            </a:r>
          </a:p>
          <a:p>
            <a:pPr marL="609600" indent="-609600" eaLnBrk="1" hangingPunct="1">
              <a:defRPr/>
            </a:pPr>
            <a:endParaRPr lang="it-IT" altLang="it-IT" sz="1400" dirty="0">
              <a:solidFill>
                <a:srgbClr val="003399"/>
              </a:solidFill>
            </a:endParaRPr>
          </a:p>
          <a:p>
            <a:pPr marL="1160463" lvl="2" indent="-457200" eaLnBrk="1" hangingPunct="1">
              <a:defRPr/>
            </a:pPr>
            <a:r>
              <a:rPr lang="it-IT" altLang="it-IT" sz="2400" dirty="0">
                <a:solidFill>
                  <a:srgbClr val="003399"/>
                </a:solidFill>
              </a:rPr>
              <a:t>75 – Iscrizione</a:t>
            </a:r>
          </a:p>
          <a:p>
            <a:pPr marL="1160463" lvl="2" indent="-457200" eaLnBrk="1" hangingPunct="1">
              <a:defRPr/>
            </a:pPr>
            <a:r>
              <a:rPr lang="it-IT" altLang="it-IT" sz="2400" dirty="0">
                <a:solidFill>
                  <a:srgbClr val="003399"/>
                </a:solidFill>
              </a:rPr>
              <a:t>76 – Esclusione</a:t>
            </a:r>
          </a:p>
          <a:p>
            <a:pPr marL="1160463" lvl="2" indent="-457200" eaLnBrk="1" hangingPunct="1">
              <a:defRPr/>
            </a:pPr>
            <a:r>
              <a:rPr lang="it-IT" altLang="it-IT" sz="2400" dirty="0">
                <a:solidFill>
                  <a:srgbClr val="003399"/>
                </a:solidFill>
              </a:rPr>
              <a:t>77 – Identificazione sulle vele</a:t>
            </a:r>
          </a:p>
          <a:p>
            <a:pPr marL="1160463" lvl="2" indent="-457200" eaLnBrk="1" hangingPunct="1">
              <a:defRPr/>
            </a:pPr>
            <a:r>
              <a:rPr lang="it-IT" altLang="it-IT" sz="2400" dirty="0">
                <a:solidFill>
                  <a:srgbClr val="003399"/>
                </a:solidFill>
              </a:rPr>
              <a:t>78 – Conformità alle regole delle classi</a:t>
            </a:r>
          </a:p>
          <a:p>
            <a:pPr marL="1160463" lvl="2" indent="-457200" eaLnBrk="1" hangingPunct="1">
              <a:defRPr/>
            </a:pPr>
            <a:r>
              <a:rPr lang="it-IT" altLang="it-IT" sz="2400" dirty="0">
                <a:solidFill>
                  <a:srgbClr val="003399"/>
                </a:solidFill>
              </a:rPr>
              <a:t>	78.3 – Rapporto stazzatore</a:t>
            </a:r>
          </a:p>
          <a:p>
            <a:pPr marL="1160463" lvl="2" indent="-457200" eaLnBrk="1" hangingPunct="1">
              <a:defRPr/>
            </a:pPr>
            <a:r>
              <a:rPr lang="it-IT" altLang="it-IT" sz="2400" dirty="0">
                <a:solidFill>
                  <a:srgbClr val="003399"/>
                </a:solidFill>
              </a:rPr>
              <a:t>79 – Classificazione (</a:t>
            </a:r>
            <a:r>
              <a:rPr lang="it-IT" altLang="it-IT" sz="2400" i="1" dirty="0" err="1">
                <a:solidFill>
                  <a:srgbClr val="C00000"/>
                </a:solidFill>
              </a:rPr>
              <a:t>regulation</a:t>
            </a:r>
            <a:r>
              <a:rPr lang="it-IT" altLang="it-IT" sz="2400" i="1" dirty="0">
                <a:solidFill>
                  <a:srgbClr val="C00000"/>
                </a:solidFill>
              </a:rPr>
              <a:t> 22</a:t>
            </a:r>
            <a:r>
              <a:rPr lang="it-IT" altLang="it-IT" sz="2400" dirty="0">
                <a:solidFill>
                  <a:srgbClr val="003399"/>
                </a:solidFill>
              </a:rPr>
              <a:t>)</a:t>
            </a:r>
          </a:p>
          <a:p>
            <a:pPr marL="1160463" lvl="2" indent="-457200" eaLnBrk="1" hangingPunct="1">
              <a:defRPr/>
            </a:pPr>
            <a:r>
              <a:rPr lang="it-IT" altLang="it-IT" sz="2400" dirty="0">
                <a:solidFill>
                  <a:srgbClr val="003399"/>
                </a:solidFill>
              </a:rPr>
              <a:t>80 – Pubblicità (</a:t>
            </a:r>
            <a:r>
              <a:rPr lang="it-IT" altLang="it-IT" sz="2400" i="1" dirty="0" err="1">
                <a:solidFill>
                  <a:srgbClr val="C00000"/>
                </a:solidFill>
              </a:rPr>
              <a:t>regulation</a:t>
            </a:r>
            <a:r>
              <a:rPr lang="it-IT" altLang="it-IT" sz="2400" i="1" dirty="0">
                <a:solidFill>
                  <a:srgbClr val="C00000"/>
                </a:solidFill>
              </a:rPr>
              <a:t> 20</a:t>
            </a:r>
            <a:r>
              <a:rPr lang="it-IT" altLang="it-IT" sz="2400" dirty="0">
                <a:solidFill>
                  <a:srgbClr val="003399"/>
                </a:solidFill>
              </a:rPr>
              <a:t>)</a:t>
            </a:r>
          </a:p>
          <a:p>
            <a:pPr marL="1160463" lvl="2" indent="-457200" eaLnBrk="1" hangingPunct="1">
              <a:defRPr/>
            </a:pPr>
            <a:r>
              <a:rPr lang="it-IT" altLang="it-IT" sz="2400" dirty="0">
                <a:solidFill>
                  <a:srgbClr val="003399"/>
                </a:solidFill>
              </a:rPr>
              <a:t>81 – Prove riprogrammate</a:t>
            </a:r>
          </a:p>
          <a:p>
            <a:pPr marL="814388" lvl="2" indent="-457200" eaLnBrk="1" hangingPunct="1">
              <a:lnSpc>
                <a:spcPct val="80000"/>
              </a:lnSpc>
              <a:defRPr/>
            </a:pPr>
            <a:endParaRPr lang="it-IT" altLang="it-IT" sz="2400" dirty="0">
              <a:solidFill>
                <a:srgbClr val="003399"/>
              </a:solidFill>
            </a:endParaRPr>
          </a:p>
          <a:p>
            <a:pPr marL="609600" indent="-609600" eaLnBrk="1" hangingPunct="1">
              <a:spcBef>
                <a:spcPct val="100000"/>
              </a:spcBef>
              <a:buFontTx/>
              <a:buChar char="•"/>
              <a:defRPr/>
            </a:pPr>
            <a:endParaRPr lang="it-IT" altLang="it-IT" sz="2400" b="0" dirty="0">
              <a:solidFill>
                <a:schemeClr val="tx1"/>
              </a:solidFill>
            </a:endParaRP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35</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6">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trips(downRight)">
                                      <p:cBhvr>
                                        <p:cTn id="11" dur="2000"/>
                                        <p:tgtEl>
                                          <p:spTgt spid="6">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strips(downRight)">
                                      <p:cBhvr>
                                        <p:cTn id="14" dur="2000"/>
                                        <p:tgtEl>
                                          <p:spTgt spid="6">
                                            <p:txEl>
                                              <p:pRg st="2" end="2"/>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2000"/>
                                        <p:tgtEl>
                                          <p:spTgt spid="6">
                                            <p:txEl>
                                              <p:pRg st="3" end="3"/>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strips(downRight)">
                                      <p:cBhvr>
                                        <p:cTn id="20" dur="2000"/>
                                        <p:tgtEl>
                                          <p:spTgt spid="6">
                                            <p:txEl>
                                              <p:pRg st="4" end="4"/>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strips(downRight)">
                                      <p:cBhvr>
                                        <p:cTn id="23" dur="2000"/>
                                        <p:tgtEl>
                                          <p:spTgt spid="6">
                                            <p:txEl>
                                              <p:pRg st="5" end="5"/>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strips(downRight)">
                                      <p:cBhvr>
                                        <p:cTn id="26" dur="2000"/>
                                        <p:tgtEl>
                                          <p:spTgt spid="6">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strips(downRight)">
                                      <p:cBhvr>
                                        <p:cTn id="29" dur="2000"/>
                                        <p:tgtEl>
                                          <p:spTgt spid="6">
                                            <p:txEl>
                                              <p:pRg st="7" end="7"/>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strips(downRight)">
                                      <p:cBhvr>
                                        <p:cTn id="32" dur="2000"/>
                                        <p:tgtEl>
                                          <p:spTgt spid="6">
                                            <p:txEl>
                                              <p:pRg st="8" end="8"/>
                                            </p:txEl>
                                          </p:spTgt>
                                        </p:tgtEl>
                                      </p:cBhvr>
                                    </p:animEffect>
                                  </p:childTnLst>
                                </p:cTn>
                              </p:par>
                              <p:par>
                                <p:cTn id="33" presetID="18" presetClass="entr" presetSubtype="6"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strips(downRight)">
                                      <p:cBhvr>
                                        <p:cTn id="35"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REGOLE INTERESSATE – 7^</a:t>
            </a:r>
            <a:endParaRPr lang="it-IT" altLang="it-IT" smtClean="0"/>
          </a:p>
        </p:txBody>
      </p:sp>
      <p:sp>
        <p:nvSpPr>
          <p:cNvPr id="3686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 name="Rectangle 10"/>
          <p:cNvSpPr>
            <a:spLocks noChangeArrowheads="1"/>
          </p:cNvSpPr>
          <p:nvPr/>
        </p:nvSpPr>
        <p:spPr bwMode="auto">
          <a:xfrm>
            <a:off x="954088" y="1697038"/>
            <a:ext cx="7235825" cy="4133850"/>
          </a:xfrm>
          <a:prstGeom prst="rect">
            <a:avLst/>
          </a:prstGeom>
          <a:solidFill>
            <a:srgbClr val="DDDDDD"/>
          </a:solidFill>
          <a:ln w="38100">
            <a:solidFill>
              <a:schemeClr val="tx1"/>
            </a:solidFill>
            <a:miter lim="800000"/>
            <a:headEnd/>
            <a:tailEnd/>
          </a:ln>
        </p:spPr>
        <p:txBody>
          <a:bodyPr/>
          <a:lstStyle/>
          <a:p>
            <a:pPr marL="609600" indent="-609600" eaLnBrk="1" hangingPunct="1">
              <a:defRPr/>
            </a:pPr>
            <a:r>
              <a:rPr lang="it-IT" altLang="it-IT" sz="2800" dirty="0">
                <a:solidFill>
                  <a:srgbClr val="FF0000"/>
                </a:solidFill>
              </a:rPr>
              <a:t>Parte 7^</a:t>
            </a:r>
            <a:r>
              <a:rPr lang="it-IT" altLang="it-IT" dirty="0"/>
              <a:t> </a:t>
            </a:r>
            <a:r>
              <a:rPr lang="it-IT" altLang="it-IT" sz="2800" dirty="0">
                <a:solidFill>
                  <a:srgbClr val="FF0000"/>
                </a:solidFill>
              </a:rPr>
              <a:t>- Organizzazione della regata</a:t>
            </a:r>
            <a:endParaRPr lang="it-IT" altLang="it-IT" dirty="0"/>
          </a:p>
          <a:p>
            <a:pPr marL="609600" indent="-609600" eaLnBrk="1" hangingPunct="1">
              <a:defRPr/>
            </a:pPr>
            <a:endParaRPr lang="it-IT" altLang="it-IT" sz="1400" dirty="0">
              <a:solidFill>
                <a:srgbClr val="003399"/>
              </a:solidFill>
            </a:endParaRPr>
          </a:p>
          <a:p>
            <a:pPr marL="1252538" lvl="2" indent="-523875" eaLnBrk="1" hangingPunct="1">
              <a:defRPr/>
            </a:pPr>
            <a:r>
              <a:rPr lang="it-IT" altLang="it-IT" sz="2400" dirty="0">
                <a:solidFill>
                  <a:srgbClr val="003399"/>
                </a:solidFill>
              </a:rPr>
              <a:t>85 – Regole vigenti</a:t>
            </a:r>
          </a:p>
          <a:p>
            <a:pPr marL="1252538" lvl="2" indent="-523875" eaLnBrk="1" hangingPunct="1">
              <a:defRPr/>
            </a:pPr>
            <a:r>
              <a:rPr lang="it-IT" altLang="it-IT" sz="2400" dirty="0">
                <a:solidFill>
                  <a:srgbClr val="003399"/>
                </a:solidFill>
              </a:rPr>
              <a:t>86 – Modifiche alle regole</a:t>
            </a:r>
          </a:p>
          <a:p>
            <a:pPr marL="1252538" lvl="2" indent="-523875" eaLnBrk="1" hangingPunct="1">
              <a:defRPr/>
            </a:pPr>
            <a:r>
              <a:rPr lang="it-IT" altLang="it-IT" sz="2400" dirty="0">
                <a:solidFill>
                  <a:srgbClr val="003399"/>
                </a:solidFill>
              </a:rPr>
              <a:t>87 – Modifiche alle regole di classe</a:t>
            </a:r>
          </a:p>
          <a:p>
            <a:pPr marL="1252538" lvl="2" indent="-523875" eaLnBrk="1" hangingPunct="1">
              <a:defRPr/>
            </a:pPr>
            <a:r>
              <a:rPr lang="it-IT" altLang="it-IT" sz="2400" dirty="0">
                <a:solidFill>
                  <a:srgbClr val="003399"/>
                </a:solidFill>
              </a:rPr>
              <a:t>88 – Prescrizioni nazionali</a:t>
            </a:r>
          </a:p>
          <a:p>
            <a:pPr marL="1252538" lvl="2" indent="-523875" eaLnBrk="1" hangingPunct="1">
              <a:defRPr/>
            </a:pPr>
            <a:r>
              <a:rPr lang="it-IT" altLang="it-IT" sz="2400" dirty="0">
                <a:solidFill>
                  <a:srgbClr val="003399"/>
                </a:solidFill>
              </a:rPr>
              <a:t>89 – Autorità organizzatrice; bando di regata; nomine degli ufficiali di regata</a:t>
            </a:r>
          </a:p>
          <a:p>
            <a:pPr marL="1252538" lvl="2" indent="-523875" eaLnBrk="1" hangingPunct="1">
              <a:defRPr/>
            </a:pPr>
            <a:r>
              <a:rPr lang="it-IT" altLang="it-IT" sz="2400" dirty="0">
                <a:solidFill>
                  <a:srgbClr val="003399"/>
                </a:solidFill>
              </a:rPr>
              <a:t>90 – Comitato di Regata; Istruzioni di regata; Punteggio</a:t>
            </a:r>
          </a:p>
          <a:p>
            <a:pPr marL="1252538" lvl="2" indent="-523875" eaLnBrk="1" hangingPunct="1">
              <a:defRPr/>
            </a:pPr>
            <a:r>
              <a:rPr lang="it-IT" altLang="it-IT" sz="2400" dirty="0">
                <a:solidFill>
                  <a:srgbClr val="003399"/>
                </a:solidFill>
              </a:rPr>
              <a:t>91 – Comitato per le proteste</a:t>
            </a:r>
            <a:endParaRPr lang="it-IT" altLang="it-IT" dirty="0">
              <a:solidFill>
                <a:srgbClr val="003399"/>
              </a:solidFill>
            </a:endParaRPr>
          </a:p>
          <a:p>
            <a:pPr marL="814388" lvl="2" indent="-457200" eaLnBrk="1" hangingPunct="1">
              <a:lnSpc>
                <a:spcPct val="80000"/>
              </a:lnSpc>
              <a:defRPr/>
            </a:pPr>
            <a:endParaRPr lang="it-IT" altLang="it-IT" sz="2400" dirty="0">
              <a:solidFill>
                <a:srgbClr val="003399"/>
              </a:solidFill>
            </a:endParaRPr>
          </a:p>
          <a:p>
            <a:pPr marL="609600" indent="-609600" eaLnBrk="1" hangingPunct="1">
              <a:spcBef>
                <a:spcPct val="100000"/>
              </a:spcBef>
              <a:buFontTx/>
              <a:buChar char="•"/>
              <a:defRPr/>
            </a:pPr>
            <a:endParaRPr lang="it-IT" altLang="it-IT" sz="2400" b="0" dirty="0">
              <a:solidFill>
                <a:schemeClr val="tx1"/>
              </a:solidFill>
            </a:endParaRP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36</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REGOLE INTERESSATE - APPENDICI</a:t>
            </a:r>
            <a:r>
              <a:rPr lang="it-IT" altLang="it-IT" smtClean="0"/>
              <a:t> </a:t>
            </a:r>
          </a:p>
        </p:txBody>
      </p:sp>
      <p:sp>
        <p:nvSpPr>
          <p:cNvPr id="3789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7893" name="Rectangle 5"/>
          <p:cNvSpPr>
            <a:spLocks noChangeArrowheads="1"/>
          </p:cNvSpPr>
          <p:nvPr/>
        </p:nvSpPr>
        <p:spPr bwMode="auto">
          <a:xfrm>
            <a:off x="714375" y="4683125"/>
            <a:ext cx="7350125" cy="1323975"/>
          </a:xfrm>
          <a:prstGeom prst="rect">
            <a:avLst/>
          </a:prstGeom>
          <a:noFill/>
          <a:ln w="9525">
            <a:noFill/>
            <a:miter lim="800000"/>
            <a:headEnd/>
            <a:tailEnd/>
          </a:ln>
        </p:spPr>
        <p:txBody>
          <a:bodyPr>
            <a:spAutoFit/>
          </a:bodyPr>
          <a:lstStyle/>
          <a:p>
            <a:pPr lvl="2" eaLnBrk="1" hangingPunct="1"/>
            <a:r>
              <a:rPr lang="it-IT" altLang="it-IT" sz="2000" dirty="0" err="1">
                <a:solidFill>
                  <a:srgbClr val="003399"/>
                </a:solidFill>
              </a:rPr>
              <a:t>Regulation</a:t>
            </a:r>
            <a:r>
              <a:rPr lang="it-IT" altLang="it-IT" sz="2000" dirty="0">
                <a:solidFill>
                  <a:srgbClr val="003399"/>
                </a:solidFill>
              </a:rPr>
              <a:t> 19 </a:t>
            </a:r>
            <a:r>
              <a:rPr lang="it-IT" altLang="it-IT" sz="2000" dirty="0" smtClean="0">
                <a:solidFill>
                  <a:srgbClr val="003399"/>
                </a:solidFill>
              </a:rPr>
              <a:t>W.S. </a:t>
            </a:r>
            <a:r>
              <a:rPr lang="it-IT" altLang="it-IT" sz="2000" dirty="0">
                <a:solidFill>
                  <a:srgbClr val="003399"/>
                </a:solidFill>
              </a:rPr>
              <a:t>	– 	Eleggibilità	</a:t>
            </a:r>
          </a:p>
          <a:p>
            <a:pPr lvl="2" eaLnBrk="1" hangingPunct="1"/>
            <a:r>
              <a:rPr lang="it-IT" altLang="it-IT" sz="2000" dirty="0" err="1">
                <a:solidFill>
                  <a:srgbClr val="003399"/>
                </a:solidFill>
              </a:rPr>
              <a:t>Regulation</a:t>
            </a:r>
            <a:r>
              <a:rPr lang="it-IT" altLang="it-IT" sz="2000" dirty="0">
                <a:solidFill>
                  <a:srgbClr val="003399"/>
                </a:solidFill>
              </a:rPr>
              <a:t> 20 </a:t>
            </a:r>
            <a:r>
              <a:rPr lang="it-IT" altLang="it-IT" sz="2000" dirty="0" smtClean="0">
                <a:solidFill>
                  <a:srgbClr val="003399"/>
                </a:solidFill>
              </a:rPr>
              <a:t>W.S. </a:t>
            </a:r>
            <a:r>
              <a:rPr lang="it-IT" altLang="it-IT" sz="2000" dirty="0">
                <a:solidFill>
                  <a:srgbClr val="003399"/>
                </a:solidFill>
              </a:rPr>
              <a:t>	– 	Pubblicità </a:t>
            </a:r>
          </a:p>
          <a:p>
            <a:pPr lvl="2" eaLnBrk="1" hangingPunct="1"/>
            <a:r>
              <a:rPr lang="it-IT" altLang="it-IT" sz="2000" dirty="0" err="1">
                <a:solidFill>
                  <a:srgbClr val="003399"/>
                </a:solidFill>
              </a:rPr>
              <a:t>Regulation</a:t>
            </a:r>
            <a:r>
              <a:rPr lang="it-IT" altLang="it-IT" sz="2000" dirty="0">
                <a:solidFill>
                  <a:srgbClr val="003399"/>
                </a:solidFill>
              </a:rPr>
              <a:t> 21 </a:t>
            </a:r>
            <a:r>
              <a:rPr lang="it-IT" altLang="it-IT" sz="2000" dirty="0" smtClean="0">
                <a:solidFill>
                  <a:srgbClr val="003399"/>
                </a:solidFill>
              </a:rPr>
              <a:t>W.S. </a:t>
            </a:r>
            <a:r>
              <a:rPr lang="it-IT" altLang="it-IT" sz="2000" dirty="0">
                <a:solidFill>
                  <a:srgbClr val="003399"/>
                </a:solidFill>
              </a:rPr>
              <a:t>	– 	Antidoping  </a:t>
            </a:r>
          </a:p>
          <a:p>
            <a:pPr lvl="2" eaLnBrk="1" hangingPunct="1"/>
            <a:r>
              <a:rPr lang="it-IT" altLang="it-IT" sz="2000" dirty="0" err="1">
                <a:solidFill>
                  <a:srgbClr val="003399"/>
                </a:solidFill>
              </a:rPr>
              <a:t>Regulation</a:t>
            </a:r>
            <a:r>
              <a:rPr lang="it-IT" altLang="it-IT" sz="2000" dirty="0">
                <a:solidFill>
                  <a:srgbClr val="003399"/>
                </a:solidFill>
              </a:rPr>
              <a:t> 22 </a:t>
            </a:r>
            <a:r>
              <a:rPr lang="it-IT" altLang="it-IT" sz="2000" dirty="0" smtClean="0">
                <a:solidFill>
                  <a:srgbClr val="003399"/>
                </a:solidFill>
              </a:rPr>
              <a:t>W.S. </a:t>
            </a:r>
            <a:r>
              <a:rPr lang="it-IT" altLang="it-IT" sz="2000" dirty="0">
                <a:solidFill>
                  <a:srgbClr val="003399"/>
                </a:solidFill>
              </a:rPr>
              <a:t>	– 	Cod. di </a:t>
            </a:r>
            <a:r>
              <a:rPr lang="it-IT" altLang="it-IT" sz="2000" dirty="0" err="1">
                <a:solidFill>
                  <a:srgbClr val="003399"/>
                </a:solidFill>
              </a:rPr>
              <a:t>class</a:t>
            </a:r>
            <a:r>
              <a:rPr lang="it-IT" altLang="it-IT" sz="2000" dirty="0">
                <a:solidFill>
                  <a:srgbClr val="003399"/>
                </a:solidFill>
              </a:rPr>
              <a:t>. atleti</a:t>
            </a:r>
          </a:p>
        </p:txBody>
      </p:sp>
      <p:sp>
        <p:nvSpPr>
          <p:cNvPr id="7" name="Rectangle 10"/>
          <p:cNvSpPr>
            <a:spLocks noChangeArrowheads="1"/>
          </p:cNvSpPr>
          <p:nvPr/>
        </p:nvSpPr>
        <p:spPr bwMode="auto">
          <a:xfrm>
            <a:off x="1112838" y="1724025"/>
            <a:ext cx="6891337" cy="2749550"/>
          </a:xfrm>
          <a:prstGeom prst="rect">
            <a:avLst/>
          </a:prstGeom>
          <a:solidFill>
            <a:srgbClr val="DDDDDD"/>
          </a:solidFill>
          <a:ln w="38100">
            <a:solidFill>
              <a:schemeClr val="tx1"/>
            </a:solidFill>
            <a:miter lim="800000"/>
            <a:headEnd/>
            <a:tailEnd/>
          </a:ln>
        </p:spPr>
        <p:txBody>
          <a:bodyPr/>
          <a:lstStyle/>
          <a:p>
            <a:pPr marL="609600" indent="-609600" eaLnBrk="1" hangingPunct="1"/>
            <a:r>
              <a:rPr lang="it-IT" altLang="it-IT">
                <a:solidFill>
                  <a:srgbClr val="FF0000"/>
                </a:solidFill>
              </a:rPr>
              <a:t>Appendici</a:t>
            </a:r>
            <a:endParaRPr lang="it-IT" altLang="it-IT" sz="3600"/>
          </a:p>
          <a:p>
            <a:pPr marL="609600" indent="-609600" eaLnBrk="1" hangingPunct="1"/>
            <a:endParaRPr lang="it-IT" altLang="it-IT" sz="1600">
              <a:solidFill>
                <a:srgbClr val="003399"/>
              </a:solidFill>
            </a:endParaRPr>
          </a:p>
          <a:p>
            <a:pPr marL="1371600" lvl="2" indent="-457200" eaLnBrk="1" hangingPunct="1"/>
            <a:r>
              <a:rPr lang="it-IT" altLang="it-IT" sz="2400">
                <a:solidFill>
                  <a:srgbClr val="003399"/>
                </a:solidFill>
              </a:rPr>
              <a:t>A – Punteggio</a:t>
            </a:r>
          </a:p>
          <a:p>
            <a:pPr marL="1371600" lvl="2" indent="-457200" eaLnBrk="1" hangingPunct="1"/>
            <a:r>
              <a:rPr lang="it-IT" altLang="it-IT" sz="2400">
                <a:solidFill>
                  <a:srgbClr val="003399"/>
                </a:solidFill>
              </a:rPr>
              <a:t>G – Identificazione sulle vele</a:t>
            </a:r>
          </a:p>
          <a:p>
            <a:pPr marL="1371600" lvl="2" indent="-457200" eaLnBrk="1" hangingPunct="1"/>
            <a:r>
              <a:rPr lang="it-IT" altLang="it-IT" sz="2400">
                <a:solidFill>
                  <a:srgbClr val="003399"/>
                </a:solidFill>
              </a:rPr>
              <a:t>H – Pesature indumenti e equipaggiamento</a:t>
            </a:r>
          </a:p>
          <a:p>
            <a:pPr marL="1371600" lvl="2" indent="-457200" eaLnBrk="1" hangingPunct="1"/>
            <a:r>
              <a:rPr lang="it-IT" altLang="it-IT" sz="2400">
                <a:solidFill>
                  <a:srgbClr val="003399"/>
                </a:solidFill>
              </a:rPr>
              <a:t>J, K e L – Bando e Istruzioni</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37</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COMITATO PER LE PROTESTE - 1</a:t>
            </a:r>
            <a:r>
              <a:rPr lang="it-IT" altLang="it-IT" smtClean="0"/>
              <a:t> </a:t>
            </a:r>
          </a:p>
        </p:txBody>
      </p:sp>
      <p:sp>
        <p:nvSpPr>
          <p:cNvPr id="3891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73446" name="Rectangle 6"/>
          <p:cNvSpPr>
            <a:spLocks noChangeArrowheads="1"/>
          </p:cNvSpPr>
          <p:nvPr/>
        </p:nvSpPr>
        <p:spPr bwMode="auto">
          <a:xfrm>
            <a:off x="681038" y="1320800"/>
            <a:ext cx="7742237" cy="3600450"/>
          </a:xfrm>
          <a:prstGeom prst="rect">
            <a:avLst/>
          </a:prstGeom>
          <a:noFill/>
          <a:ln w="9525">
            <a:noFill/>
            <a:miter lim="800000"/>
            <a:headEnd/>
            <a:tailEnd/>
          </a:ln>
          <a:effectLst/>
        </p:spPr>
        <p:txBody>
          <a:bodyPr anchor="ctr">
            <a:spAutoFit/>
          </a:bodyPr>
          <a:lstStyle/>
          <a:p>
            <a:pPr algn="just" eaLnBrk="1" hangingPunct="1">
              <a:defRPr/>
            </a:pPr>
            <a:r>
              <a:rPr lang="it-IT" sz="1900" b="1" dirty="0">
                <a:solidFill>
                  <a:schemeClr val="tx1"/>
                </a:solidFill>
              </a:rPr>
              <a:t>Un </a:t>
            </a:r>
            <a:r>
              <a:rPr lang="it-IT" sz="1900" b="1" dirty="0">
                <a:solidFill>
                  <a:srgbClr val="FF0000"/>
                </a:solidFill>
                <a:effectLst>
                  <a:outerShdw blurRad="38100" dist="38100" dir="2700000" algn="tl">
                    <a:srgbClr val="C0C0C0"/>
                  </a:outerShdw>
                </a:effectLst>
              </a:rPr>
              <a:t>comitato per le proteste</a:t>
            </a:r>
            <a:r>
              <a:rPr lang="it-IT" sz="1900" b="1" dirty="0">
                <a:solidFill>
                  <a:schemeClr val="tx1"/>
                </a:solidFill>
              </a:rPr>
              <a:t> ha la responsabilità di esaminare e decidere (Appendice N):</a:t>
            </a:r>
          </a:p>
          <a:p>
            <a:pPr algn="just" eaLnBrk="1" hangingPunct="1">
              <a:buFontTx/>
              <a:buChar char="•"/>
              <a:defRPr/>
            </a:pPr>
            <a:r>
              <a:rPr lang="it-IT" sz="1900" b="1" dirty="0">
                <a:solidFill>
                  <a:schemeClr val="tx1"/>
                </a:solidFill>
              </a:rPr>
              <a:t>Proteste</a:t>
            </a:r>
          </a:p>
          <a:p>
            <a:pPr algn="just" eaLnBrk="1" hangingPunct="1">
              <a:buFontTx/>
              <a:buChar char="•"/>
              <a:defRPr/>
            </a:pPr>
            <a:r>
              <a:rPr lang="it-IT" sz="1900" b="1" dirty="0">
                <a:solidFill>
                  <a:schemeClr val="tx1"/>
                </a:solidFill>
              </a:rPr>
              <a:t>Richieste di riparazioni</a:t>
            </a:r>
          </a:p>
          <a:p>
            <a:pPr algn="just" eaLnBrk="1" hangingPunct="1">
              <a:buFontTx/>
              <a:buChar char="•"/>
              <a:defRPr/>
            </a:pPr>
            <a:r>
              <a:rPr lang="it-IT" sz="1900" b="1" dirty="0">
                <a:solidFill>
                  <a:schemeClr val="tx1"/>
                </a:solidFill>
              </a:rPr>
              <a:t>Altre questioni di cui alle regole della parte 5</a:t>
            </a:r>
          </a:p>
          <a:p>
            <a:pPr algn="just" eaLnBrk="1" hangingPunct="1">
              <a:defRPr/>
            </a:pPr>
            <a:endParaRPr lang="it-IT" sz="1900" b="1" dirty="0">
              <a:solidFill>
                <a:schemeClr val="tx1"/>
              </a:solidFill>
            </a:endParaRPr>
          </a:p>
          <a:p>
            <a:pPr algn="just" eaLnBrk="1" hangingPunct="1">
              <a:defRPr/>
            </a:pPr>
            <a:r>
              <a:rPr lang="it-IT" sz="1900" b="1" dirty="0">
                <a:solidFill>
                  <a:schemeClr val="tx1"/>
                </a:solidFill>
              </a:rPr>
              <a:t>Se non diversamente stabilito dall’AO</a:t>
            </a:r>
          </a:p>
          <a:p>
            <a:pPr algn="just" eaLnBrk="1" hangingPunct="1">
              <a:buFontTx/>
              <a:buChar char="•"/>
              <a:defRPr/>
            </a:pPr>
            <a:r>
              <a:rPr lang="it-IT" sz="1900" b="1" dirty="0">
                <a:solidFill>
                  <a:schemeClr val="tx1"/>
                </a:solidFill>
              </a:rPr>
              <a:t>Questioni di eleggibilità e di stazza</a:t>
            </a:r>
          </a:p>
          <a:p>
            <a:pPr algn="just" eaLnBrk="1" hangingPunct="1">
              <a:buFontTx/>
              <a:buChar char="•"/>
              <a:defRPr/>
            </a:pPr>
            <a:r>
              <a:rPr lang="it-IT" sz="1900" b="1" dirty="0">
                <a:solidFill>
                  <a:schemeClr val="tx1"/>
                </a:solidFill>
              </a:rPr>
              <a:t>Sostituzione di concorrenti, barche ed attrezzatura</a:t>
            </a:r>
          </a:p>
          <a:p>
            <a:pPr algn="just" eaLnBrk="1" hangingPunct="1">
              <a:defRPr/>
            </a:pPr>
            <a:endParaRPr lang="it-IT" sz="1900" b="1" dirty="0">
              <a:solidFill>
                <a:schemeClr val="tx1"/>
              </a:solidFill>
            </a:endParaRPr>
          </a:p>
          <a:p>
            <a:pPr algn="just" eaLnBrk="1" hangingPunct="1">
              <a:defRPr/>
            </a:pPr>
            <a:r>
              <a:rPr lang="it-IT" sz="1900" b="1" dirty="0">
                <a:solidFill>
                  <a:schemeClr val="tx1"/>
                </a:solidFill>
              </a:rPr>
              <a:t>La giuria dovrà anche decidere su questioni riportatele dall’autorità organizzatrice o dal comitato di regata.</a:t>
            </a:r>
          </a:p>
        </p:txBody>
      </p:sp>
      <p:sp>
        <p:nvSpPr>
          <p:cNvPr id="38918" name="Rectangle 8"/>
          <p:cNvSpPr>
            <a:spLocks noChangeArrowheads="1"/>
          </p:cNvSpPr>
          <p:nvPr/>
        </p:nvSpPr>
        <p:spPr bwMode="auto">
          <a:xfrm>
            <a:off x="739775" y="5561013"/>
            <a:ext cx="7653338" cy="354012"/>
          </a:xfrm>
          <a:prstGeom prst="rect">
            <a:avLst/>
          </a:prstGeom>
          <a:noFill/>
          <a:ln w="38100">
            <a:solidFill>
              <a:schemeClr val="tx1"/>
            </a:solidFill>
            <a:miter lim="800000"/>
            <a:headEnd/>
            <a:tailEnd/>
          </a:ln>
        </p:spPr>
        <p:txBody>
          <a:bodyPr anchor="ctr">
            <a:spAutoFit/>
          </a:bodyPr>
          <a:lstStyle/>
          <a:p>
            <a:pPr algn="ctr" eaLnBrk="1" hangingPunct="1">
              <a:lnSpc>
                <a:spcPct val="95000"/>
              </a:lnSpc>
            </a:pPr>
            <a:r>
              <a:rPr lang="it-IT" altLang="it-IT" sz="1800" b="1">
                <a:solidFill>
                  <a:schemeClr val="tx1"/>
                </a:solidFill>
              </a:rPr>
              <a:t>APPENDICE N </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38</a:t>
            </a:fld>
            <a:endParaRPr lang="it-IT" altLang="it-IT"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COMITATO PER LE PROTESTE - 2</a:t>
            </a:r>
            <a:endParaRPr lang="it-IT" altLang="it-IT" smtClean="0"/>
          </a:p>
        </p:txBody>
      </p:sp>
      <p:sp>
        <p:nvSpPr>
          <p:cNvPr id="3993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9941" name="Rettangolo 8"/>
          <p:cNvSpPr>
            <a:spLocks noChangeArrowheads="1"/>
          </p:cNvSpPr>
          <p:nvPr/>
        </p:nvSpPr>
        <p:spPr bwMode="auto">
          <a:xfrm>
            <a:off x="576263" y="1576388"/>
            <a:ext cx="7980362" cy="3478212"/>
          </a:xfrm>
          <a:prstGeom prst="rect">
            <a:avLst/>
          </a:prstGeom>
          <a:noFill/>
          <a:ln w="9525">
            <a:noFill/>
            <a:miter lim="800000"/>
            <a:headEnd/>
            <a:tailEnd/>
          </a:ln>
        </p:spPr>
        <p:txBody>
          <a:bodyPr>
            <a:spAutoFit/>
          </a:bodyPr>
          <a:lstStyle/>
          <a:p>
            <a:pPr algn="ctr" eaLnBrk="1" hangingPunct="1"/>
            <a:r>
              <a:rPr lang="it-IT" altLang="it-IT" sz="2000" b="1" dirty="0"/>
              <a:t>Rapporti Comitato di Regata e Giuria</a:t>
            </a:r>
          </a:p>
          <a:p>
            <a:pPr algn="just" eaLnBrk="1" hangingPunct="1"/>
            <a:endParaRPr lang="it-IT" altLang="it-IT" sz="2000" b="1" dirty="0"/>
          </a:p>
          <a:p>
            <a:pPr algn="just" eaLnBrk="1" hangingPunct="1"/>
            <a:r>
              <a:rPr lang="it-IT" altLang="it-IT" sz="2000" b="1" dirty="0"/>
              <a:t>La Giuria non controllerà il Comitato di Regata, ma si raccomanda che, qualora si verifichino </a:t>
            </a:r>
            <a:r>
              <a:rPr lang="it-IT" altLang="it-IT" sz="2000" b="1" dirty="0">
                <a:solidFill>
                  <a:srgbClr val="C00000"/>
                </a:solidFill>
              </a:rPr>
              <a:t>condizioni di vento che non consentano il rispetto della Regola 42</a:t>
            </a:r>
            <a:r>
              <a:rPr lang="it-IT" altLang="it-IT" sz="2000" b="1" dirty="0"/>
              <a:t> (Propulsione), il Comitato di Regata tenga in considerazione l’eventuale richiesta degli Ufficiali di Regata incaricati dell’applicazione della Reg.42 di annullare la regata a norma della Regola 32.1(c) </a:t>
            </a:r>
            <a:r>
              <a:rPr lang="it-IT" altLang="it-IT" sz="2000" i="1" dirty="0"/>
              <a:t>[vento insufficiente]</a:t>
            </a:r>
            <a:r>
              <a:rPr lang="it-IT" altLang="it-IT" sz="2000" b="1" i="1" dirty="0"/>
              <a:t> </a:t>
            </a:r>
            <a:r>
              <a:rPr lang="it-IT" altLang="it-IT" sz="2000" b="1" dirty="0"/>
              <a:t>o della Regola 32.1(e) </a:t>
            </a:r>
            <a:r>
              <a:rPr lang="it-IT" altLang="it-IT" sz="2000" i="1" dirty="0"/>
              <a:t>[sicurezza o regolarità]</a:t>
            </a:r>
            <a:r>
              <a:rPr lang="it-IT" altLang="it-IT" sz="2000" b="1" dirty="0"/>
              <a:t>. Lo stesso dicasi per le </a:t>
            </a:r>
            <a:r>
              <a:rPr lang="it-IT" altLang="it-IT" sz="2000" b="1" dirty="0">
                <a:solidFill>
                  <a:srgbClr val="C00000"/>
                </a:solidFill>
              </a:rPr>
              <a:t>procedure di applicazione del pompaggio libero</a:t>
            </a:r>
            <a:r>
              <a:rPr lang="it-IT" altLang="it-IT" sz="2000" b="1" dirty="0"/>
              <a:t> (lettere O e R).</a:t>
            </a:r>
          </a:p>
        </p:txBody>
      </p:sp>
      <p:sp>
        <p:nvSpPr>
          <p:cNvPr id="39942" name="Rettangolo 7"/>
          <p:cNvSpPr>
            <a:spLocks noChangeArrowheads="1"/>
          </p:cNvSpPr>
          <p:nvPr/>
        </p:nvSpPr>
        <p:spPr bwMode="auto">
          <a:xfrm>
            <a:off x="2817813" y="5392738"/>
            <a:ext cx="5337175" cy="708025"/>
          </a:xfrm>
          <a:prstGeom prst="rect">
            <a:avLst/>
          </a:prstGeom>
          <a:noFill/>
          <a:ln w="9525">
            <a:noFill/>
            <a:miter lim="800000"/>
            <a:headEnd/>
            <a:tailEnd/>
          </a:ln>
        </p:spPr>
        <p:txBody>
          <a:bodyPr>
            <a:spAutoFit/>
          </a:bodyPr>
          <a:lstStyle/>
          <a:p>
            <a:pPr algn="just"/>
            <a:r>
              <a:rPr lang="it-IT" altLang="it-IT" sz="2000" b="0" dirty="0"/>
              <a:t>Non è scritto da nessuna parte ma si tratta di “buona pratica” </a:t>
            </a:r>
            <a:r>
              <a:rPr lang="it-IT" altLang="it-IT" sz="1800" b="0" i="1" dirty="0"/>
              <a:t>(vedi capitolo “durante la regata”) </a:t>
            </a:r>
            <a:endParaRPr lang="it-IT" altLang="it-IT" sz="2000" i="1" dirty="0"/>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39</a:t>
            </a:fld>
            <a:endParaRPr lang="it-IT"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170" name="Sottotitolo 1"/>
          <p:cNvSpPr>
            <a:spLocks noGrp="1"/>
          </p:cNvSpPr>
          <p:nvPr>
            <p:ph idx="1"/>
          </p:nvPr>
        </p:nvSpPr>
        <p:spPr>
          <a:xfrm>
            <a:off x="2411760" y="1412776"/>
            <a:ext cx="4320480" cy="4713387"/>
          </a:xfrm>
        </p:spPr>
        <p:txBody>
          <a:bodyPr>
            <a:normAutofit/>
          </a:bodyPr>
          <a:lstStyle/>
          <a:p>
            <a:pPr marL="266700" indent="-266700" algn="l" eaLnBrk="1" hangingPunct="1">
              <a:lnSpc>
                <a:spcPct val="150000"/>
              </a:lnSpc>
              <a:spcBef>
                <a:spcPct val="0"/>
              </a:spcBef>
              <a:buFontTx/>
              <a:buChar char="•"/>
            </a:pPr>
            <a:r>
              <a:rPr lang="it-IT" altLang="it-IT" sz="2800" b="1" dirty="0" smtClean="0"/>
              <a:t>A. O. e C. O.</a:t>
            </a:r>
          </a:p>
          <a:p>
            <a:pPr marL="266700" indent="-266700" algn="l" eaLnBrk="1" hangingPunct="1">
              <a:lnSpc>
                <a:spcPct val="150000"/>
              </a:lnSpc>
              <a:spcBef>
                <a:spcPct val="0"/>
              </a:spcBef>
              <a:buFontTx/>
              <a:buChar char="•"/>
            </a:pPr>
            <a:r>
              <a:rPr lang="it-IT" altLang="it-IT" sz="2800" b="1" dirty="0" smtClean="0"/>
              <a:t>I compiti del </a:t>
            </a:r>
            <a:r>
              <a:rPr lang="it-IT" altLang="it-IT" sz="2800" b="1" dirty="0" err="1" smtClean="0"/>
              <a:t>CdR</a:t>
            </a:r>
            <a:r>
              <a:rPr lang="it-IT" altLang="it-IT" sz="2800" b="1" dirty="0" smtClean="0"/>
              <a:t> </a:t>
            </a:r>
          </a:p>
          <a:p>
            <a:pPr marL="266700" indent="-266700" algn="l" eaLnBrk="1" hangingPunct="1">
              <a:lnSpc>
                <a:spcPct val="150000"/>
              </a:lnSpc>
              <a:spcBef>
                <a:spcPct val="0"/>
              </a:spcBef>
              <a:buFontTx/>
              <a:buChar char="•"/>
            </a:pPr>
            <a:r>
              <a:rPr lang="it-IT" altLang="it-IT" sz="2800" b="1" dirty="0" smtClean="0"/>
              <a:t>Linee di condotta</a:t>
            </a:r>
          </a:p>
          <a:p>
            <a:pPr marL="266700" indent="-266700" algn="l" eaLnBrk="1" hangingPunct="1">
              <a:lnSpc>
                <a:spcPct val="150000"/>
              </a:lnSpc>
              <a:spcBef>
                <a:spcPct val="0"/>
              </a:spcBef>
              <a:buFontTx/>
              <a:buChar char="•"/>
            </a:pPr>
            <a:r>
              <a:rPr lang="it-IT" altLang="it-IT" sz="2800" b="1" dirty="0" smtClean="0"/>
              <a:t>Regole interessate</a:t>
            </a:r>
          </a:p>
          <a:p>
            <a:pPr marL="266700" indent="-266700" algn="l" eaLnBrk="1" hangingPunct="1">
              <a:lnSpc>
                <a:spcPct val="150000"/>
              </a:lnSpc>
              <a:spcBef>
                <a:spcPct val="0"/>
              </a:spcBef>
              <a:buFontTx/>
              <a:buChar char="•"/>
            </a:pPr>
            <a:r>
              <a:rPr lang="it-IT" altLang="it-IT" sz="2800" b="1" dirty="0" smtClean="0"/>
              <a:t>Giuria e stazze</a:t>
            </a:r>
          </a:p>
          <a:p>
            <a:pPr marL="266700" indent="-266700" algn="l" eaLnBrk="1" hangingPunct="1">
              <a:lnSpc>
                <a:spcPct val="150000"/>
              </a:lnSpc>
              <a:spcBef>
                <a:spcPct val="0"/>
              </a:spcBef>
              <a:buFontTx/>
              <a:buChar char="•"/>
            </a:pPr>
            <a:r>
              <a:rPr lang="it-IT" altLang="it-IT" sz="2800" b="1" dirty="0" smtClean="0"/>
              <a:t>Documenti</a:t>
            </a:r>
          </a:p>
          <a:p>
            <a:pPr marL="266700" indent="-266700" algn="l" eaLnBrk="1" hangingPunct="1">
              <a:lnSpc>
                <a:spcPct val="150000"/>
              </a:lnSpc>
              <a:spcBef>
                <a:spcPct val="0"/>
              </a:spcBef>
              <a:buFontTx/>
              <a:buChar char="•"/>
            </a:pPr>
            <a:r>
              <a:rPr lang="it-IT" altLang="it-IT" sz="2800" b="1" dirty="0" smtClean="0"/>
              <a:t>Normativa e sicurezza</a:t>
            </a:r>
          </a:p>
        </p:txBody>
      </p:sp>
      <p:sp>
        <p:nvSpPr>
          <p:cNvPr id="7171" name="Segnaposto piè di pagina 4"/>
          <p:cNvSpPr>
            <a:spLocks noGrp="1"/>
          </p:cNvSpPr>
          <p:nvPr>
            <p:ph type="ftr" sz="quarter" idx="3"/>
          </p:nvPr>
        </p:nvSpPr>
        <p:spPr>
          <a:xfrm>
            <a:off x="251520" y="6492875"/>
            <a:ext cx="3384376" cy="365125"/>
          </a:xfrm>
          <a:noFill/>
        </p:spPr>
        <p:txBody>
          <a:bodyPr/>
          <a:lstStyle/>
          <a:p>
            <a:r>
              <a:rPr lang="it-IT" altLang="it-IT" smtClean="0">
                <a:latin typeface="Arial" pitchFamily="34" charset="0"/>
              </a:rPr>
              <a:t>Gestione delle Regate 1 di 3</a:t>
            </a:r>
          </a:p>
        </p:txBody>
      </p:sp>
      <p:sp>
        <p:nvSpPr>
          <p:cNvPr id="3" name="Titolo 2"/>
          <p:cNvSpPr>
            <a:spLocks noGrp="1"/>
          </p:cNvSpPr>
          <p:nvPr>
            <p:ph type="title"/>
          </p:nvPr>
        </p:nvSpPr>
        <p:spPr/>
        <p:txBody>
          <a:bodyPr/>
          <a:lstStyle/>
          <a:p>
            <a:pPr>
              <a:defRPr/>
            </a:pPr>
            <a:r>
              <a:rPr lang="it-IT" altLang="it-IT" b="1" dirty="0" smtClean="0"/>
              <a:t>1 - RUOLI E RESPONSABILITA’</a:t>
            </a:r>
            <a:endParaRPr lang="it-IT" dirty="0"/>
          </a:p>
        </p:txBody>
      </p:sp>
      <p:sp>
        <p:nvSpPr>
          <p:cNvPr id="7174"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4</a:t>
            </a:fld>
            <a:endParaRPr lang="it-IT" altLang="it-IT"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GLI STAZZATORI</a:t>
            </a:r>
            <a:r>
              <a:rPr lang="it-IT" altLang="it-IT" smtClean="0"/>
              <a:t> </a:t>
            </a:r>
          </a:p>
        </p:txBody>
      </p:sp>
      <p:sp>
        <p:nvSpPr>
          <p:cNvPr id="4096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0965" name="Rectangle 7"/>
          <p:cNvSpPr>
            <a:spLocks noChangeArrowheads="1"/>
          </p:cNvSpPr>
          <p:nvPr/>
        </p:nvSpPr>
        <p:spPr bwMode="auto">
          <a:xfrm>
            <a:off x="968375" y="3776663"/>
            <a:ext cx="7194550" cy="1958975"/>
          </a:xfrm>
          <a:prstGeom prst="rect">
            <a:avLst/>
          </a:prstGeom>
          <a:noFill/>
          <a:ln w="38100">
            <a:solidFill>
              <a:schemeClr val="tx1"/>
            </a:solidFill>
            <a:miter lim="800000"/>
            <a:headEnd/>
            <a:tailEnd/>
          </a:ln>
        </p:spPr>
        <p:txBody>
          <a:bodyPr>
            <a:spAutoFit/>
          </a:bodyPr>
          <a:lstStyle/>
          <a:p>
            <a:pPr algn="just" eaLnBrk="1" hangingPunct="1"/>
            <a:r>
              <a:rPr lang="it-IT" altLang="it-IT" sz="2000" b="0">
                <a:solidFill>
                  <a:schemeClr val="tx1"/>
                </a:solidFill>
              </a:rPr>
              <a:t>Gli stazzatori fanno parte del CdR – riferiscono al CdR ed a questo spetta presentare eventuali proteste (RR 78.3) </a:t>
            </a:r>
          </a:p>
          <a:p>
            <a:pPr algn="just" eaLnBrk="1" hangingPunct="1"/>
            <a:endParaRPr lang="it-IT" altLang="it-IT" sz="2000" b="0">
              <a:solidFill>
                <a:schemeClr val="tx1"/>
              </a:solidFill>
            </a:endParaRPr>
          </a:p>
          <a:p>
            <a:pPr algn="just" eaLnBrk="1" hangingPunct="1"/>
            <a:r>
              <a:rPr lang="it-IT" altLang="it-IT" sz="2000" b="0">
                <a:solidFill>
                  <a:schemeClr val="tx1"/>
                </a:solidFill>
              </a:rPr>
              <a:t>Possibili controlli (numeri velici, scritte pubblicitarie, dotazioni di sicurezza, sistemazioni interne, peso delle persone e/o degli indumenti, entità dei danni)</a:t>
            </a:r>
          </a:p>
        </p:txBody>
      </p:sp>
      <p:sp>
        <p:nvSpPr>
          <p:cNvPr id="40966" name="Rectangle 6"/>
          <p:cNvSpPr>
            <a:spLocks noChangeArrowheads="1"/>
          </p:cNvSpPr>
          <p:nvPr/>
        </p:nvSpPr>
        <p:spPr bwMode="auto">
          <a:xfrm>
            <a:off x="947738" y="1422400"/>
            <a:ext cx="7239000" cy="1938338"/>
          </a:xfrm>
          <a:prstGeom prst="rect">
            <a:avLst/>
          </a:prstGeom>
          <a:noFill/>
          <a:ln w="38100">
            <a:solidFill>
              <a:schemeClr val="tx1"/>
            </a:solidFill>
            <a:miter lim="800000"/>
            <a:headEnd/>
            <a:tailEnd/>
          </a:ln>
        </p:spPr>
        <p:txBody>
          <a:bodyPr>
            <a:spAutoFit/>
          </a:bodyPr>
          <a:lstStyle/>
          <a:p>
            <a:pPr algn="just" eaLnBrk="1" hangingPunct="1"/>
            <a:r>
              <a:rPr lang="it-IT" altLang="it-IT" sz="2000" b="0">
                <a:solidFill>
                  <a:schemeClr val="tx1"/>
                </a:solidFill>
              </a:rPr>
              <a:t>RRS 64.3 (Decisioni in tema di stazza) e 78.3 (parte 6 – Iscrizione e Qualificazione).</a:t>
            </a:r>
          </a:p>
          <a:p>
            <a:r>
              <a:rPr lang="it-IT" altLang="it-IT" sz="2000" b="0"/>
              <a:t>“L’Autorità competente citata nella Regola 64.3 è, in prima istanza, un tecnico FIV abilitato alle stazze per quella classe designato dalla FIV o dal Comitato di Regata o delle Proteste se nominato ….</a:t>
            </a:r>
            <a:r>
              <a:rPr lang="it-IT" altLang="it-IT" sz="2000" b="0">
                <a:solidFill>
                  <a:schemeClr val="tx1"/>
                </a:solidFill>
              </a:rPr>
              <a:t>. “ </a:t>
            </a:r>
            <a:r>
              <a:rPr lang="it-IT" altLang="it-IT" sz="2000" b="0" i="1">
                <a:solidFill>
                  <a:schemeClr val="tx1"/>
                </a:solidFill>
              </a:rPr>
              <a:t>(Prescrizione FIV 3)</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40</a:t>
            </a:fld>
            <a:endParaRPr lang="it-IT"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COMITATO UNICO - 1</a:t>
            </a:r>
            <a:endParaRPr lang="it-IT" b="1" dirty="0"/>
          </a:p>
        </p:txBody>
      </p:sp>
      <p:sp>
        <p:nvSpPr>
          <p:cNvPr id="41987"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Rettangolo 6"/>
          <p:cNvSpPr/>
          <p:nvPr/>
        </p:nvSpPr>
        <p:spPr>
          <a:xfrm>
            <a:off x="949325" y="1952625"/>
            <a:ext cx="7221538" cy="3784600"/>
          </a:xfrm>
          <a:prstGeom prst="rect">
            <a:avLst/>
          </a:prstGeom>
        </p:spPr>
        <p:txBody>
          <a:bodyPr>
            <a:spAutoFit/>
          </a:bodyPr>
          <a:lstStyle/>
          <a:p>
            <a:pPr algn="just" eaLnBrk="1" hangingPunct="1">
              <a:defRPr/>
            </a:pPr>
            <a:r>
              <a:rPr lang="it-IT" altLang="it-IT" sz="2000" b="0" dirty="0">
                <a:solidFill>
                  <a:schemeClr val="tx1"/>
                </a:solidFill>
              </a:rPr>
              <a:t>Nei fatti, gran parte dell’attività è gestita tramite “Comitati unici” e questo pone due problemi:</a:t>
            </a:r>
          </a:p>
          <a:p>
            <a:pPr algn="just" eaLnBrk="1" hangingPunct="1">
              <a:defRPr/>
            </a:pPr>
            <a:endParaRPr lang="it-IT" altLang="it-IT" sz="2000" b="0" dirty="0">
              <a:solidFill>
                <a:schemeClr val="tx1"/>
              </a:solidFill>
            </a:endParaRPr>
          </a:p>
          <a:p>
            <a:pPr marL="457200" indent="-457200" algn="just" eaLnBrk="1" hangingPunct="1">
              <a:buFontTx/>
              <a:buAutoNum type="arabicParenR"/>
              <a:defRPr/>
            </a:pPr>
            <a:r>
              <a:rPr lang="it-IT" altLang="it-IT" sz="2000" b="0" dirty="0">
                <a:solidFill>
                  <a:schemeClr val="tx1"/>
                </a:solidFill>
              </a:rPr>
              <a:t>Specializzazione – il percorso formativo è comune (</a:t>
            </a:r>
            <a:r>
              <a:rPr lang="it-IT" altLang="it-IT" sz="2000" b="0" dirty="0" err="1">
                <a:solidFill>
                  <a:schemeClr val="tx1"/>
                </a:solidFill>
              </a:rPr>
              <a:t>CdR</a:t>
            </a:r>
            <a:r>
              <a:rPr lang="it-IT" altLang="it-IT" sz="2000" b="0" dirty="0">
                <a:solidFill>
                  <a:schemeClr val="tx1"/>
                </a:solidFill>
              </a:rPr>
              <a:t> e </a:t>
            </a:r>
            <a:r>
              <a:rPr lang="it-IT" altLang="it-IT" sz="2000" b="0" dirty="0" err="1">
                <a:solidFill>
                  <a:schemeClr val="tx1"/>
                </a:solidFill>
              </a:rPr>
              <a:t>CdP</a:t>
            </a:r>
            <a:r>
              <a:rPr lang="it-IT" altLang="it-IT" sz="2000" b="0" dirty="0">
                <a:solidFill>
                  <a:schemeClr val="tx1"/>
                </a:solidFill>
              </a:rPr>
              <a:t>) fino alla qualifica di zonale poi si separa e, comunque, non è scontato che un buon Presidente di </a:t>
            </a:r>
            <a:r>
              <a:rPr lang="it-IT" altLang="it-IT" sz="2000" b="0" dirty="0" err="1">
                <a:solidFill>
                  <a:schemeClr val="tx1"/>
                </a:solidFill>
              </a:rPr>
              <a:t>CdR</a:t>
            </a:r>
            <a:r>
              <a:rPr lang="it-IT" altLang="it-IT" sz="2000" b="0" dirty="0">
                <a:solidFill>
                  <a:schemeClr val="tx1"/>
                </a:solidFill>
              </a:rPr>
              <a:t> sia anche in grado di gestire bene una protesta</a:t>
            </a:r>
          </a:p>
          <a:p>
            <a:pPr marL="457200" indent="-457200" algn="just" eaLnBrk="1" hangingPunct="1">
              <a:buFontTx/>
              <a:buAutoNum type="arabicParenR"/>
              <a:defRPr/>
            </a:pPr>
            <a:endParaRPr lang="it-IT" altLang="it-IT" sz="2000" b="0" dirty="0">
              <a:solidFill>
                <a:schemeClr val="tx1"/>
              </a:solidFill>
            </a:endParaRPr>
          </a:p>
          <a:p>
            <a:pPr marL="457200" indent="-457200" algn="just" eaLnBrk="1" hangingPunct="1">
              <a:buFontTx/>
              <a:buAutoNum type="arabicParenR"/>
              <a:defRPr/>
            </a:pPr>
            <a:r>
              <a:rPr lang="it-IT" altLang="it-IT" sz="2000" b="0" dirty="0">
                <a:solidFill>
                  <a:schemeClr val="tx1"/>
                </a:solidFill>
              </a:rPr>
              <a:t>Un Presidente di Comitato Unico potrebbe trovarsi nella condizione di dover discutere una richiesta di riparazione per un errore di Comitato e non è (o può non apparire) scontata la sua capacità di mettersi in discussione</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41</a:t>
            </a:fld>
            <a:endParaRPr lang="it-IT" altLang="it-IT"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COMITATO UNICO - 2</a:t>
            </a:r>
            <a:endParaRPr lang="it-IT" b="1" dirty="0"/>
          </a:p>
        </p:txBody>
      </p:sp>
      <p:sp>
        <p:nvSpPr>
          <p:cNvPr id="430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3013" name="Rettangolo 7"/>
          <p:cNvSpPr>
            <a:spLocks noChangeArrowheads="1"/>
          </p:cNvSpPr>
          <p:nvPr/>
        </p:nvSpPr>
        <p:spPr bwMode="auto">
          <a:xfrm>
            <a:off x="989013" y="1916832"/>
            <a:ext cx="7156450" cy="3785652"/>
          </a:xfrm>
          <a:prstGeom prst="rect">
            <a:avLst/>
          </a:prstGeom>
          <a:noFill/>
          <a:ln w="38100">
            <a:solidFill>
              <a:srgbClr val="0070C0"/>
            </a:solidFill>
            <a:miter lim="800000"/>
            <a:headEnd/>
            <a:tailEnd/>
          </a:ln>
        </p:spPr>
        <p:txBody>
          <a:bodyPr>
            <a:spAutoFit/>
          </a:bodyPr>
          <a:lstStyle/>
          <a:p>
            <a:pPr algn="ctr"/>
            <a:r>
              <a:rPr lang="it-IT" altLang="it-IT" sz="2000" b="0" dirty="0"/>
              <a:t>Normativa </a:t>
            </a:r>
            <a:r>
              <a:rPr lang="it-IT" altLang="it-IT" sz="2000" b="0" dirty="0" err="1"/>
              <a:t>UdR</a:t>
            </a:r>
            <a:r>
              <a:rPr lang="it-IT" altLang="it-IT" sz="2000" b="0" dirty="0"/>
              <a:t> </a:t>
            </a:r>
            <a:r>
              <a:rPr lang="it-IT" altLang="it-IT" sz="2000" b="0" dirty="0" smtClean="0"/>
              <a:t>2016 </a:t>
            </a:r>
            <a:r>
              <a:rPr lang="it-IT" altLang="it-IT" sz="2000" b="0" dirty="0"/>
              <a:t>punto </a:t>
            </a:r>
            <a:r>
              <a:rPr lang="it-IT" altLang="it-IT" sz="2000" b="0" dirty="0" smtClean="0"/>
              <a:t>7.2</a:t>
            </a:r>
            <a:endParaRPr lang="it-IT" altLang="it-IT" sz="2000" b="0" dirty="0"/>
          </a:p>
          <a:p>
            <a:pPr algn="just"/>
            <a:r>
              <a:rPr lang="it-IT" altLang="it-IT" sz="2000" b="0" dirty="0" smtClean="0">
                <a:solidFill>
                  <a:schemeClr val="tx1"/>
                </a:solidFill>
              </a:rPr>
              <a:t>...........</a:t>
            </a:r>
          </a:p>
          <a:p>
            <a:pPr algn="just"/>
            <a:r>
              <a:rPr lang="it-IT" altLang="it-IT" sz="2000" b="0" dirty="0" smtClean="0">
                <a:solidFill>
                  <a:schemeClr val="tx1"/>
                </a:solidFill>
              </a:rPr>
              <a:t>Quando </a:t>
            </a:r>
            <a:r>
              <a:rPr lang="it-IT" altLang="it-IT" sz="2000" b="0" dirty="0">
                <a:solidFill>
                  <a:schemeClr val="tx1"/>
                </a:solidFill>
              </a:rPr>
              <a:t>sia prevista la nomina di un Comitato Unico a cura del CS, il presidente nominato dovrà operare come presidente del Comitato di Regata e un componente dovrà avere caratteristiche tali da poter operare come presidente del Sottocomitato per le Proteste e, ovviamente, non potrà essere impegnato in ruoli nell’ambito del </a:t>
            </a:r>
            <a:r>
              <a:rPr lang="it-IT" altLang="it-IT" sz="2000" b="0" dirty="0" err="1">
                <a:solidFill>
                  <a:schemeClr val="tx1"/>
                </a:solidFill>
              </a:rPr>
              <a:t>CdR</a:t>
            </a:r>
            <a:r>
              <a:rPr lang="it-IT" altLang="it-IT" sz="2000" b="0" dirty="0">
                <a:solidFill>
                  <a:schemeClr val="tx1"/>
                </a:solidFill>
              </a:rPr>
              <a:t> tali da impedirgli di operare senza pregiudizi nel caso in cui debba gestire una richiesta di riparazione. (Esempio: Controllo della linea di partenza</a:t>
            </a:r>
            <a:r>
              <a:rPr lang="it-IT" altLang="it-IT" sz="2000" b="0" dirty="0" smtClean="0">
                <a:solidFill>
                  <a:schemeClr val="tx1"/>
                </a:solidFill>
              </a:rPr>
              <a:t>).</a:t>
            </a:r>
          </a:p>
          <a:p>
            <a:pPr algn="just"/>
            <a:r>
              <a:rPr lang="it-IT" altLang="it-IT" sz="2000" dirty="0" smtClean="0"/>
              <a:t>...............</a:t>
            </a:r>
            <a:endParaRPr lang="it-IT" altLang="it-IT" sz="2000" b="0" dirty="0">
              <a:solidFill>
                <a:schemeClr val="tx1"/>
              </a:solidFill>
            </a:endParaRP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42</a:t>
            </a:fld>
            <a:endParaRPr lang="it-IT" altLang="it-IT" dirty="0" smtClean="0"/>
          </a:p>
        </p:txBody>
      </p:sp>
      <p:sp>
        <p:nvSpPr>
          <p:cNvPr id="8"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dirty="0" smtClean="0"/>
              <a:t>03</a:t>
            </a:r>
            <a:r>
              <a:rPr lang="it-IT" altLang="it-IT" sz="1200" b="0" dirty="0" smtClean="0"/>
              <a:t>  2016</a:t>
            </a:r>
            <a:endParaRPr lang="it-IT" altLang="it-IT" sz="1200"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DOCUMENTI</a:t>
            </a:r>
            <a:endParaRPr lang="it-IT" b="1" dirty="0"/>
          </a:p>
        </p:txBody>
      </p:sp>
      <p:sp>
        <p:nvSpPr>
          <p:cNvPr id="44035"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AutoShape 7">
            <a:hlinkClick r:id="" action="ppaction://noaction" highlightClick="1"/>
          </p:cNvPr>
          <p:cNvSpPr>
            <a:spLocks noChangeAspect="1" noChangeArrowheads="1"/>
          </p:cNvSpPr>
          <p:nvPr/>
        </p:nvSpPr>
        <p:spPr bwMode="auto">
          <a:xfrm>
            <a:off x="7236296" y="5733256"/>
            <a:ext cx="1509712" cy="419100"/>
          </a:xfrm>
          <a:prstGeom prst="actionButtonBlank">
            <a:avLst/>
          </a:prstGeom>
          <a:gradFill rotWithShape="1">
            <a:gsLst>
              <a:gs pos="0">
                <a:srgbClr val="8DE9FB"/>
              </a:gs>
              <a:gs pos="100000">
                <a:schemeClr val="accent1">
                  <a:gamma/>
                  <a:shade val="72157"/>
                  <a:invGamma/>
                </a:schemeClr>
              </a:gs>
            </a:gsLst>
            <a:lin ang="5400000" scaled="1"/>
          </a:gradFill>
          <a:ln w="19050">
            <a:noFill/>
            <a:miter lim="800000"/>
            <a:headEnd/>
            <a:tailEnd/>
          </a:ln>
          <a:effectLst/>
        </p:spPr>
        <p:txBody>
          <a:bodyPr wrap="none" anchor="ctr"/>
          <a:lstStyle/>
          <a:p>
            <a:pPr algn="ctr" eaLnBrk="1" hangingPunct="1">
              <a:defRPr/>
            </a:pPr>
            <a:r>
              <a:rPr lang="it-IT" sz="2000" b="0" dirty="0">
                <a:solidFill>
                  <a:schemeClr val="hlink"/>
                </a:solidFill>
                <a:latin typeface="Arial" charset="0"/>
                <a:hlinkClick r:id="rId4" action="ppaction://hlinkpres?slideindex=1&amp;slidetitle="/>
              </a:rPr>
              <a:t>documenti</a:t>
            </a:r>
            <a:endParaRPr lang="it-IT" sz="2000" b="0" dirty="0">
              <a:solidFill>
                <a:schemeClr val="hlink"/>
              </a:solidFill>
              <a:latin typeface="Arial" charset="0"/>
            </a:endParaRPr>
          </a:p>
        </p:txBody>
      </p:sp>
      <p:sp>
        <p:nvSpPr>
          <p:cNvPr id="44038" name="Rettangolo 7"/>
          <p:cNvSpPr>
            <a:spLocks noChangeArrowheads="1"/>
          </p:cNvSpPr>
          <p:nvPr/>
        </p:nvSpPr>
        <p:spPr bwMode="auto">
          <a:xfrm>
            <a:off x="2492375" y="1497013"/>
            <a:ext cx="4572000" cy="4031873"/>
          </a:xfrm>
          <a:prstGeom prst="rect">
            <a:avLst/>
          </a:prstGeom>
          <a:noFill/>
          <a:ln w="9525">
            <a:noFill/>
            <a:miter lim="800000"/>
            <a:headEnd/>
            <a:tailEnd/>
          </a:ln>
        </p:spPr>
        <p:txBody>
          <a:bodyPr>
            <a:spAutoFit/>
          </a:bodyPr>
          <a:lstStyle/>
          <a:p>
            <a:pPr marL="176213" indent="-176213"/>
            <a:endParaRPr lang="it-IT" altLang="it-IT" sz="3200" b="1" dirty="0"/>
          </a:p>
          <a:p>
            <a:pPr marL="176213" indent="-176213">
              <a:buFontTx/>
              <a:buChar char="•"/>
            </a:pPr>
            <a:r>
              <a:rPr lang="it-IT" altLang="it-IT" sz="3200" b="1" dirty="0"/>
              <a:t>Bando di Regata</a:t>
            </a:r>
          </a:p>
          <a:p>
            <a:pPr marL="176213" indent="-176213"/>
            <a:endParaRPr lang="it-IT" altLang="it-IT" sz="3200" b="1" dirty="0"/>
          </a:p>
          <a:p>
            <a:pPr marL="176213" indent="-176213">
              <a:buFontTx/>
              <a:buChar char="•"/>
            </a:pPr>
            <a:r>
              <a:rPr lang="it-IT" altLang="it-IT" sz="3200" b="1" dirty="0"/>
              <a:t>Istruzioni di Regata</a:t>
            </a:r>
          </a:p>
          <a:p>
            <a:pPr marL="176213" indent="-176213"/>
            <a:endParaRPr lang="it-IT" altLang="it-IT" sz="3200" b="1" dirty="0"/>
          </a:p>
          <a:p>
            <a:pPr marL="176213" indent="-176213">
              <a:buFontTx/>
              <a:buChar char="•"/>
            </a:pPr>
            <a:r>
              <a:rPr lang="it-IT" altLang="it-IT" sz="3200" b="1" dirty="0"/>
              <a:t>Modulistica</a:t>
            </a:r>
          </a:p>
          <a:p>
            <a:pPr marL="176213" indent="-176213"/>
            <a:endParaRPr lang="it-IT" altLang="it-IT" sz="3200" b="1" dirty="0"/>
          </a:p>
          <a:p>
            <a:pPr marL="176213" indent="-176213">
              <a:buFontTx/>
              <a:buChar char="•"/>
            </a:pPr>
            <a:r>
              <a:rPr lang="it-IT" altLang="it-IT" sz="3200" b="1" dirty="0"/>
              <a:t>Altri documenti</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43</a:t>
            </a:fld>
            <a:endParaRPr lang="it-IT" altLang="it-IT"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a:defRPr/>
            </a:pPr>
            <a:r>
              <a:rPr lang="it-IT" b="1" dirty="0" smtClean="0"/>
              <a:t>BANDO ED ISTRUZIONI</a:t>
            </a:r>
            <a:endParaRPr lang="it-IT" b="1" dirty="0"/>
          </a:p>
        </p:txBody>
      </p:sp>
      <p:sp>
        <p:nvSpPr>
          <p:cNvPr id="4505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Rectangle 5"/>
          <p:cNvSpPr>
            <a:spLocks noChangeArrowheads="1"/>
          </p:cNvSpPr>
          <p:nvPr/>
        </p:nvSpPr>
        <p:spPr bwMode="auto">
          <a:xfrm>
            <a:off x="2239963" y="1377950"/>
            <a:ext cx="4645025" cy="1335088"/>
          </a:xfrm>
          <a:prstGeom prst="rect">
            <a:avLst/>
          </a:prstGeom>
          <a:solidFill>
            <a:srgbClr val="DDDDDD"/>
          </a:solidFill>
          <a:ln w="38100">
            <a:solidFill>
              <a:schemeClr val="tx1"/>
            </a:solidFill>
            <a:miter lim="800000"/>
            <a:headEnd/>
            <a:tailEnd/>
          </a:ln>
        </p:spPr>
        <p:txBody>
          <a:bodyPr/>
          <a:lstStyle/>
          <a:p>
            <a:pPr marL="180000" eaLnBrk="1" hangingPunct="1">
              <a:lnSpc>
                <a:spcPct val="80000"/>
              </a:lnSpc>
              <a:spcBef>
                <a:spcPts val="0"/>
              </a:spcBef>
              <a:defRPr/>
            </a:pPr>
            <a:endParaRPr lang="it-IT" altLang="it-IT" sz="1050" b="1" dirty="0">
              <a:solidFill>
                <a:srgbClr val="FF0000"/>
              </a:solidFill>
            </a:endParaRPr>
          </a:p>
          <a:p>
            <a:pPr marL="180000" eaLnBrk="1" hangingPunct="1">
              <a:lnSpc>
                <a:spcPct val="80000"/>
              </a:lnSpc>
              <a:spcBef>
                <a:spcPts val="0"/>
              </a:spcBef>
              <a:defRPr/>
            </a:pPr>
            <a:r>
              <a:rPr lang="it-IT" altLang="it-IT" sz="2000" b="1" dirty="0">
                <a:solidFill>
                  <a:srgbClr val="FF0000"/>
                </a:solidFill>
              </a:rPr>
              <a:t>BANDO ED ISTRUZIONI</a:t>
            </a:r>
            <a:r>
              <a:rPr lang="it-IT" altLang="it-IT" sz="2000" b="1" dirty="0"/>
              <a:t> </a:t>
            </a:r>
          </a:p>
          <a:p>
            <a:pPr eaLnBrk="1" hangingPunct="1">
              <a:lnSpc>
                <a:spcPct val="80000"/>
              </a:lnSpc>
              <a:defRPr/>
            </a:pPr>
            <a:endParaRPr lang="it-IT" altLang="it-IT" sz="1600" b="1" dirty="0"/>
          </a:p>
          <a:p>
            <a:pPr marL="536575" lvl="2" indent="-177800" eaLnBrk="1" hangingPunct="1">
              <a:buFontTx/>
              <a:buChar char="•"/>
              <a:defRPr/>
            </a:pPr>
            <a:r>
              <a:rPr lang="it-IT" altLang="it-IT" sz="1600" b="1" dirty="0">
                <a:solidFill>
                  <a:schemeClr val="tx1"/>
                </a:solidFill>
              </a:rPr>
              <a:t>ANALISI PREVENTIVA</a:t>
            </a:r>
          </a:p>
          <a:p>
            <a:pPr marL="536575" lvl="2" indent="-177800" eaLnBrk="1" hangingPunct="1">
              <a:buFontTx/>
              <a:buChar char="•"/>
              <a:defRPr/>
            </a:pPr>
            <a:r>
              <a:rPr lang="it-IT" altLang="it-IT" sz="1600" b="1" dirty="0">
                <a:solidFill>
                  <a:schemeClr val="tx1"/>
                </a:solidFill>
              </a:rPr>
              <a:t>MODIFICHE ALLE REGOLE</a:t>
            </a:r>
          </a:p>
        </p:txBody>
      </p:sp>
      <p:sp>
        <p:nvSpPr>
          <p:cNvPr id="45061" name="Rettangolo 1"/>
          <p:cNvSpPr>
            <a:spLocks noChangeArrowheads="1"/>
          </p:cNvSpPr>
          <p:nvPr/>
        </p:nvSpPr>
        <p:spPr bwMode="auto">
          <a:xfrm>
            <a:off x="865188" y="3687763"/>
            <a:ext cx="7297737" cy="1631950"/>
          </a:xfrm>
          <a:prstGeom prst="rect">
            <a:avLst/>
          </a:prstGeom>
          <a:noFill/>
          <a:ln w="9525">
            <a:noFill/>
            <a:miter lim="800000"/>
            <a:headEnd/>
            <a:tailEnd/>
          </a:ln>
        </p:spPr>
        <p:txBody>
          <a:bodyPr>
            <a:spAutoFit/>
          </a:bodyPr>
          <a:lstStyle/>
          <a:p>
            <a:pPr eaLnBrk="1" hangingPunct="1"/>
            <a:r>
              <a:rPr lang="it-IT" altLang="it-IT" sz="2000" b="1" dirty="0"/>
              <a:t>Bando e Istruzioni</a:t>
            </a:r>
          </a:p>
          <a:p>
            <a:pPr eaLnBrk="1" hangingPunct="1"/>
            <a:r>
              <a:rPr lang="it-IT" altLang="it-IT" sz="2000" b="1" dirty="0"/>
              <a:t>Farseli mandare per tempo</a:t>
            </a:r>
          </a:p>
          <a:p>
            <a:pPr eaLnBrk="1" hangingPunct="1"/>
            <a:r>
              <a:rPr lang="it-IT" altLang="it-IT" sz="2000" b="1" dirty="0"/>
              <a:t>Verificare quali Regole vengono modificate e che la modifica venga evidenziata</a:t>
            </a:r>
          </a:p>
          <a:p>
            <a:pPr eaLnBrk="1" hangingPunct="1"/>
            <a:r>
              <a:rPr lang="it-IT" altLang="it-IT" sz="2000" b="1" dirty="0"/>
              <a:t>Verifica coerenza tra Bando e </a:t>
            </a:r>
            <a:r>
              <a:rPr lang="it-IT" altLang="it-IT" sz="2000" b="1" dirty="0" err="1"/>
              <a:t>IdR</a:t>
            </a:r>
            <a:endParaRPr lang="it-IT" altLang="it-IT" sz="2000" b="1" dirty="0"/>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44</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Right)">
                                      <p:cBhvr>
                                        <p:cTn id="11" dur="2000"/>
                                        <p:tgtEl>
                                          <p:spTgt spid="7">
                                            <p:txEl>
                                              <p:pRg st="1" end="1"/>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strips(downRight)">
                                      <p:cBhvr>
                                        <p:cTn id="14" dur="2000"/>
                                        <p:tgtEl>
                                          <p:spTgt spid="7">
                                            <p:txEl>
                                              <p:pRg st="3" end="3"/>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strips(downRight)">
                                      <p:cBhvr>
                                        <p:cTn id="1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eaLnBrk="1" hangingPunct="1">
              <a:defRPr/>
            </a:pPr>
            <a:r>
              <a:rPr lang="it-IT" b="1" dirty="0" smtClean="0"/>
              <a:t>BANDO</a:t>
            </a:r>
            <a:endParaRPr lang="it-IT" sz="2400" b="1" dirty="0"/>
          </a:p>
        </p:txBody>
      </p:sp>
      <p:sp>
        <p:nvSpPr>
          <p:cNvPr id="46083"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6085" name="Rettangolo 6"/>
          <p:cNvSpPr>
            <a:spLocks noChangeArrowheads="1"/>
          </p:cNvSpPr>
          <p:nvPr/>
        </p:nvSpPr>
        <p:spPr bwMode="auto">
          <a:xfrm>
            <a:off x="981075" y="1466850"/>
            <a:ext cx="7162800" cy="4400550"/>
          </a:xfrm>
          <a:prstGeom prst="rect">
            <a:avLst/>
          </a:prstGeom>
          <a:noFill/>
          <a:ln w="9525">
            <a:noFill/>
            <a:miter lim="800000"/>
            <a:headEnd/>
            <a:tailEnd/>
          </a:ln>
        </p:spPr>
        <p:txBody>
          <a:bodyPr>
            <a:spAutoFit/>
          </a:bodyPr>
          <a:lstStyle/>
          <a:p>
            <a:pPr algn="just"/>
            <a:r>
              <a:rPr lang="it-IT" altLang="it-IT" sz="2000" b="1" dirty="0"/>
              <a:t>Deve essere emesso dalla </a:t>
            </a:r>
            <a:r>
              <a:rPr lang="it-IT" altLang="it-IT" sz="2000" b="1" dirty="0" err="1"/>
              <a:t>A.O</a:t>
            </a:r>
            <a:r>
              <a:rPr lang="it-IT" altLang="it-IT" sz="2000" b="1" dirty="0"/>
              <a:t>.</a:t>
            </a:r>
          </a:p>
          <a:p>
            <a:pPr algn="just"/>
            <a:endParaRPr lang="it-IT" altLang="it-IT" sz="2000" b="0" dirty="0"/>
          </a:p>
          <a:p>
            <a:pPr algn="just"/>
            <a:r>
              <a:rPr lang="it-IT" altLang="it-IT" sz="2000" b="0" dirty="0"/>
              <a:t>Si tratta di un contratto tra l’organizzazione e i concorrenti. Il concorrente che si iscrive alla regata deve essere sicuro sul dove e quando l'evento si svolgerà, quali classi sono ammesse e le condizioni per partecipare. Egli deve anche essere certo che partecipando a quella regata non andrà in conflitto con il codice di eleggibilità </a:t>
            </a:r>
            <a:r>
              <a:rPr lang="it-IT" altLang="it-IT" sz="2000" b="0" dirty="0" err="1" smtClean="0"/>
              <a:t>W.S</a:t>
            </a:r>
            <a:r>
              <a:rPr lang="it-IT" altLang="it-IT" sz="2000" b="0" dirty="0" smtClean="0"/>
              <a:t>..</a:t>
            </a:r>
            <a:endParaRPr lang="it-IT" altLang="it-IT" sz="2000" b="0" dirty="0"/>
          </a:p>
          <a:p>
            <a:pPr algn="just"/>
            <a:endParaRPr lang="it-IT" altLang="it-IT" sz="2000" b="0" dirty="0"/>
          </a:p>
          <a:p>
            <a:pPr algn="just"/>
            <a:r>
              <a:rPr lang="it-IT" altLang="it-IT" sz="2000" b="0" dirty="0"/>
              <a:t>Il Bando può essere modificato (RRS 89.2(a) e 81) solo utilizzando lo stesso procedimento della pubblicazione originale e in tempo ragionevole. Tutte le barche che si sono iscritte prima della modifica devono essere avvisate direttamente.</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7" name="Segnaposto numero diapositiva 6"/>
          <p:cNvSpPr>
            <a:spLocks noGrp="1"/>
          </p:cNvSpPr>
          <p:nvPr>
            <p:ph type="sldNum" sz="quarter" idx="4"/>
          </p:nvPr>
        </p:nvSpPr>
        <p:spPr/>
        <p:txBody>
          <a:bodyPr/>
          <a:lstStyle/>
          <a:p>
            <a:fld id="{C157DB8B-822C-424B-8778-97E88D566A78}" type="slidenum">
              <a:rPr lang="it-IT" smtClean="0"/>
              <a:pPr/>
              <a:t>45</a:t>
            </a:fld>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eaLnBrk="1" hangingPunct="1">
              <a:defRPr/>
            </a:pPr>
            <a:r>
              <a:rPr lang="it-IT" b="1" dirty="0" smtClean="0"/>
              <a:t>ISTRUZIONI DI REGATA</a:t>
            </a:r>
            <a:endParaRPr lang="it-IT" dirty="0"/>
          </a:p>
        </p:txBody>
      </p:sp>
      <p:sp>
        <p:nvSpPr>
          <p:cNvPr id="47107"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Rettangolo 6"/>
          <p:cNvSpPr>
            <a:spLocks noChangeArrowheads="1"/>
          </p:cNvSpPr>
          <p:nvPr/>
        </p:nvSpPr>
        <p:spPr bwMode="auto">
          <a:xfrm>
            <a:off x="981075" y="1466850"/>
            <a:ext cx="7162800" cy="4400550"/>
          </a:xfrm>
          <a:prstGeom prst="rect">
            <a:avLst/>
          </a:prstGeom>
          <a:noFill/>
          <a:ln w="9525">
            <a:noFill/>
            <a:miter lim="800000"/>
            <a:headEnd/>
            <a:tailEnd/>
          </a:ln>
        </p:spPr>
        <p:txBody>
          <a:bodyPr>
            <a:spAutoFit/>
          </a:bodyPr>
          <a:lstStyle/>
          <a:p>
            <a:pPr algn="just">
              <a:defRPr/>
            </a:pPr>
            <a:r>
              <a:rPr lang="it-IT" altLang="it-IT" sz="2000" b="1" dirty="0">
                <a:latin typeface="Arial" charset="0"/>
              </a:rPr>
              <a:t>Deve essere emesso dal Comitato di Regata</a:t>
            </a:r>
          </a:p>
          <a:p>
            <a:pPr algn="just">
              <a:defRPr/>
            </a:pPr>
            <a:endParaRPr lang="it-IT" altLang="it-IT" sz="2000" b="0" dirty="0">
              <a:latin typeface="Arial" charset="0"/>
            </a:endParaRPr>
          </a:p>
          <a:p>
            <a:pPr algn="just">
              <a:defRPr/>
            </a:pPr>
            <a:r>
              <a:rPr lang="it-IT" altLang="it-IT" sz="2000" b="0" dirty="0">
                <a:latin typeface="Arial" charset="0"/>
              </a:rPr>
              <a:t>Le istruzioni di regata devono limitarsi a definire:</a:t>
            </a:r>
          </a:p>
          <a:p>
            <a:pPr marL="363538" indent="-188913" algn="just">
              <a:buFont typeface="Arial" pitchFamily="34" charset="0"/>
              <a:buChar char="•"/>
              <a:defRPr/>
            </a:pPr>
            <a:r>
              <a:rPr lang="it-IT" altLang="it-IT" sz="2000" b="0" dirty="0">
                <a:latin typeface="Arial" charset="0"/>
              </a:rPr>
              <a:t>le intenzioni del comitato di regata nella gestione delle regate; e</a:t>
            </a:r>
          </a:p>
          <a:p>
            <a:pPr marL="363538" indent="-188913" algn="just">
              <a:buFont typeface="Arial" pitchFamily="34" charset="0"/>
              <a:buChar char="•"/>
              <a:defRPr/>
            </a:pPr>
            <a:r>
              <a:rPr lang="it-IT" altLang="it-IT" sz="2000" b="0" dirty="0">
                <a:latin typeface="Arial" charset="0"/>
              </a:rPr>
              <a:t>gli obblighi dei concorrenti nel partecipare.</a:t>
            </a:r>
          </a:p>
          <a:p>
            <a:pPr algn="just">
              <a:defRPr/>
            </a:pPr>
            <a:endParaRPr lang="it-IT" altLang="it-IT" sz="2000" b="0" dirty="0">
              <a:latin typeface="Arial" charset="0"/>
            </a:endParaRPr>
          </a:p>
          <a:p>
            <a:pPr algn="just">
              <a:defRPr/>
            </a:pPr>
            <a:r>
              <a:rPr lang="it-IT" altLang="it-IT" sz="2000" b="0" dirty="0">
                <a:latin typeface="Arial" charset="0"/>
              </a:rPr>
              <a:t>Similmente al Bando di Regata, l’Appendice J2 elenca gli elementi che devono comparire nelle istruzioni di regata e quelli che devono apparire, se relativi a un evento specifico. Le istruzioni di regata dovrebbero affrontare questi elementi concisamente, utilizzando il formato e il fraseggio contenuti nell’Appendice L. </a:t>
            </a:r>
          </a:p>
          <a:p>
            <a:pPr algn="just">
              <a:defRPr/>
            </a:pPr>
            <a:r>
              <a:rPr lang="it-IT" altLang="it-IT" sz="2000" b="1" dirty="0">
                <a:solidFill>
                  <a:srgbClr val="FF0000"/>
                </a:solidFill>
                <a:latin typeface="Arial" charset="0"/>
              </a:rPr>
              <a:t>Non si deve riscrivere il regolamento</a:t>
            </a:r>
            <a:r>
              <a:rPr lang="it-IT" altLang="it-IT" sz="2000" dirty="0">
                <a:latin typeface="Arial" charset="0"/>
              </a:rPr>
              <a:t>.</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46</a:t>
            </a:fld>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FORMATO DELLA REGATA - 1</a:t>
            </a:r>
            <a:endParaRPr lang="it-IT" b="1" dirty="0"/>
          </a:p>
        </p:txBody>
      </p:sp>
      <p:sp>
        <p:nvSpPr>
          <p:cNvPr id="4813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48133" name="Picture 4"/>
          <p:cNvPicPr>
            <a:picLocks noChangeAspect="1" noChangeArrowheads="1"/>
          </p:cNvPicPr>
          <p:nvPr/>
        </p:nvPicPr>
        <p:blipFill>
          <a:blip r:embed="rId3" cstate="print"/>
          <a:srcRect/>
          <a:stretch>
            <a:fillRect/>
          </a:stretch>
        </p:blipFill>
        <p:spPr bwMode="auto">
          <a:xfrm>
            <a:off x="1252538" y="1073150"/>
            <a:ext cx="6638925" cy="5343525"/>
          </a:xfrm>
          <a:prstGeom prst="rect">
            <a:avLst/>
          </a:prstGeom>
          <a:noFill/>
          <a:ln w="9525">
            <a:noFill/>
            <a:miter lim="800000"/>
            <a:headEnd/>
            <a:tailEnd/>
          </a:ln>
        </p:spPr>
      </p:pic>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47</a:t>
            </a:fld>
            <a:endParaRPr lang="it-IT"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FORMATO DELLA REGATA - 2</a:t>
            </a:r>
            <a:endParaRPr lang="it-IT" b="1" dirty="0"/>
          </a:p>
        </p:txBody>
      </p:sp>
      <p:sp>
        <p:nvSpPr>
          <p:cNvPr id="49155"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9157" name="Rectangle 1"/>
          <p:cNvSpPr>
            <a:spLocks noChangeArrowheads="1"/>
          </p:cNvSpPr>
          <p:nvPr/>
        </p:nvSpPr>
        <p:spPr bwMode="auto">
          <a:xfrm>
            <a:off x="827088" y="1774825"/>
            <a:ext cx="7475537" cy="3476625"/>
          </a:xfrm>
          <a:prstGeom prst="rect">
            <a:avLst/>
          </a:prstGeom>
          <a:noFill/>
          <a:ln w="9525">
            <a:noFill/>
            <a:miter lim="800000"/>
            <a:headEnd/>
            <a:tailEnd/>
          </a:ln>
        </p:spPr>
        <p:txBody>
          <a:bodyPr anchor="ctr">
            <a:spAutoFit/>
          </a:bodyPr>
          <a:lstStyle/>
          <a:p>
            <a:pPr algn="just"/>
            <a:r>
              <a:rPr lang="it-IT" altLang="it-IT" sz="2000" b="0" dirty="0">
                <a:ea typeface="SimSun" pitchFamily="2" charset="-122"/>
                <a:cs typeface="Lucida Sans" pitchFamily="34" charset="0"/>
              </a:rPr>
              <a:t>La </a:t>
            </a:r>
            <a:r>
              <a:rPr lang="it-IT" altLang="it-IT" sz="2000" b="1" dirty="0">
                <a:ea typeface="SimSun" pitchFamily="2" charset="-122"/>
                <a:cs typeface="Lucida Sans" pitchFamily="34" charset="0"/>
              </a:rPr>
              <a:t>Regata di flotta</a:t>
            </a:r>
            <a:r>
              <a:rPr lang="it-IT" altLang="it-IT" sz="2000" b="0" dirty="0">
                <a:ea typeface="SimSun" pitchFamily="2" charset="-122"/>
                <a:cs typeface="Lucida Sans" pitchFamily="34" charset="0"/>
              </a:rPr>
              <a:t> è la più frequente e classica regata con alcuni differenti formati sono:</a:t>
            </a:r>
          </a:p>
          <a:p>
            <a:pPr algn="just"/>
            <a:r>
              <a:rPr lang="it-IT" altLang="it-IT" sz="2000" b="1" dirty="0">
                <a:ea typeface="SimSun" pitchFamily="2" charset="-122"/>
                <a:cs typeface="Lucida Sans" pitchFamily="34" charset="0"/>
              </a:rPr>
              <a:t>Regata a Handicap</a:t>
            </a:r>
            <a:r>
              <a:rPr lang="it-IT" altLang="it-IT" sz="2000" dirty="0">
                <a:ea typeface="SimSun" pitchFamily="2" charset="-122"/>
                <a:cs typeface="Lucida Sans" pitchFamily="34" charset="0"/>
              </a:rPr>
              <a:t> </a:t>
            </a:r>
            <a:r>
              <a:rPr lang="it-IT" altLang="it-IT" sz="2000" b="0" dirty="0">
                <a:ea typeface="SimSun" pitchFamily="2" charset="-122"/>
                <a:cs typeface="Lucida Sans" pitchFamily="34" charset="0"/>
              </a:rPr>
              <a:t>– Barche di classi diverse regatano insieme, usando uno dei parecchi sistemi di compenso. </a:t>
            </a:r>
          </a:p>
          <a:p>
            <a:pPr algn="just"/>
            <a:r>
              <a:rPr lang="it-IT" altLang="it-IT" sz="2000" b="1" dirty="0">
                <a:ea typeface="SimSun" pitchFamily="2" charset="-122"/>
                <a:cs typeface="Lucida Sans" pitchFamily="34" charset="0"/>
              </a:rPr>
              <a:t>Regata di Classe</a:t>
            </a:r>
            <a:r>
              <a:rPr lang="it-IT" altLang="it-IT" sz="2000" dirty="0">
                <a:ea typeface="SimSun" pitchFamily="2" charset="-122"/>
                <a:cs typeface="Lucida Sans" pitchFamily="34" charset="0"/>
              </a:rPr>
              <a:t> </a:t>
            </a:r>
            <a:r>
              <a:rPr lang="it-IT" altLang="it-IT" sz="2000" b="0" dirty="0">
                <a:ea typeface="SimSun" pitchFamily="2" charset="-122"/>
                <a:cs typeface="Lucida Sans" pitchFamily="34" charset="0"/>
              </a:rPr>
              <a:t>– Tutte le barche della stessa classe regatano insieme. Il primo che taglia la linea di arrivo è il vincitore.</a:t>
            </a:r>
          </a:p>
          <a:p>
            <a:pPr algn="just"/>
            <a:r>
              <a:rPr lang="it-IT" altLang="it-IT" sz="2000" b="1" dirty="0">
                <a:ea typeface="SimSun" pitchFamily="2" charset="-122"/>
                <a:cs typeface="Lucida Sans" pitchFamily="34" charset="0"/>
              </a:rPr>
              <a:t>Regata a Batterie (Group) </a:t>
            </a:r>
            <a:r>
              <a:rPr lang="it-IT" altLang="it-IT" sz="2000" b="0" dirty="0">
                <a:ea typeface="SimSun" pitchFamily="2" charset="-122"/>
                <a:cs typeface="Lucida Sans" pitchFamily="34" charset="0"/>
              </a:rPr>
              <a:t>– Usata quando la flotta è numerosa ma è gestibile. Normalmente si divide in due gruppi: Giallo e Blu</a:t>
            </a:r>
            <a:r>
              <a:rPr lang="it-IT" altLang="it-IT" sz="2000" dirty="0">
                <a:ea typeface="SimSun" pitchFamily="2" charset="-122"/>
                <a:cs typeface="Lucida Sans" pitchFamily="34" charset="0"/>
              </a:rPr>
              <a:t>.</a:t>
            </a:r>
          </a:p>
          <a:p>
            <a:pPr algn="just"/>
            <a:r>
              <a:rPr lang="it-IT" altLang="it-IT" sz="2000" b="1" dirty="0" err="1">
                <a:ea typeface="SimSun" pitchFamily="2" charset="-122"/>
                <a:cs typeface="Lucida Sans" pitchFamily="34" charset="0"/>
              </a:rPr>
              <a:t>Medal</a:t>
            </a:r>
            <a:r>
              <a:rPr lang="it-IT" altLang="it-IT" sz="2000" b="1" dirty="0">
                <a:ea typeface="SimSun" pitchFamily="2" charset="-122"/>
                <a:cs typeface="Lucida Sans" pitchFamily="34" charset="0"/>
              </a:rPr>
              <a:t> Race</a:t>
            </a:r>
            <a:r>
              <a:rPr lang="it-IT" altLang="it-IT" sz="2000" dirty="0">
                <a:ea typeface="SimSun" pitchFamily="2" charset="-122"/>
                <a:cs typeface="Lucida Sans" pitchFamily="34" charset="0"/>
              </a:rPr>
              <a:t> </a:t>
            </a:r>
            <a:r>
              <a:rPr lang="it-IT" altLang="it-IT" sz="2000" b="0" dirty="0">
                <a:ea typeface="SimSun" pitchFamily="2" charset="-122"/>
                <a:cs typeface="Lucida Sans" pitchFamily="34" charset="0"/>
              </a:rPr>
              <a:t>– Le prime 10 barche della classifica disputeranno la </a:t>
            </a:r>
            <a:r>
              <a:rPr lang="it-IT" altLang="it-IT" sz="2000" b="0" dirty="0" err="1">
                <a:ea typeface="SimSun" pitchFamily="2" charset="-122"/>
                <a:cs typeface="Lucida Sans" pitchFamily="34" charset="0"/>
              </a:rPr>
              <a:t>Medal</a:t>
            </a:r>
            <a:r>
              <a:rPr lang="it-IT" altLang="it-IT" sz="2000" b="0" dirty="0">
                <a:ea typeface="SimSun" pitchFamily="2" charset="-122"/>
                <a:cs typeface="Lucida Sans" pitchFamily="34" charset="0"/>
              </a:rPr>
              <a:t> Race. Qui i punti saranno doppi e sarà applicato l’arbitraggio in acqua.</a:t>
            </a:r>
          </a:p>
        </p:txBody>
      </p:sp>
      <p:sp>
        <p:nvSpPr>
          <p:cNvPr id="9" name="AutoShape 7">
            <a:hlinkClick r:id="" action="ppaction://noaction" highlightClick="1"/>
          </p:cNvPr>
          <p:cNvSpPr>
            <a:spLocks noChangeAspect="1" noChangeArrowheads="1"/>
          </p:cNvSpPr>
          <p:nvPr/>
        </p:nvSpPr>
        <p:spPr bwMode="auto">
          <a:xfrm>
            <a:off x="7227888" y="5805264"/>
            <a:ext cx="1509712" cy="419100"/>
          </a:xfrm>
          <a:prstGeom prst="actionButtonBlank">
            <a:avLst/>
          </a:prstGeom>
          <a:gradFill rotWithShape="1">
            <a:gsLst>
              <a:gs pos="0">
                <a:srgbClr val="8DE9FB"/>
              </a:gs>
              <a:gs pos="100000">
                <a:schemeClr val="accent1">
                  <a:gamma/>
                  <a:shade val="72157"/>
                  <a:invGamma/>
                </a:schemeClr>
              </a:gs>
            </a:gsLst>
            <a:lin ang="5400000" scaled="1"/>
          </a:gradFill>
          <a:ln w="19050">
            <a:noFill/>
            <a:miter lim="800000"/>
            <a:headEnd/>
            <a:tailEnd/>
          </a:ln>
          <a:effectLst/>
        </p:spPr>
        <p:txBody>
          <a:bodyPr wrap="none" anchor="ctr"/>
          <a:lstStyle/>
          <a:p>
            <a:pPr algn="ctr" eaLnBrk="1" hangingPunct="1">
              <a:defRPr/>
            </a:pPr>
            <a:r>
              <a:rPr lang="it-IT" sz="2000" b="0" dirty="0">
                <a:solidFill>
                  <a:schemeClr val="hlink"/>
                </a:solidFill>
                <a:latin typeface="Arial" charset="0"/>
                <a:hlinkClick r:id="rId4" action="ppaction://hlinkpres?slideindex=1&amp;slidetitle="/>
              </a:rPr>
              <a:t>batterie</a:t>
            </a:r>
            <a:endParaRPr lang="it-IT" sz="2000" b="0" dirty="0">
              <a:solidFill>
                <a:schemeClr val="hlink"/>
              </a:solidFill>
              <a:latin typeface="Arial" charset="0"/>
            </a:endParaRP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8" name="Segnaposto numero diapositiva 7"/>
          <p:cNvSpPr>
            <a:spLocks noGrp="1"/>
          </p:cNvSpPr>
          <p:nvPr>
            <p:ph type="sldNum" sz="quarter" idx="4"/>
          </p:nvPr>
        </p:nvSpPr>
        <p:spPr/>
        <p:txBody>
          <a:bodyPr/>
          <a:lstStyle/>
          <a:p>
            <a:fld id="{C157DB8B-822C-424B-8778-97E88D566A78}" type="slidenum">
              <a:rPr lang="it-IT" smtClean="0"/>
              <a:pPr/>
              <a:t>48</a:t>
            </a:fld>
            <a:endParaRPr lang="it-IT"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 name="Titolo 8"/>
          <p:cNvSpPr>
            <a:spLocks noGrp="1"/>
          </p:cNvSpPr>
          <p:nvPr>
            <p:ph type="ctrTitle"/>
          </p:nvPr>
        </p:nvSpPr>
        <p:spPr/>
        <p:txBody>
          <a:bodyPr/>
          <a:lstStyle/>
          <a:p>
            <a:pPr>
              <a:defRPr/>
            </a:pPr>
            <a:r>
              <a:rPr lang="it-IT" altLang="it-IT" b="1" dirty="0" smtClean="0"/>
              <a:t>NORMATIVA E SICUREZZA</a:t>
            </a:r>
            <a:endParaRPr lang="it-IT" dirty="0"/>
          </a:p>
        </p:txBody>
      </p:sp>
      <p:sp>
        <p:nvSpPr>
          <p:cNvPr id="5017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77541" name="Rectangle 5"/>
          <p:cNvSpPr>
            <a:spLocks noChangeArrowheads="1"/>
          </p:cNvSpPr>
          <p:nvPr/>
        </p:nvSpPr>
        <p:spPr bwMode="auto">
          <a:xfrm>
            <a:off x="1476375" y="1169988"/>
            <a:ext cx="6119813" cy="646112"/>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3200" b="1" dirty="0">
                <a:solidFill>
                  <a:schemeClr val="tx1"/>
                </a:solidFill>
              </a:rPr>
              <a:t>La sicurezza è al primo posto</a:t>
            </a:r>
          </a:p>
        </p:txBody>
      </p:sp>
      <p:sp>
        <p:nvSpPr>
          <p:cNvPr id="50181" name="Rectangle 6"/>
          <p:cNvSpPr>
            <a:spLocks noChangeArrowheads="1"/>
          </p:cNvSpPr>
          <p:nvPr/>
        </p:nvSpPr>
        <p:spPr bwMode="auto">
          <a:xfrm>
            <a:off x="958850" y="3333750"/>
            <a:ext cx="7197725" cy="3046413"/>
          </a:xfrm>
          <a:prstGeom prst="rect">
            <a:avLst/>
          </a:prstGeom>
          <a:noFill/>
          <a:ln w="0">
            <a:noFill/>
            <a:miter lim="800000"/>
            <a:headEnd/>
            <a:tailEnd/>
          </a:ln>
        </p:spPr>
        <p:txBody>
          <a:bodyPr>
            <a:spAutoFit/>
          </a:bodyPr>
          <a:lstStyle/>
          <a:p>
            <a:pPr marL="182563" indent="-182563" algn="ctr"/>
            <a:r>
              <a:rPr lang="it-IT" altLang="it-IT" sz="2400" b="0">
                <a:solidFill>
                  <a:schemeClr val="tx1"/>
                </a:solidFill>
              </a:rPr>
              <a:t>Limiti di vento</a:t>
            </a:r>
          </a:p>
          <a:p>
            <a:pPr marL="182563" indent="-182563" algn="ctr"/>
            <a:r>
              <a:rPr lang="it-IT" altLang="it-IT" sz="2400" b="0">
                <a:solidFill>
                  <a:schemeClr val="tx1"/>
                </a:solidFill>
              </a:rPr>
              <a:t>Distanza dalla costa</a:t>
            </a:r>
          </a:p>
          <a:p>
            <a:pPr marL="182563" indent="-182563" algn="ctr"/>
            <a:r>
              <a:rPr lang="it-IT" altLang="it-IT" sz="2400" b="0">
                <a:solidFill>
                  <a:schemeClr val="tx1"/>
                </a:solidFill>
              </a:rPr>
              <a:t>Giubbetti salvataggio</a:t>
            </a:r>
          </a:p>
          <a:p>
            <a:pPr marL="182563" indent="-182563" algn="ctr"/>
            <a:r>
              <a:rPr lang="it-IT" altLang="it-IT" sz="2400" b="0">
                <a:solidFill>
                  <a:schemeClr val="tx1"/>
                </a:solidFill>
              </a:rPr>
              <a:t>Mezzi di assistenza in acqua</a:t>
            </a:r>
          </a:p>
          <a:p>
            <a:pPr marL="182563" indent="-182563" algn="ctr"/>
            <a:r>
              <a:rPr lang="it-IT" altLang="it-IT" sz="2400" b="0">
                <a:solidFill>
                  <a:schemeClr val="tx1"/>
                </a:solidFill>
              </a:rPr>
              <a:t>Utilizzo dei mezzi di assistenza </a:t>
            </a:r>
          </a:p>
          <a:p>
            <a:pPr marL="182563" indent="-182563" algn="ctr"/>
            <a:r>
              <a:rPr lang="it-IT" altLang="it-IT" sz="2400" b="0">
                <a:solidFill>
                  <a:schemeClr val="tx1"/>
                </a:solidFill>
              </a:rPr>
              <a:t>Numero massimo delle imbarcazioni in regata</a:t>
            </a:r>
          </a:p>
          <a:p>
            <a:pPr marL="182563" indent="-182563" algn="ctr"/>
            <a:r>
              <a:rPr lang="it-IT" altLang="it-IT" sz="2400" b="0">
                <a:solidFill>
                  <a:schemeClr val="tx1"/>
                </a:solidFill>
              </a:rPr>
              <a:t>Contrassegni per i mezzi di assistenza</a:t>
            </a:r>
          </a:p>
          <a:p>
            <a:pPr marL="182563" indent="-182563" algn="ctr"/>
            <a:r>
              <a:rPr lang="it-IT" altLang="it-IT" sz="2400" b="0">
                <a:solidFill>
                  <a:schemeClr val="tx1"/>
                </a:solidFill>
              </a:rPr>
              <a:t>Assistenza sanitaria</a:t>
            </a:r>
          </a:p>
        </p:txBody>
      </p:sp>
      <p:sp>
        <p:nvSpPr>
          <p:cNvPr id="577543" name="AutoShape 7">
            <a:hlinkClick r:id="rId4" action="ppaction://hlinkpres?slideindex=1&amp;slidetitle=NORMATIVA E SICUREZZA" highlightClick="1"/>
          </p:cNvPr>
          <p:cNvSpPr>
            <a:spLocks noChangeAspect="1" noChangeArrowheads="1"/>
          </p:cNvSpPr>
          <p:nvPr/>
        </p:nvSpPr>
        <p:spPr bwMode="auto">
          <a:xfrm>
            <a:off x="7227888" y="5805264"/>
            <a:ext cx="1509712" cy="419100"/>
          </a:xfrm>
          <a:prstGeom prst="actionButtonBlank">
            <a:avLst/>
          </a:prstGeom>
          <a:gradFill rotWithShape="1">
            <a:gsLst>
              <a:gs pos="0">
                <a:srgbClr val="8DE9FB"/>
              </a:gs>
              <a:gs pos="100000">
                <a:schemeClr val="accent1">
                  <a:gamma/>
                  <a:shade val="72157"/>
                  <a:invGamma/>
                </a:schemeClr>
              </a:gs>
            </a:gsLst>
            <a:lin ang="5400000" scaled="1"/>
          </a:gradFill>
          <a:ln w="19050">
            <a:noFill/>
            <a:miter lim="800000"/>
            <a:headEnd/>
            <a:tailEnd/>
          </a:ln>
          <a:effectLst/>
        </p:spPr>
        <p:txBody>
          <a:bodyPr wrap="none" anchor="ctr"/>
          <a:lstStyle/>
          <a:p>
            <a:pPr algn="ctr" eaLnBrk="1" hangingPunct="1">
              <a:defRPr/>
            </a:pPr>
            <a:r>
              <a:rPr lang="it-IT" sz="2000" b="0" dirty="0">
                <a:solidFill>
                  <a:schemeClr val="hlink"/>
                </a:solidFill>
                <a:latin typeface="Arial" charset="0"/>
                <a:hlinkClick r:id="rId5" action="ppaction://hlinkpres?slideindex=1&amp;slidetitle="/>
              </a:rPr>
              <a:t>sicurezza</a:t>
            </a:r>
            <a:endParaRPr lang="it-IT" sz="2000" b="0" dirty="0">
              <a:solidFill>
                <a:schemeClr val="hlink"/>
              </a:solidFill>
              <a:latin typeface="Arial" charset="0"/>
            </a:endParaRPr>
          </a:p>
        </p:txBody>
      </p:sp>
      <p:sp>
        <p:nvSpPr>
          <p:cNvPr id="50184" name="Rettangolo 4"/>
          <p:cNvSpPr>
            <a:spLocks noChangeArrowheads="1"/>
          </p:cNvSpPr>
          <p:nvPr/>
        </p:nvSpPr>
        <p:spPr bwMode="auto">
          <a:xfrm>
            <a:off x="973138" y="2041525"/>
            <a:ext cx="7183437" cy="1169988"/>
          </a:xfrm>
          <a:prstGeom prst="rect">
            <a:avLst/>
          </a:prstGeom>
          <a:noFill/>
          <a:ln w="9525">
            <a:noFill/>
            <a:miter lim="800000"/>
            <a:headEnd/>
            <a:tailEnd/>
          </a:ln>
        </p:spPr>
        <p:txBody>
          <a:bodyPr>
            <a:spAutoFit/>
          </a:bodyPr>
          <a:lstStyle/>
          <a:p>
            <a:pPr algn="ctr"/>
            <a:r>
              <a:rPr lang="it-IT" altLang="it-IT" sz="2800" b="1" dirty="0">
                <a:solidFill>
                  <a:srgbClr val="C00000"/>
                </a:solidFill>
              </a:rPr>
              <a:t>Norme per l’organizzazione dell’Attività </a:t>
            </a:r>
            <a:r>
              <a:rPr lang="it-IT" altLang="it-IT" sz="2800" b="1" dirty="0" err="1">
                <a:solidFill>
                  <a:srgbClr val="C00000"/>
                </a:solidFill>
              </a:rPr>
              <a:t>Velico-Sportiva</a:t>
            </a:r>
            <a:endParaRPr lang="it-IT" altLang="it-IT" sz="1200" b="1" dirty="0"/>
          </a:p>
          <a:p>
            <a:pPr algn="ctr"/>
            <a:r>
              <a:rPr lang="it-IT" altLang="it-IT" sz="1400" b="0" dirty="0"/>
              <a:t>(Allegato alle “Norme per l’attività sportiva Nazionale organizzata in Italia 2015”)</a:t>
            </a:r>
            <a:endParaRPr lang="it-IT" altLang="it-IT" sz="1400" b="0" dirty="0">
              <a:solidFill>
                <a:srgbClr val="C00000"/>
              </a:solidFill>
            </a:endParaRPr>
          </a:p>
        </p:txBody>
      </p:sp>
      <p:sp>
        <p:nvSpPr>
          <p:cNvPr id="10"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49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49</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577541">
                                            <p:bg/>
                                          </p:spTgt>
                                        </p:tgtEl>
                                        <p:attrNameLst>
                                          <p:attrName>style.visibility</p:attrName>
                                        </p:attrNameLst>
                                      </p:cBhvr>
                                      <p:to>
                                        <p:strVal val="visible"/>
                                      </p:to>
                                    </p:set>
                                    <p:anim calcmode="lin" valueType="num">
                                      <p:cBhvr additive="base">
                                        <p:cTn id="7" dur="1000" fill="hold"/>
                                        <p:tgtEl>
                                          <p:spTgt spid="577541">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577541">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577541">
                                            <p:txEl>
                                              <p:pRg st="0" end="0"/>
                                            </p:txEl>
                                          </p:spTgt>
                                        </p:tgtEl>
                                        <p:attrNameLst>
                                          <p:attrName>style.visibility</p:attrName>
                                        </p:attrNameLst>
                                      </p:cBhvr>
                                      <p:to>
                                        <p:strVal val="visible"/>
                                      </p:to>
                                    </p:set>
                                    <p:animEffect transition="in" filter="strips(downRight)">
                                      <p:cBhvr>
                                        <p:cTn id="11" dur="2000"/>
                                        <p:tgtEl>
                                          <p:spTgt spid="577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L’AUTORITA’ ORGANIZZATRICE - 1</a:t>
            </a:r>
          </a:p>
        </p:txBody>
      </p:sp>
      <p:sp>
        <p:nvSpPr>
          <p:cNvPr id="8195"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77187" name="Rectangle 3"/>
          <p:cNvSpPr>
            <a:spLocks noChangeArrowheads="1"/>
          </p:cNvSpPr>
          <p:nvPr/>
        </p:nvSpPr>
        <p:spPr bwMode="auto">
          <a:xfrm>
            <a:off x="395288" y="1574800"/>
            <a:ext cx="8339137" cy="4637088"/>
          </a:xfrm>
          <a:prstGeom prst="rect">
            <a:avLst/>
          </a:prstGeom>
          <a:solidFill>
            <a:schemeClr val="bg1"/>
          </a:solidFill>
          <a:ln w="38100">
            <a:solidFill>
              <a:srgbClr val="0070C0"/>
            </a:solidFill>
            <a:miter lim="800000"/>
            <a:headEnd/>
            <a:tailEnd/>
          </a:ln>
        </p:spPr>
        <p:txBody>
          <a:bodyPr/>
          <a:lstStyle/>
          <a:p>
            <a:pPr algn="just" eaLnBrk="1" hangingPunct="1">
              <a:spcBef>
                <a:spcPct val="20000"/>
              </a:spcBef>
              <a:defRPr/>
            </a:pPr>
            <a:r>
              <a:rPr lang="it-IT" altLang="it-IT" sz="2400" b="0" i="1" dirty="0">
                <a:solidFill>
                  <a:schemeClr val="tx1"/>
                </a:solidFill>
                <a:cs typeface="Arial" pitchFamily="34" charset="0"/>
              </a:rPr>
              <a:t>Le regate devono essere organizzate da un’Autorità Organizzatrice (RRS 89.1)</a:t>
            </a:r>
          </a:p>
          <a:p>
            <a:pPr marL="457200" indent="-282575" algn="just" eaLnBrk="1" hangingPunct="1">
              <a:spcBef>
                <a:spcPct val="20000"/>
              </a:spcBef>
              <a:buFont typeface="Wingdings" pitchFamily="2" charset="2"/>
              <a:buChar char="§"/>
              <a:defRPr/>
            </a:pPr>
            <a:r>
              <a:rPr lang="it-IT" altLang="it-IT" sz="2400" b="0" i="1" dirty="0" smtClean="0">
                <a:solidFill>
                  <a:schemeClr val="tx1"/>
                </a:solidFill>
                <a:cs typeface="Arial" pitchFamily="34" charset="0"/>
              </a:rPr>
              <a:t>La  W.S. </a:t>
            </a:r>
            <a:endParaRPr lang="it-IT" altLang="it-IT" sz="2400" b="0" i="1" dirty="0">
              <a:solidFill>
                <a:schemeClr val="tx1"/>
              </a:solidFill>
              <a:cs typeface="Arial" pitchFamily="34" charset="0"/>
            </a:endParaRPr>
          </a:p>
          <a:p>
            <a:pPr marL="457200" indent="-282575" algn="just" eaLnBrk="1" hangingPunct="1">
              <a:spcBef>
                <a:spcPct val="20000"/>
              </a:spcBef>
              <a:buFont typeface="Wingdings" pitchFamily="2" charset="2"/>
              <a:buChar char="§"/>
              <a:defRPr/>
            </a:pPr>
            <a:r>
              <a:rPr lang="it-IT" altLang="it-IT" sz="2400" b="0" i="1" dirty="0">
                <a:solidFill>
                  <a:schemeClr val="tx1"/>
                </a:solidFill>
                <a:cs typeface="Arial" pitchFamily="34" charset="0"/>
              </a:rPr>
              <a:t>Un’autorità nazionale membro </a:t>
            </a:r>
            <a:r>
              <a:rPr lang="it-IT" altLang="it-IT" sz="2400" b="0" i="1" dirty="0" smtClean="0">
                <a:solidFill>
                  <a:schemeClr val="tx1"/>
                </a:solidFill>
                <a:cs typeface="Arial" pitchFamily="34" charset="0"/>
              </a:rPr>
              <a:t>della W.S.</a:t>
            </a:r>
            <a:endParaRPr lang="it-IT" altLang="it-IT" sz="2400" b="0" i="1" dirty="0">
              <a:solidFill>
                <a:schemeClr val="tx1"/>
              </a:solidFill>
              <a:cs typeface="Arial" pitchFamily="34" charset="0"/>
            </a:endParaRPr>
          </a:p>
          <a:p>
            <a:pPr marL="457200" indent="-282575" algn="just" eaLnBrk="1" hangingPunct="1">
              <a:spcBef>
                <a:spcPct val="20000"/>
              </a:spcBef>
              <a:buFont typeface="Wingdings" pitchFamily="2" charset="2"/>
              <a:buChar char="§"/>
              <a:defRPr/>
            </a:pPr>
            <a:r>
              <a:rPr lang="it-IT" altLang="it-IT" sz="2400" b="0" i="1" dirty="0">
                <a:solidFill>
                  <a:schemeClr val="tx1"/>
                </a:solidFill>
                <a:cs typeface="Arial" pitchFamily="34" charset="0"/>
              </a:rPr>
              <a:t>Un circolo affiliato</a:t>
            </a:r>
          </a:p>
          <a:p>
            <a:pPr marL="457200" indent="-282575" algn="just" eaLnBrk="1" hangingPunct="1">
              <a:spcBef>
                <a:spcPct val="20000"/>
              </a:spcBef>
              <a:buFont typeface="Wingdings" pitchFamily="2" charset="2"/>
              <a:buChar char="§"/>
              <a:defRPr/>
            </a:pPr>
            <a:r>
              <a:rPr lang="it-IT" altLang="it-IT" sz="2400" b="0" i="1" dirty="0">
                <a:solidFill>
                  <a:schemeClr val="tx1"/>
                </a:solidFill>
                <a:cs typeface="Arial" pitchFamily="34" charset="0"/>
              </a:rPr>
              <a:t>Un’associazione di classe non affiliata, sia con l’approvazione di un’autorità nazionale sia congiuntamente ad un circolo affiliato</a:t>
            </a:r>
          </a:p>
          <a:p>
            <a:pPr marL="457200" indent="-282575" algn="just" eaLnBrk="1" hangingPunct="1">
              <a:spcBef>
                <a:spcPct val="20000"/>
              </a:spcBef>
              <a:buFont typeface="Wingdings" pitchFamily="2" charset="2"/>
              <a:buChar char="§"/>
              <a:defRPr/>
            </a:pPr>
            <a:r>
              <a:rPr lang="it-IT" altLang="it-IT" sz="2400" b="0" i="1" dirty="0">
                <a:solidFill>
                  <a:schemeClr val="tx1"/>
                </a:solidFill>
                <a:cs typeface="Arial" pitchFamily="34" charset="0"/>
              </a:rPr>
              <a:t>Un ente non affiliato congiuntamente ad un circolo affiliato</a:t>
            </a:r>
          </a:p>
          <a:p>
            <a:pPr marL="457200" indent="-282575" algn="just" eaLnBrk="1" hangingPunct="1">
              <a:spcBef>
                <a:spcPct val="20000"/>
              </a:spcBef>
              <a:buFont typeface="Wingdings" pitchFamily="2" charset="2"/>
              <a:buChar char="§"/>
              <a:defRPr/>
            </a:pPr>
            <a:r>
              <a:rPr lang="it-IT" altLang="it-IT" sz="2400" b="0" i="1" dirty="0">
                <a:solidFill>
                  <a:schemeClr val="tx1"/>
                </a:solidFill>
                <a:cs typeface="Arial" pitchFamily="34" charset="0"/>
              </a:rPr>
              <a:t>etc.</a:t>
            </a:r>
          </a:p>
        </p:txBody>
      </p:sp>
      <p:sp>
        <p:nvSpPr>
          <p:cNvPr id="8198"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5</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477187">
                                            <p:bg/>
                                          </p:spTgt>
                                        </p:tgtEl>
                                        <p:attrNameLst>
                                          <p:attrName>style.visibility</p:attrName>
                                        </p:attrNameLst>
                                      </p:cBhvr>
                                      <p:to>
                                        <p:strVal val="visible"/>
                                      </p:to>
                                    </p:set>
                                    <p:anim calcmode="lin" valueType="num">
                                      <p:cBhvr additive="base">
                                        <p:cTn id="7" dur="1000" fill="hold"/>
                                        <p:tgtEl>
                                          <p:spTgt spid="47718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7718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477187">
                                            <p:txEl>
                                              <p:pRg st="0" end="0"/>
                                            </p:txEl>
                                          </p:spTgt>
                                        </p:tgtEl>
                                        <p:attrNameLst>
                                          <p:attrName>style.visibility</p:attrName>
                                        </p:attrNameLst>
                                      </p:cBhvr>
                                      <p:to>
                                        <p:strVal val="visible"/>
                                      </p:to>
                                    </p:set>
                                    <p:animEffect transition="in" filter="strips(downRight)">
                                      <p:cBhvr>
                                        <p:cTn id="11" dur="2000"/>
                                        <p:tgtEl>
                                          <p:spTgt spid="477187">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477187">
                                            <p:txEl>
                                              <p:pRg st="1" end="1"/>
                                            </p:txEl>
                                          </p:spTgt>
                                        </p:tgtEl>
                                        <p:attrNameLst>
                                          <p:attrName>style.visibility</p:attrName>
                                        </p:attrNameLst>
                                      </p:cBhvr>
                                      <p:to>
                                        <p:strVal val="visible"/>
                                      </p:to>
                                    </p:set>
                                    <p:animEffect transition="in" filter="strips(downRight)">
                                      <p:cBhvr>
                                        <p:cTn id="14" dur="2000"/>
                                        <p:tgtEl>
                                          <p:spTgt spid="477187">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77187">
                                            <p:txEl>
                                              <p:pRg st="2" end="2"/>
                                            </p:txEl>
                                          </p:spTgt>
                                        </p:tgtEl>
                                        <p:attrNameLst>
                                          <p:attrName>style.visibility</p:attrName>
                                        </p:attrNameLst>
                                      </p:cBhvr>
                                      <p:to>
                                        <p:strVal val="visible"/>
                                      </p:to>
                                    </p:set>
                                    <p:animEffect transition="in" filter="strips(downRight)">
                                      <p:cBhvr>
                                        <p:cTn id="17" dur="2000"/>
                                        <p:tgtEl>
                                          <p:spTgt spid="477187">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477187">
                                            <p:txEl>
                                              <p:pRg st="3" end="3"/>
                                            </p:txEl>
                                          </p:spTgt>
                                        </p:tgtEl>
                                        <p:attrNameLst>
                                          <p:attrName>style.visibility</p:attrName>
                                        </p:attrNameLst>
                                      </p:cBhvr>
                                      <p:to>
                                        <p:strVal val="visible"/>
                                      </p:to>
                                    </p:set>
                                    <p:animEffect transition="in" filter="strips(downRight)">
                                      <p:cBhvr>
                                        <p:cTn id="20" dur="2000"/>
                                        <p:tgtEl>
                                          <p:spTgt spid="477187">
                                            <p:txEl>
                                              <p:pRg st="3" end="3"/>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477187">
                                            <p:txEl>
                                              <p:pRg st="4" end="4"/>
                                            </p:txEl>
                                          </p:spTgt>
                                        </p:tgtEl>
                                        <p:attrNameLst>
                                          <p:attrName>style.visibility</p:attrName>
                                        </p:attrNameLst>
                                      </p:cBhvr>
                                      <p:to>
                                        <p:strVal val="visible"/>
                                      </p:to>
                                    </p:set>
                                    <p:animEffect transition="in" filter="strips(downRight)">
                                      <p:cBhvr>
                                        <p:cTn id="23" dur="2000"/>
                                        <p:tgtEl>
                                          <p:spTgt spid="477187">
                                            <p:txEl>
                                              <p:pRg st="4" end="4"/>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477187">
                                            <p:txEl>
                                              <p:pRg st="5" end="5"/>
                                            </p:txEl>
                                          </p:spTgt>
                                        </p:tgtEl>
                                        <p:attrNameLst>
                                          <p:attrName>style.visibility</p:attrName>
                                        </p:attrNameLst>
                                      </p:cBhvr>
                                      <p:to>
                                        <p:strVal val="visible"/>
                                      </p:to>
                                    </p:set>
                                    <p:animEffect transition="in" filter="strips(downRight)">
                                      <p:cBhvr>
                                        <p:cTn id="26" dur="2000"/>
                                        <p:tgtEl>
                                          <p:spTgt spid="477187">
                                            <p:txEl>
                                              <p:pRg st="5" end="5"/>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477187">
                                            <p:txEl>
                                              <p:pRg st="6" end="6"/>
                                            </p:txEl>
                                          </p:spTgt>
                                        </p:tgtEl>
                                        <p:attrNameLst>
                                          <p:attrName>style.visibility</p:attrName>
                                        </p:attrNameLst>
                                      </p:cBhvr>
                                      <p:to>
                                        <p:strVal val="visible"/>
                                      </p:to>
                                    </p:set>
                                    <p:animEffect transition="in" filter="strips(downRight)">
                                      <p:cBhvr>
                                        <p:cTn id="29" dur="2000"/>
                                        <p:tgtEl>
                                          <p:spTgt spid="477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RESPONSABILITA’ AMBIENTALE  - 1</a:t>
            </a:r>
          </a:p>
        </p:txBody>
      </p:sp>
      <p:sp>
        <p:nvSpPr>
          <p:cNvPr id="51203"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0" name="Text Box 6"/>
          <p:cNvSpPr txBox="1">
            <a:spLocks noChangeArrowheads="1"/>
          </p:cNvSpPr>
          <p:nvPr/>
        </p:nvSpPr>
        <p:spPr bwMode="auto">
          <a:xfrm>
            <a:off x="498475" y="2979738"/>
            <a:ext cx="8126413" cy="708025"/>
          </a:xfrm>
          <a:prstGeom prst="rect">
            <a:avLst/>
          </a:prstGeom>
          <a:solidFill>
            <a:srgbClr val="FFFFCC"/>
          </a:solidFill>
          <a:ln w="38100">
            <a:solidFill>
              <a:srgbClr val="003399"/>
            </a:solidFill>
            <a:miter lim="800000"/>
            <a:headEnd/>
            <a:tailEnd/>
          </a:ln>
        </p:spPr>
        <p:txBody>
          <a:bodyPr>
            <a:spAutoFit/>
          </a:bodyPr>
          <a:lstStyle/>
          <a:p>
            <a:pPr algn="just" eaLnBrk="1" hangingPunct="1">
              <a:defRPr/>
            </a:pPr>
            <a:r>
              <a:rPr lang="it-IT" sz="2000" b="1" dirty="0"/>
              <a:t>55 SMALTIMENTO RIFIUTI</a:t>
            </a:r>
          </a:p>
          <a:p>
            <a:pPr marL="361950" algn="just" eaLnBrk="1" hangingPunct="1">
              <a:defRPr/>
            </a:pPr>
            <a:r>
              <a:rPr lang="it-IT" sz="2000" b="0" dirty="0"/>
              <a:t>Un concorrente non deve gettare deliberatamente rifiuti in acqua.</a:t>
            </a:r>
          </a:p>
        </p:txBody>
      </p:sp>
      <p:sp>
        <p:nvSpPr>
          <p:cNvPr id="12" name="Text Box 6"/>
          <p:cNvSpPr txBox="1">
            <a:spLocks noChangeArrowheads="1"/>
          </p:cNvSpPr>
          <p:nvPr/>
        </p:nvSpPr>
        <p:spPr bwMode="auto">
          <a:xfrm>
            <a:off x="487363" y="1658938"/>
            <a:ext cx="8124825" cy="1016000"/>
          </a:xfrm>
          <a:prstGeom prst="rect">
            <a:avLst/>
          </a:prstGeom>
          <a:solidFill>
            <a:srgbClr val="FFFFCC"/>
          </a:solidFill>
          <a:ln w="38100">
            <a:solidFill>
              <a:srgbClr val="003399"/>
            </a:solidFill>
            <a:miter lim="800000"/>
            <a:headEnd/>
            <a:tailEnd/>
          </a:ln>
        </p:spPr>
        <p:txBody>
          <a:bodyPr>
            <a:spAutoFit/>
          </a:bodyPr>
          <a:lstStyle/>
          <a:p>
            <a:pPr algn="just" eaLnBrk="1" hangingPunct="1">
              <a:defRPr/>
            </a:pPr>
            <a:r>
              <a:rPr lang="it-IT" sz="2000" b="1" dirty="0">
                <a:solidFill>
                  <a:schemeClr val="tx1"/>
                </a:solidFill>
              </a:rPr>
              <a:t>RESPONSABILITÀ AMBIENTALE</a:t>
            </a:r>
            <a:endParaRPr lang="it-IT" sz="2000" b="1" dirty="0"/>
          </a:p>
          <a:p>
            <a:pPr marL="361950" algn="just" eaLnBrk="1" hangingPunct="1">
              <a:defRPr/>
            </a:pPr>
            <a:r>
              <a:rPr lang="it-IT" sz="2000" b="0" dirty="0"/>
              <a:t>I partecipanti sono incoraggiati a limitare qualsiasi impatto ambientale negativo causato dallo sport della vela.</a:t>
            </a:r>
          </a:p>
        </p:txBody>
      </p:sp>
      <p:sp>
        <p:nvSpPr>
          <p:cNvPr id="51207" name="Rectangle 3"/>
          <p:cNvSpPr>
            <a:spLocks noChangeArrowheads="1"/>
          </p:cNvSpPr>
          <p:nvPr/>
        </p:nvSpPr>
        <p:spPr bwMode="auto">
          <a:xfrm>
            <a:off x="536575" y="4311650"/>
            <a:ext cx="8039100" cy="1365250"/>
          </a:xfrm>
          <a:prstGeom prst="rect">
            <a:avLst/>
          </a:prstGeom>
          <a:noFill/>
          <a:ln w="38100">
            <a:solidFill>
              <a:srgbClr val="FF0000"/>
            </a:solidFill>
            <a:miter lim="800000"/>
            <a:headEnd/>
            <a:tailEnd/>
          </a:ln>
        </p:spPr>
        <p:txBody>
          <a:bodyPr/>
          <a:lstStyle/>
          <a:p>
            <a:pPr algn="just" eaLnBrk="1" hangingPunct="1"/>
            <a:r>
              <a:rPr lang="en-US" altLang="it-IT" sz="2000" b="0"/>
              <a:t>Rule 55 was introduced to support a development of sailing in a direction towards a higher level of environmental responsibility. Event organizers and officials should also comply with the basic principle in the rulebook about environmental responsibility. </a:t>
            </a:r>
            <a:r>
              <a:rPr lang="en-US" altLang="it-IT" sz="1600" b="0"/>
              <a:t>(</a:t>
            </a:r>
            <a:r>
              <a:rPr lang="it-IT" altLang="it-IT" sz="1600" b="0"/>
              <a:t>Q&amp;A 2013-029)</a:t>
            </a:r>
            <a:endParaRPr lang="it-IT" altLang="it-IT" sz="2400" b="0">
              <a:solidFill>
                <a:schemeClr val="tx1"/>
              </a:solidFill>
            </a:endParaRP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50</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51207"/>
                                        </p:tgtEl>
                                        <p:attrNameLst>
                                          <p:attrName>style.visibility</p:attrName>
                                        </p:attrNameLst>
                                      </p:cBhvr>
                                      <p:to>
                                        <p:strVal val="visible"/>
                                      </p:to>
                                    </p:set>
                                    <p:anim calcmode="lin" valueType="num">
                                      <p:cBhvr additive="base">
                                        <p:cTn id="17" dur="2000" fill="hold"/>
                                        <p:tgtEl>
                                          <p:spTgt spid="51207"/>
                                        </p:tgtEl>
                                        <p:attrNameLst>
                                          <p:attrName>ppt_x</p:attrName>
                                        </p:attrNameLst>
                                      </p:cBhvr>
                                      <p:tavLst>
                                        <p:tav tm="0">
                                          <p:val>
                                            <p:strVal val="#ppt_x"/>
                                          </p:val>
                                        </p:tav>
                                        <p:tav tm="100000">
                                          <p:val>
                                            <p:strVal val="#ppt_x"/>
                                          </p:val>
                                        </p:tav>
                                      </p:tavLst>
                                    </p:anim>
                                    <p:anim calcmode="lin" valueType="num">
                                      <p:cBhvr additive="base">
                                        <p:cTn id="18" dur="2000" fill="hold"/>
                                        <p:tgtEl>
                                          <p:spTgt spid="51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120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RESPONSABILITA’ AMBIENTALE - 2</a:t>
            </a:r>
          </a:p>
        </p:txBody>
      </p:sp>
      <p:sp>
        <p:nvSpPr>
          <p:cNvPr id="52227"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5237" name="Rectangle 3"/>
          <p:cNvSpPr>
            <a:spLocks noChangeArrowheads="1"/>
          </p:cNvSpPr>
          <p:nvPr/>
        </p:nvSpPr>
        <p:spPr bwMode="auto">
          <a:xfrm>
            <a:off x="361950" y="2209800"/>
            <a:ext cx="3768725" cy="4127500"/>
          </a:xfrm>
          <a:prstGeom prst="rect">
            <a:avLst/>
          </a:prstGeom>
          <a:noFill/>
          <a:ln w="38100">
            <a:solidFill>
              <a:srgbClr val="FF0000"/>
            </a:solidFill>
            <a:miter lim="800000"/>
            <a:headEnd/>
            <a:tailEnd/>
          </a:ln>
        </p:spPr>
        <p:txBody>
          <a:bodyPr/>
          <a:lstStyle/>
          <a:p>
            <a:pPr algn="ctr" eaLnBrk="1" hangingPunct="1"/>
            <a:r>
              <a:rPr lang="it-IT" altLang="it-IT" sz="2400">
                <a:solidFill>
                  <a:srgbClr val="FF0000"/>
                </a:solidFill>
              </a:rPr>
              <a:t>Q&amp;A 2013-004</a:t>
            </a:r>
          </a:p>
          <a:p>
            <a:pPr algn="just" eaLnBrk="1" hangingPunct="1"/>
            <a:endParaRPr lang="it-IT" altLang="it-IT" sz="2400" b="0">
              <a:solidFill>
                <a:schemeClr val="tx1"/>
              </a:solidFill>
            </a:endParaRPr>
          </a:p>
          <a:p>
            <a:pPr algn="just" eaLnBrk="1" hangingPunct="1"/>
            <a:r>
              <a:rPr lang="it-IT" altLang="it-IT" sz="2400" b="0">
                <a:solidFill>
                  <a:schemeClr val="tx1"/>
                </a:solidFill>
              </a:rPr>
              <a:t>Domanda</a:t>
            </a:r>
          </a:p>
          <a:p>
            <a:pPr algn="just" eaLnBrk="1" hangingPunct="1"/>
            <a:r>
              <a:rPr lang="it-IT" altLang="it-IT" sz="2400" b="0">
                <a:solidFill>
                  <a:schemeClr val="tx1"/>
                </a:solidFill>
              </a:rPr>
              <a:t>Gli escrementi umani sono considerati rifiuti ai sensi della regola 55?</a:t>
            </a:r>
          </a:p>
          <a:p>
            <a:pPr algn="just" eaLnBrk="1" hangingPunct="1"/>
            <a:r>
              <a:rPr lang="it-IT" altLang="it-IT" sz="2400" b="0">
                <a:solidFill>
                  <a:schemeClr val="tx1"/>
                </a:solidFill>
              </a:rPr>
              <a:t>Risposta</a:t>
            </a:r>
          </a:p>
          <a:p>
            <a:pPr algn="just" eaLnBrk="1" hangingPunct="1"/>
            <a:r>
              <a:rPr lang="it-IT" altLang="it-IT" sz="2400" b="0">
                <a:solidFill>
                  <a:schemeClr val="tx1"/>
                </a:solidFill>
              </a:rPr>
              <a:t>…. gli escrementi umani sono liquame e non rifiuti. …….</a:t>
            </a:r>
          </a:p>
        </p:txBody>
      </p:sp>
      <p:sp>
        <p:nvSpPr>
          <p:cNvPr id="95239" name="Rectangle 3"/>
          <p:cNvSpPr>
            <a:spLocks noChangeArrowheads="1"/>
          </p:cNvSpPr>
          <p:nvPr/>
        </p:nvSpPr>
        <p:spPr bwMode="auto">
          <a:xfrm>
            <a:off x="4271963" y="2205038"/>
            <a:ext cx="4494212" cy="4127500"/>
          </a:xfrm>
          <a:prstGeom prst="rect">
            <a:avLst/>
          </a:prstGeom>
          <a:noFill/>
          <a:ln w="38100">
            <a:solidFill>
              <a:srgbClr val="FF0000"/>
            </a:solidFill>
            <a:miter lim="800000"/>
            <a:headEnd/>
            <a:tailEnd/>
          </a:ln>
        </p:spPr>
        <p:txBody>
          <a:bodyPr/>
          <a:lstStyle/>
          <a:p>
            <a:pPr algn="ctr" eaLnBrk="1" hangingPunct="1"/>
            <a:r>
              <a:rPr lang="it-IT" altLang="it-IT" sz="2400">
                <a:solidFill>
                  <a:srgbClr val="FF0000"/>
                </a:solidFill>
              </a:rPr>
              <a:t>Q&amp;A 2013-029</a:t>
            </a:r>
          </a:p>
          <a:p>
            <a:pPr algn="just" eaLnBrk="1" hangingPunct="1"/>
            <a:endParaRPr lang="it-IT" altLang="it-IT" sz="2400" b="0">
              <a:solidFill>
                <a:schemeClr val="tx1"/>
              </a:solidFill>
            </a:endParaRPr>
          </a:p>
          <a:p>
            <a:pPr algn="just" eaLnBrk="1" hangingPunct="1"/>
            <a:r>
              <a:rPr lang="en-US" altLang="it-IT" sz="2400" b="0">
                <a:solidFill>
                  <a:schemeClr val="tx1"/>
                </a:solidFill>
              </a:rPr>
              <a:t>notice of race and sailing instructions</a:t>
            </a:r>
          </a:p>
          <a:p>
            <a:pPr algn="just" eaLnBrk="1" hangingPunct="1"/>
            <a:endParaRPr lang="en-US" altLang="it-IT" sz="2400" b="0">
              <a:solidFill>
                <a:schemeClr val="tx1"/>
              </a:solidFill>
            </a:endParaRPr>
          </a:p>
          <a:p>
            <a:pPr algn="just" eaLnBrk="1" hangingPunct="1"/>
            <a:r>
              <a:rPr lang="en-US" altLang="it-IT" sz="2400" b="0">
                <a:solidFill>
                  <a:schemeClr val="tx1"/>
                </a:solidFill>
              </a:rPr>
              <a:t>RRS 55 will be changed in the sailing instructions by adding the following sentence to the rule: 'However, discarding elastic or wool bands when setting a sail is permitted.'</a:t>
            </a:r>
          </a:p>
        </p:txBody>
      </p:sp>
      <p:sp>
        <p:nvSpPr>
          <p:cNvPr id="10" name="Text Box 6"/>
          <p:cNvSpPr txBox="1">
            <a:spLocks noChangeArrowheads="1"/>
          </p:cNvSpPr>
          <p:nvPr/>
        </p:nvSpPr>
        <p:spPr bwMode="auto">
          <a:xfrm>
            <a:off x="361950" y="1260475"/>
            <a:ext cx="8404225" cy="708025"/>
          </a:xfrm>
          <a:prstGeom prst="rect">
            <a:avLst/>
          </a:prstGeom>
          <a:solidFill>
            <a:srgbClr val="FFFFCC"/>
          </a:solidFill>
          <a:ln w="38100">
            <a:solidFill>
              <a:srgbClr val="003399"/>
            </a:solidFill>
            <a:miter lim="800000"/>
            <a:headEnd/>
            <a:tailEnd/>
          </a:ln>
        </p:spPr>
        <p:txBody>
          <a:bodyPr>
            <a:spAutoFit/>
          </a:bodyPr>
          <a:lstStyle/>
          <a:p>
            <a:pPr algn="just" eaLnBrk="1" hangingPunct="1">
              <a:defRPr/>
            </a:pPr>
            <a:r>
              <a:rPr lang="it-IT" sz="2000" b="1" dirty="0"/>
              <a:t>55 SMALTIMENTO RIFIUTI</a:t>
            </a:r>
          </a:p>
          <a:p>
            <a:pPr marL="361950" algn="just" eaLnBrk="1" hangingPunct="1">
              <a:defRPr/>
            </a:pPr>
            <a:r>
              <a:rPr lang="it-IT" sz="2000" b="0" dirty="0"/>
              <a:t>Un concorrente non deve gettare deliberatamente rifiuti in acqua.</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9" name="Segnaposto numero diapositiva 8"/>
          <p:cNvSpPr>
            <a:spLocks noGrp="1"/>
          </p:cNvSpPr>
          <p:nvPr>
            <p:ph type="sldNum" sz="quarter" idx="4"/>
          </p:nvPr>
        </p:nvSpPr>
        <p:spPr/>
        <p:txBody>
          <a:bodyPr/>
          <a:lstStyle/>
          <a:p>
            <a:fld id="{C157DB8B-822C-424B-8778-97E88D566A78}" type="slidenum">
              <a:rPr lang="it-IT" smtClean="0"/>
              <a:pPr/>
              <a:t>51</a:t>
            </a:fld>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95237"/>
                                        </p:tgtEl>
                                        <p:attrNameLst>
                                          <p:attrName>style.visibility</p:attrName>
                                        </p:attrNameLst>
                                      </p:cBhvr>
                                      <p:to>
                                        <p:strVal val="visible"/>
                                      </p:to>
                                    </p:set>
                                    <p:anim calcmode="lin" valueType="num">
                                      <p:cBhvr additive="base">
                                        <p:cTn id="12" dur="2000" fill="hold"/>
                                        <p:tgtEl>
                                          <p:spTgt spid="95237"/>
                                        </p:tgtEl>
                                        <p:attrNameLst>
                                          <p:attrName>ppt_x</p:attrName>
                                        </p:attrNameLst>
                                      </p:cBhvr>
                                      <p:tavLst>
                                        <p:tav tm="0">
                                          <p:val>
                                            <p:strVal val="#ppt_x"/>
                                          </p:val>
                                        </p:tav>
                                        <p:tav tm="100000">
                                          <p:val>
                                            <p:strVal val="#ppt_x"/>
                                          </p:val>
                                        </p:tav>
                                      </p:tavLst>
                                    </p:anim>
                                    <p:anim calcmode="lin" valueType="num">
                                      <p:cBhvr additive="base">
                                        <p:cTn id="13" dur="2000" fill="hold"/>
                                        <p:tgtEl>
                                          <p:spTgt spid="95237"/>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95239"/>
                                        </p:tgtEl>
                                        <p:attrNameLst>
                                          <p:attrName>style.visibility</p:attrName>
                                        </p:attrNameLst>
                                      </p:cBhvr>
                                      <p:to>
                                        <p:strVal val="visible"/>
                                      </p:to>
                                    </p:set>
                                    <p:anim calcmode="lin" valueType="num">
                                      <p:cBhvr additive="base">
                                        <p:cTn id="17" dur="2000" fill="hold"/>
                                        <p:tgtEl>
                                          <p:spTgt spid="95239"/>
                                        </p:tgtEl>
                                        <p:attrNameLst>
                                          <p:attrName>ppt_x</p:attrName>
                                        </p:attrNameLst>
                                      </p:cBhvr>
                                      <p:tavLst>
                                        <p:tav tm="0">
                                          <p:val>
                                            <p:strVal val="#ppt_x"/>
                                          </p:val>
                                        </p:tav>
                                        <p:tav tm="100000">
                                          <p:val>
                                            <p:strVal val="#ppt_x"/>
                                          </p:val>
                                        </p:tav>
                                      </p:tavLst>
                                    </p:anim>
                                    <p:anim calcmode="lin" valueType="num">
                                      <p:cBhvr additive="base">
                                        <p:cTn id="18" dur="2000" fill="hold"/>
                                        <p:tgtEl>
                                          <p:spTgt spid="95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3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3251" name="Segnaposto numero diapositiva 3"/>
          <p:cNvSpPr>
            <a:spLocks noGrp="1"/>
          </p:cNvSpPr>
          <p:nvPr>
            <p:ph type="sldNum" sz="quarter" idx="4"/>
          </p:nvPr>
        </p:nvSpPr>
        <p:spPr>
          <a:prstGeom prst="rect">
            <a:avLst/>
          </a:prstGeom>
          <a:noFill/>
        </p:spPr>
        <p:txBody>
          <a:bodyPr/>
          <a:lstStyle/>
          <a:p>
            <a:fld id="{967C3161-0187-4B01-942D-2274DC9B9945}" type="slidenum">
              <a:rPr lang="it-IT" altLang="it-IT" smtClean="0"/>
              <a:pPr/>
              <a:t>52</a:t>
            </a:fld>
            <a:endParaRPr lang="it-IT" altLang="it-IT" smtClean="0"/>
          </a:p>
        </p:txBody>
      </p:sp>
      <p:sp>
        <p:nvSpPr>
          <p:cNvPr id="53250" name="Segnaposto piè di pagina 2"/>
          <p:cNvSpPr>
            <a:spLocks noGrp="1"/>
          </p:cNvSpPr>
          <p:nvPr>
            <p:ph type="ftr" sz="quarter" idx="3"/>
          </p:nvPr>
        </p:nvSpPr>
        <p:spPr>
          <a:xfrm>
            <a:off x="251520" y="6492875"/>
            <a:ext cx="3384376" cy="365125"/>
          </a:xfrm>
          <a:noFill/>
        </p:spPr>
        <p:txBody>
          <a:bodyPr/>
          <a:lstStyle/>
          <a:p>
            <a:r>
              <a:rPr lang="it-IT" altLang="it-IT" smtClean="0">
                <a:latin typeface="Arial" pitchFamily="34" charset="0"/>
              </a:rPr>
              <a:t>Gestione delle Regate 1 di 3</a:t>
            </a:r>
          </a:p>
        </p:txBody>
      </p:sp>
      <p:sp>
        <p:nvSpPr>
          <p:cNvPr id="53252" name="Rettangolo 3"/>
          <p:cNvSpPr>
            <a:spLocks noChangeArrowheads="1"/>
          </p:cNvSpPr>
          <p:nvPr/>
        </p:nvSpPr>
        <p:spPr bwMode="auto">
          <a:xfrm>
            <a:off x="3147572" y="3160713"/>
            <a:ext cx="2848857" cy="535531"/>
          </a:xfrm>
          <a:prstGeom prst="rect">
            <a:avLst/>
          </a:prstGeom>
          <a:noFill/>
          <a:ln w="9525">
            <a:noFill/>
            <a:miter lim="800000"/>
            <a:headEnd/>
            <a:tailEnd/>
          </a:ln>
        </p:spPr>
        <p:txBody>
          <a:bodyPr wrap="none">
            <a:spAutoFit/>
          </a:bodyPr>
          <a:lstStyle/>
          <a:p>
            <a:pPr marL="342900" indent="-342900" algn="just" eaLnBrk="1" hangingPunct="1">
              <a:lnSpc>
                <a:spcPct val="90000"/>
              </a:lnSpc>
              <a:spcBef>
                <a:spcPct val="20000"/>
              </a:spcBef>
            </a:pPr>
            <a:r>
              <a:rPr lang="it-IT" altLang="it-IT" sz="3200" b="0" dirty="0">
                <a:solidFill>
                  <a:schemeClr val="tx1"/>
                </a:solidFill>
              </a:rPr>
              <a:t>Fine capitolo 1</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4277" name="Sottotitolo 1"/>
          <p:cNvSpPr>
            <a:spLocks noGrp="1"/>
          </p:cNvSpPr>
          <p:nvPr>
            <p:ph idx="1"/>
          </p:nvPr>
        </p:nvSpPr>
        <p:spPr/>
        <p:txBody>
          <a:bodyPr/>
          <a:lstStyle/>
          <a:p>
            <a:pPr marL="266700" indent="-266700" algn="l" eaLnBrk="1" hangingPunct="1">
              <a:lnSpc>
                <a:spcPct val="150000"/>
              </a:lnSpc>
              <a:spcBef>
                <a:spcPct val="0"/>
              </a:spcBef>
              <a:buFontTx/>
              <a:buChar char="•"/>
            </a:pPr>
            <a:r>
              <a:rPr lang="it-IT" altLang="it-IT" sz="2800" b="1" smtClean="0"/>
              <a:t>Un metodo di lavoro</a:t>
            </a:r>
          </a:p>
          <a:p>
            <a:pPr marL="266700" indent="-266700" algn="l" eaLnBrk="1" hangingPunct="1">
              <a:lnSpc>
                <a:spcPct val="150000"/>
              </a:lnSpc>
              <a:spcBef>
                <a:spcPct val="0"/>
              </a:spcBef>
              <a:buFontTx/>
              <a:buChar char="•"/>
            </a:pPr>
            <a:r>
              <a:rPr lang="it-IT" altLang="it-IT" sz="2800" b="1" smtClean="0"/>
              <a:t>Prime incombenze</a:t>
            </a:r>
          </a:p>
          <a:p>
            <a:pPr marL="266700" indent="-266700" algn="l" eaLnBrk="1" hangingPunct="1">
              <a:lnSpc>
                <a:spcPct val="150000"/>
              </a:lnSpc>
              <a:spcBef>
                <a:spcPct val="0"/>
              </a:spcBef>
              <a:buFontTx/>
              <a:buChar char="•"/>
            </a:pPr>
            <a:r>
              <a:rPr lang="it-IT" altLang="it-IT" sz="2800" b="1" smtClean="0"/>
              <a:t>Race Office</a:t>
            </a:r>
          </a:p>
          <a:p>
            <a:pPr marL="266700" indent="-266700" algn="l" eaLnBrk="1" hangingPunct="1">
              <a:lnSpc>
                <a:spcPct val="150000"/>
              </a:lnSpc>
              <a:spcBef>
                <a:spcPct val="0"/>
              </a:spcBef>
              <a:buFontTx/>
              <a:buChar char="•"/>
            </a:pPr>
            <a:r>
              <a:rPr lang="it-IT" altLang="it-IT" sz="2800" b="1" smtClean="0"/>
              <a:t>Il briefing coi concorrenti</a:t>
            </a:r>
          </a:p>
          <a:p>
            <a:pPr marL="266700" indent="-266700" algn="l" eaLnBrk="1" hangingPunct="1">
              <a:lnSpc>
                <a:spcPct val="150000"/>
              </a:lnSpc>
              <a:spcBef>
                <a:spcPct val="0"/>
              </a:spcBef>
              <a:buFontTx/>
              <a:buChar char="•"/>
            </a:pPr>
            <a:r>
              <a:rPr lang="it-IT" altLang="it-IT" sz="2800" b="1" smtClean="0"/>
              <a:t>Il briefing sulla Sicurezza</a:t>
            </a:r>
          </a:p>
          <a:p>
            <a:pPr marL="266700" indent="-266700" algn="l" eaLnBrk="1" hangingPunct="1">
              <a:lnSpc>
                <a:spcPct val="150000"/>
              </a:lnSpc>
              <a:spcBef>
                <a:spcPct val="0"/>
              </a:spcBef>
              <a:buFontTx/>
              <a:buChar char="•"/>
            </a:pPr>
            <a:r>
              <a:rPr lang="it-IT" altLang="it-IT" sz="2800" b="1" smtClean="0"/>
              <a:t>Segnali a terra</a:t>
            </a:r>
          </a:p>
        </p:txBody>
      </p:sp>
      <p:sp>
        <p:nvSpPr>
          <p:cNvPr id="54274" name="Segnaposto piè di pagina 4"/>
          <p:cNvSpPr>
            <a:spLocks noGrp="1"/>
          </p:cNvSpPr>
          <p:nvPr>
            <p:ph type="ftr" sz="quarter" idx="3"/>
          </p:nvPr>
        </p:nvSpPr>
        <p:spPr>
          <a:xfrm>
            <a:off x="251520" y="6492875"/>
            <a:ext cx="3384376" cy="365125"/>
          </a:xfrm>
          <a:noFill/>
        </p:spPr>
        <p:txBody>
          <a:bodyPr/>
          <a:lstStyle/>
          <a:p>
            <a:r>
              <a:rPr lang="it-IT" altLang="it-IT" smtClean="0">
                <a:latin typeface="Arial" pitchFamily="34" charset="0"/>
              </a:rPr>
              <a:t>Gestione delle Regate 1 di 3</a:t>
            </a:r>
          </a:p>
        </p:txBody>
      </p:sp>
      <p:sp>
        <p:nvSpPr>
          <p:cNvPr id="3" name="Titolo 2"/>
          <p:cNvSpPr>
            <a:spLocks noGrp="1"/>
          </p:cNvSpPr>
          <p:nvPr>
            <p:ph type="title"/>
          </p:nvPr>
        </p:nvSpPr>
        <p:spPr/>
        <p:txBody>
          <a:bodyPr/>
          <a:lstStyle/>
          <a:p>
            <a:pPr>
              <a:defRPr/>
            </a:pPr>
            <a:r>
              <a:rPr lang="it-IT" altLang="it-IT" b="1" dirty="0" smtClean="0"/>
              <a:t>2 - PRIMA DELLA REGATA</a:t>
            </a:r>
            <a:r>
              <a:rPr lang="it-IT" altLang="it-IT" dirty="0" smtClean="0"/>
              <a:t> </a:t>
            </a:r>
            <a:endParaRPr lang="it-IT" dirty="0"/>
          </a:p>
        </p:txBody>
      </p:sp>
      <p:sp>
        <p:nvSpPr>
          <p:cNvPr id="54275" name="Segnaposto numero diapositiva 5"/>
          <p:cNvSpPr>
            <a:spLocks noGrp="1"/>
          </p:cNvSpPr>
          <p:nvPr>
            <p:ph type="sldNum" sz="quarter" idx="4"/>
          </p:nvPr>
        </p:nvSpPr>
        <p:spPr>
          <a:prstGeom prst="rect">
            <a:avLst/>
          </a:prstGeom>
          <a:noFill/>
        </p:spPr>
        <p:txBody>
          <a:bodyPr/>
          <a:lstStyle/>
          <a:p>
            <a:fld id="{2BCBB869-279A-4C7C-AFFF-C7B0266CD5B9}" type="slidenum">
              <a:rPr lang="it-IT" altLang="it-IT" smtClean="0"/>
              <a:pPr/>
              <a:t>53</a:t>
            </a:fld>
            <a:endParaRPr lang="it-IT" altLang="it-IT" smtClean="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a:defRPr/>
            </a:pPr>
            <a:r>
              <a:rPr lang="it-IT" b="1" dirty="0" smtClean="0"/>
              <a:t>UN METODO </a:t>
            </a:r>
            <a:r>
              <a:rPr lang="it-IT" b="1" dirty="0" err="1" smtClean="0"/>
              <a:t>DI</a:t>
            </a:r>
            <a:r>
              <a:rPr lang="it-IT" b="1" dirty="0" smtClean="0"/>
              <a:t> LAVORO</a:t>
            </a:r>
            <a:endParaRPr lang="it-IT" b="1" dirty="0"/>
          </a:p>
        </p:txBody>
      </p:sp>
      <p:sp>
        <p:nvSpPr>
          <p:cNvPr id="55299"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5301" name="Rettangolo 6"/>
          <p:cNvSpPr>
            <a:spLocks noChangeArrowheads="1"/>
          </p:cNvSpPr>
          <p:nvPr/>
        </p:nvSpPr>
        <p:spPr bwMode="auto">
          <a:xfrm>
            <a:off x="942975" y="1919288"/>
            <a:ext cx="7199313" cy="3786187"/>
          </a:xfrm>
          <a:prstGeom prst="rect">
            <a:avLst/>
          </a:prstGeom>
          <a:noFill/>
          <a:ln w="9525">
            <a:noFill/>
            <a:miter lim="800000"/>
            <a:headEnd/>
            <a:tailEnd/>
          </a:ln>
        </p:spPr>
        <p:txBody>
          <a:bodyPr>
            <a:spAutoFit/>
          </a:bodyPr>
          <a:lstStyle/>
          <a:p>
            <a:pPr algn="just"/>
            <a:r>
              <a:rPr lang="it-IT" altLang="it-IT" sz="2000" b="0"/>
              <a:t>La maggior parte degli UdR sviluppa un metodo di lavoro anche senza rendersi conto di farlo. </a:t>
            </a:r>
          </a:p>
          <a:p>
            <a:pPr algn="just"/>
            <a:r>
              <a:rPr lang="it-IT" altLang="it-IT" sz="2000" b="0"/>
              <a:t>Un circolo abituato a gestire manifestazioni importanti ha già un suo team abituato a lavorare quasi in automatico.</a:t>
            </a:r>
          </a:p>
          <a:p>
            <a:pPr algn="just"/>
            <a:r>
              <a:rPr lang="it-IT" altLang="it-IT" sz="2000" b="0"/>
              <a:t>Operare in un luogo al di fuori del proprio club comporta più sfide. Il team di gestione di regata non sarà a conoscenza del livello di abilità o del metodo di lavoro dell’UdR esterno e questi  non avrà la conoscenza locale che è essenziale per il successo di qualsiasi evento.</a:t>
            </a:r>
          </a:p>
          <a:p>
            <a:pPr algn="just"/>
            <a:r>
              <a:rPr lang="it-IT" altLang="it-IT" sz="2000" b="0">
                <a:solidFill>
                  <a:srgbClr val="FF0000"/>
                </a:solidFill>
              </a:rPr>
              <a:t>L’UdR dovrà adattare il suo metodo di lavoro per adattarsi al livello di abilità e alle consuetudini del team locale acquisendo inoltre quante più informazioni possibili sulle condizioni locali. </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632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LA RIUNIONE PRELIMINARE</a:t>
            </a:r>
            <a:r>
              <a:rPr lang="it-IT" altLang="it-IT" smtClean="0"/>
              <a:t> </a:t>
            </a:r>
          </a:p>
        </p:txBody>
      </p:sp>
      <p:sp>
        <p:nvSpPr>
          <p:cNvPr id="5632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6325" name="Rectangle 6"/>
          <p:cNvSpPr>
            <a:spLocks noChangeArrowheads="1"/>
          </p:cNvSpPr>
          <p:nvPr/>
        </p:nvSpPr>
        <p:spPr bwMode="auto">
          <a:xfrm>
            <a:off x="950913" y="1738313"/>
            <a:ext cx="7199312" cy="3416300"/>
          </a:xfrm>
          <a:prstGeom prst="rect">
            <a:avLst/>
          </a:prstGeom>
          <a:noFill/>
          <a:ln w="9525">
            <a:noFill/>
            <a:miter lim="800000"/>
            <a:headEnd/>
            <a:tailEnd/>
          </a:ln>
        </p:spPr>
        <p:txBody>
          <a:bodyPr>
            <a:spAutoFit/>
          </a:bodyPr>
          <a:lstStyle/>
          <a:p>
            <a:pPr marL="174625" indent="-174625" algn="just" eaLnBrk="1" hangingPunct="1"/>
            <a:r>
              <a:rPr lang="it-IT" altLang="it-IT" sz="2400">
                <a:solidFill>
                  <a:schemeClr val="tx1"/>
                </a:solidFill>
              </a:rPr>
              <a:t>Riunione degli Ufficiali di Regata</a:t>
            </a:r>
            <a:endParaRPr lang="it-IT" altLang="it-IT" sz="2400" b="0">
              <a:solidFill>
                <a:schemeClr val="tx1"/>
              </a:solidFill>
            </a:endParaRPr>
          </a:p>
          <a:p>
            <a:pPr marL="174625" indent="-174625" algn="just" eaLnBrk="1" hangingPunct="1"/>
            <a:endParaRPr lang="it-IT" altLang="it-IT" sz="2400" b="0">
              <a:solidFill>
                <a:schemeClr val="tx1"/>
              </a:solidFill>
            </a:endParaRPr>
          </a:p>
          <a:p>
            <a:pPr marL="174625" indent="-174625" algn="just" eaLnBrk="1" hangingPunct="1">
              <a:buFontTx/>
              <a:buChar char="•"/>
            </a:pPr>
            <a:r>
              <a:rPr lang="it-IT" altLang="it-IT" sz="2400" b="0">
                <a:solidFill>
                  <a:schemeClr val="tx1"/>
                </a:solidFill>
              </a:rPr>
              <a:t>Definire tutti i ruoli</a:t>
            </a:r>
          </a:p>
          <a:p>
            <a:pPr marL="174625" indent="-174625" algn="just" eaLnBrk="1" hangingPunct="1">
              <a:buFontTx/>
              <a:buChar char="•"/>
            </a:pPr>
            <a:r>
              <a:rPr lang="it-IT" altLang="it-IT" sz="2400" b="0">
                <a:solidFill>
                  <a:schemeClr val="tx1"/>
                </a:solidFill>
              </a:rPr>
              <a:t>Chiarire tutti i dubbi</a:t>
            </a:r>
          </a:p>
          <a:p>
            <a:pPr marL="174625" indent="-174625" algn="just" eaLnBrk="1" hangingPunct="1">
              <a:buFontTx/>
              <a:buChar char="•"/>
            </a:pPr>
            <a:r>
              <a:rPr lang="it-IT" altLang="it-IT" sz="2400" b="0">
                <a:solidFill>
                  <a:schemeClr val="tx1"/>
                </a:solidFill>
              </a:rPr>
              <a:t>Il problema delle sostituzioni (turnazione)</a:t>
            </a:r>
          </a:p>
          <a:p>
            <a:pPr marL="174625" indent="-174625" algn="just" eaLnBrk="1" hangingPunct="1">
              <a:buFontTx/>
              <a:buChar char="•"/>
            </a:pPr>
            <a:r>
              <a:rPr lang="it-IT" altLang="it-IT" sz="2400" b="0">
                <a:solidFill>
                  <a:schemeClr val="tx1"/>
                </a:solidFill>
              </a:rPr>
              <a:t>Inaccettabile avere dei ritardi (causare disservizi alla manifestazione)</a:t>
            </a:r>
          </a:p>
          <a:p>
            <a:pPr marL="174625" indent="-174625" algn="just" eaLnBrk="1" hangingPunct="1">
              <a:buFontTx/>
              <a:buChar char="•"/>
            </a:pPr>
            <a:r>
              <a:rPr lang="it-IT" altLang="it-IT" sz="2400" b="0">
                <a:solidFill>
                  <a:schemeClr val="tx1"/>
                </a:solidFill>
              </a:rPr>
              <a:t>Chiarire che la giornata di ‘lavoro’ finisce con la pubblicazione delle classifiche</a:t>
            </a:r>
          </a:p>
        </p:txBody>
      </p:sp>
      <p:sp>
        <p:nvSpPr>
          <p:cNvPr id="56326" name="Rectangle 7"/>
          <p:cNvSpPr>
            <a:spLocks noChangeArrowheads="1"/>
          </p:cNvSpPr>
          <p:nvPr/>
        </p:nvSpPr>
        <p:spPr bwMode="auto">
          <a:xfrm>
            <a:off x="1062038" y="5661248"/>
            <a:ext cx="7056437" cy="434975"/>
          </a:xfrm>
          <a:prstGeom prst="rect">
            <a:avLst/>
          </a:prstGeom>
          <a:noFill/>
          <a:ln w="38100">
            <a:solidFill>
              <a:schemeClr val="tx1"/>
            </a:solidFill>
            <a:miter lim="800000"/>
            <a:headEnd/>
            <a:tailEnd/>
          </a:ln>
        </p:spPr>
        <p:txBody>
          <a:bodyPr wrap="none">
            <a:spAutoFit/>
          </a:bodyPr>
          <a:lstStyle/>
          <a:p>
            <a:pPr eaLnBrk="1" hangingPunct="1"/>
            <a:r>
              <a:rPr lang="it-IT" altLang="it-IT" sz="2000">
                <a:solidFill>
                  <a:schemeClr val="tx1"/>
                </a:solidFill>
              </a:rPr>
              <a:t>Manifestazioni con più campi di regata – il ruolo del PRO</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a:defRPr/>
            </a:pPr>
            <a:r>
              <a:rPr lang="it-IT" b="1" dirty="0" smtClean="0"/>
              <a:t>ISTRUZIONI </a:t>
            </a:r>
            <a:r>
              <a:rPr lang="it-IT" b="1" dirty="0" err="1" smtClean="0"/>
              <a:t>DI</a:t>
            </a:r>
            <a:r>
              <a:rPr lang="it-IT" b="1" dirty="0" smtClean="0"/>
              <a:t> REGATA</a:t>
            </a:r>
            <a:endParaRPr lang="it-IT" b="1" dirty="0"/>
          </a:p>
        </p:txBody>
      </p:sp>
      <p:sp>
        <p:nvSpPr>
          <p:cNvPr id="5734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 name="Rectangle 5"/>
          <p:cNvSpPr>
            <a:spLocks noChangeArrowheads="1"/>
          </p:cNvSpPr>
          <p:nvPr/>
        </p:nvSpPr>
        <p:spPr bwMode="auto">
          <a:xfrm>
            <a:off x="2239963" y="1377950"/>
            <a:ext cx="4645025" cy="1709738"/>
          </a:xfrm>
          <a:prstGeom prst="rect">
            <a:avLst/>
          </a:prstGeom>
          <a:solidFill>
            <a:srgbClr val="DDDDDD"/>
          </a:solidFill>
          <a:ln w="38100">
            <a:solidFill>
              <a:schemeClr val="tx1"/>
            </a:solidFill>
            <a:miter lim="800000"/>
            <a:headEnd/>
            <a:tailEnd/>
          </a:ln>
        </p:spPr>
        <p:txBody>
          <a:bodyPr/>
          <a:lstStyle/>
          <a:p>
            <a:pPr marL="180000" eaLnBrk="1" hangingPunct="1">
              <a:lnSpc>
                <a:spcPct val="80000"/>
              </a:lnSpc>
              <a:spcBef>
                <a:spcPts val="0"/>
              </a:spcBef>
              <a:defRPr/>
            </a:pPr>
            <a:endParaRPr lang="it-IT" altLang="it-IT" sz="1050" b="1" dirty="0">
              <a:solidFill>
                <a:srgbClr val="FF0000"/>
              </a:solidFill>
            </a:endParaRPr>
          </a:p>
          <a:p>
            <a:pPr marL="180000" eaLnBrk="1" hangingPunct="1">
              <a:lnSpc>
                <a:spcPct val="80000"/>
              </a:lnSpc>
              <a:spcBef>
                <a:spcPts val="0"/>
              </a:spcBef>
              <a:defRPr/>
            </a:pPr>
            <a:r>
              <a:rPr lang="it-IT" altLang="it-IT" sz="2000" b="1" dirty="0">
                <a:solidFill>
                  <a:srgbClr val="FF0000"/>
                </a:solidFill>
              </a:rPr>
              <a:t>BANDO ED ISTRUZIONI</a:t>
            </a:r>
            <a:r>
              <a:rPr lang="it-IT" altLang="it-IT" sz="2000" b="1" dirty="0"/>
              <a:t> </a:t>
            </a:r>
          </a:p>
          <a:p>
            <a:pPr eaLnBrk="1" hangingPunct="1">
              <a:lnSpc>
                <a:spcPct val="80000"/>
              </a:lnSpc>
              <a:defRPr/>
            </a:pPr>
            <a:endParaRPr lang="it-IT" altLang="it-IT" sz="1600" b="1" dirty="0"/>
          </a:p>
          <a:p>
            <a:pPr marL="536575" lvl="2" indent="-177800" eaLnBrk="1" hangingPunct="1">
              <a:buFontTx/>
              <a:buChar char="•"/>
              <a:defRPr/>
            </a:pPr>
            <a:r>
              <a:rPr lang="it-IT" altLang="it-IT" sz="1600" b="1" dirty="0">
                <a:solidFill>
                  <a:schemeClr val="tx1"/>
                </a:solidFill>
              </a:rPr>
              <a:t>ANALISI PREVENTIVA</a:t>
            </a:r>
          </a:p>
          <a:p>
            <a:pPr marL="536575" lvl="2" indent="-177800" eaLnBrk="1" hangingPunct="1">
              <a:buFontTx/>
              <a:buChar char="•"/>
              <a:defRPr/>
            </a:pPr>
            <a:r>
              <a:rPr lang="it-IT" altLang="it-IT" sz="1600" b="1" dirty="0">
                <a:solidFill>
                  <a:schemeClr val="tx1"/>
                </a:solidFill>
              </a:rPr>
              <a:t>MODIFICHE ALLE REGOLE</a:t>
            </a:r>
          </a:p>
          <a:p>
            <a:pPr marL="536575" lvl="2" indent="-177800" eaLnBrk="1" hangingPunct="1">
              <a:buFontTx/>
              <a:buChar char="•"/>
              <a:defRPr/>
            </a:pPr>
            <a:r>
              <a:rPr lang="it-IT" altLang="it-IT" sz="1600" b="1" dirty="0">
                <a:solidFill>
                  <a:schemeClr val="tx1"/>
                </a:solidFill>
              </a:rPr>
              <a:t>COMUNICATI</a:t>
            </a:r>
          </a:p>
          <a:p>
            <a:pPr marL="536575" lvl="2" indent="-177800" eaLnBrk="1" hangingPunct="1">
              <a:buFontTx/>
              <a:buChar char="•"/>
              <a:defRPr/>
            </a:pPr>
            <a:r>
              <a:rPr lang="it-IT" altLang="it-IT" sz="1600" b="1" dirty="0">
                <a:solidFill>
                  <a:schemeClr val="tx1"/>
                </a:solidFill>
              </a:rPr>
              <a:t>RAPPORTI CON GIURIA E STAZZATORI</a:t>
            </a:r>
          </a:p>
        </p:txBody>
      </p:sp>
      <p:sp>
        <p:nvSpPr>
          <p:cNvPr id="57349" name="Rettangolo 1"/>
          <p:cNvSpPr>
            <a:spLocks noChangeArrowheads="1"/>
          </p:cNvSpPr>
          <p:nvPr/>
        </p:nvSpPr>
        <p:spPr bwMode="auto">
          <a:xfrm>
            <a:off x="865188" y="3687763"/>
            <a:ext cx="7297737" cy="1938337"/>
          </a:xfrm>
          <a:prstGeom prst="rect">
            <a:avLst/>
          </a:prstGeom>
          <a:noFill/>
          <a:ln w="9525">
            <a:noFill/>
            <a:miter lim="800000"/>
            <a:headEnd/>
            <a:tailEnd/>
          </a:ln>
        </p:spPr>
        <p:txBody>
          <a:bodyPr>
            <a:spAutoFit/>
          </a:bodyPr>
          <a:lstStyle/>
          <a:p>
            <a:pPr eaLnBrk="1" hangingPunct="1"/>
            <a:r>
              <a:rPr lang="it-IT" altLang="it-IT" sz="2000" b="1" dirty="0"/>
              <a:t>Lettura collettiva del Bando e delle Istruzioni di Regata</a:t>
            </a:r>
          </a:p>
          <a:p>
            <a:pPr eaLnBrk="1" hangingPunct="1"/>
            <a:r>
              <a:rPr lang="it-IT" altLang="it-IT" sz="2000" b="1" dirty="0"/>
              <a:t>Verificare quali Regole sono state modificate e che la modifica sia stata evidenziata</a:t>
            </a:r>
          </a:p>
          <a:p>
            <a:pPr eaLnBrk="1" hangingPunct="1"/>
            <a:r>
              <a:rPr lang="it-IT" altLang="it-IT" sz="2000" b="1" dirty="0"/>
              <a:t>Fare gli eventuali comunicati (solo se indispensabile)</a:t>
            </a:r>
          </a:p>
          <a:p>
            <a:pPr eaLnBrk="1" hangingPunct="1"/>
            <a:r>
              <a:rPr lang="it-IT" altLang="it-IT" sz="2000" b="1" dirty="0"/>
              <a:t>E’ il momento per chiarire i ruoli con la Giuria e gli stazzatori</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Right)">
                                      <p:cBhvr>
                                        <p:cTn id="11" dur="2000"/>
                                        <p:tgtEl>
                                          <p:spTgt spid="7">
                                            <p:txEl>
                                              <p:pRg st="1" end="1"/>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strips(downRight)">
                                      <p:cBhvr>
                                        <p:cTn id="14" dur="2000"/>
                                        <p:tgtEl>
                                          <p:spTgt spid="7">
                                            <p:txEl>
                                              <p:pRg st="3" end="3"/>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strips(downRight)">
                                      <p:cBhvr>
                                        <p:cTn id="17" dur="2000"/>
                                        <p:tgtEl>
                                          <p:spTgt spid="7">
                                            <p:txEl>
                                              <p:pRg st="4" end="4"/>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strips(downRight)">
                                      <p:cBhvr>
                                        <p:cTn id="20" dur="2000"/>
                                        <p:tgtEl>
                                          <p:spTgt spid="7">
                                            <p:txEl>
                                              <p:pRg st="5" end="5"/>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strips(downRight)">
                                      <p:cBhvr>
                                        <p:cTn id="23"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altLang="it-IT" b="1" dirty="0" smtClean="0"/>
              <a:t>VERIFICHE</a:t>
            </a:r>
            <a:endParaRPr lang="it-IT" dirty="0"/>
          </a:p>
        </p:txBody>
      </p:sp>
      <p:sp>
        <p:nvSpPr>
          <p:cNvPr id="5837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8677" name="Rectangle 5"/>
          <p:cNvSpPr>
            <a:spLocks noChangeArrowheads="1"/>
          </p:cNvSpPr>
          <p:nvPr/>
        </p:nvSpPr>
        <p:spPr bwMode="auto">
          <a:xfrm>
            <a:off x="1712913" y="1651000"/>
            <a:ext cx="5703887" cy="3632200"/>
          </a:xfrm>
          <a:prstGeom prst="rect">
            <a:avLst/>
          </a:prstGeom>
          <a:solidFill>
            <a:srgbClr val="DDDDDD"/>
          </a:solidFill>
          <a:ln w="38100">
            <a:solidFill>
              <a:schemeClr val="tx1"/>
            </a:solidFill>
            <a:miter lim="800000"/>
            <a:headEnd/>
            <a:tailEnd/>
          </a:ln>
        </p:spPr>
        <p:txBody>
          <a:bodyPr/>
          <a:lstStyle/>
          <a:p>
            <a:pPr marL="342900" indent="-342900" algn="ctr" eaLnBrk="1" hangingPunct="1"/>
            <a:endParaRPr lang="it-IT" altLang="it-IT" sz="2000" b="1">
              <a:solidFill>
                <a:schemeClr val="tx1"/>
              </a:solidFill>
            </a:endParaRPr>
          </a:p>
          <a:p>
            <a:pPr marL="800100" lvl="1" indent="-342900" eaLnBrk="1" hangingPunct="1"/>
            <a:r>
              <a:rPr lang="it-IT" altLang="it-IT" sz="2000" b="1">
                <a:solidFill>
                  <a:schemeClr val="tx1"/>
                </a:solidFill>
              </a:rPr>
              <a:t>(TESSERE FIV + ASSICURAZIONE)</a:t>
            </a:r>
          </a:p>
          <a:p>
            <a:pPr marL="800100" lvl="1" indent="-342900" eaLnBrk="1" hangingPunct="1"/>
            <a:r>
              <a:rPr lang="it-IT" altLang="it-IT" sz="2000" b="1">
                <a:solidFill>
                  <a:schemeClr val="tx1"/>
                </a:solidFill>
              </a:rPr>
              <a:t>MEZZI ED ATTREZZATURE</a:t>
            </a:r>
          </a:p>
          <a:p>
            <a:pPr marL="800100" lvl="1" indent="-342900" eaLnBrk="1" hangingPunct="1"/>
            <a:r>
              <a:rPr lang="it-IT" altLang="it-IT" sz="2000" b="1">
                <a:solidFill>
                  <a:schemeClr val="tx1"/>
                </a:solidFill>
              </a:rPr>
              <a:t>PROCEDURE DI SOCCORSO</a:t>
            </a:r>
          </a:p>
          <a:p>
            <a:pPr marL="800100" lvl="1" indent="-342900" eaLnBrk="1" hangingPunct="1"/>
            <a:r>
              <a:rPr lang="it-IT" altLang="it-IT" sz="2000" b="1">
                <a:solidFill>
                  <a:schemeClr val="tx1"/>
                </a:solidFill>
              </a:rPr>
              <a:t>PROCEDURE POSA CAMPO</a:t>
            </a:r>
          </a:p>
          <a:p>
            <a:pPr marL="800100" lvl="1" indent="-342900" eaLnBrk="1" hangingPunct="1"/>
            <a:r>
              <a:rPr lang="it-IT" altLang="it-IT" sz="2000" b="1">
                <a:solidFill>
                  <a:schemeClr val="tx1"/>
                </a:solidFill>
              </a:rPr>
              <a:t>SISTEMA DI COMUNICAZIONE</a:t>
            </a:r>
          </a:p>
          <a:p>
            <a:pPr marL="800100" lvl="1" indent="-342900" eaLnBrk="1" hangingPunct="1"/>
            <a:r>
              <a:rPr lang="it-IT" altLang="it-IT" sz="2000" b="1">
                <a:solidFill>
                  <a:schemeClr val="tx1"/>
                </a:solidFill>
              </a:rPr>
              <a:t>INFORMAZIONI SULLA CLASSE</a:t>
            </a:r>
          </a:p>
          <a:p>
            <a:pPr marL="800100" lvl="1" indent="-342900" eaLnBrk="1" hangingPunct="1"/>
            <a:r>
              <a:rPr lang="it-IT" altLang="it-IT" sz="2000" b="1">
                <a:solidFill>
                  <a:schemeClr val="tx1"/>
                </a:solidFill>
              </a:rPr>
              <a:t>AUTORIZZAZIONE</a:t>
            </a:r>
          </a:p>
          <a:p>
            <a:pPr marL="800100" lvl="1" indent="-342900" eaLnBrk="1" hangingPunct="1"/>
            <a:r>
              <a:rPr lang="it-IT" altLang="it-IT" sz="2000" b="1">
                <a:solidFill>
                  <a:schemeClr val="tx1"/>
                </a:solidFill>
              </a:rPr>
              <a:t>INFORMAZIONI METEOROLOGICHE</a:t>
            </a:r>
          </a:p>
          <a:p>
            <a:pPr marL="800100" lvl="1" indent="-342900" eaLnBrk="1" hangingPunct="1"/>
            <a:r>
              <a:rPr lang="it-IT" altLang="it-IT" sz="2000" b="1">
                <a:solidFill>
                  <a:schemeClr val="tx1"/>
                </a:solidFill>
              </a:rPr>
              <a:t>CONTROLLI DI STAZZA</a:t>
            </a:r>
          </a:p>
        </p:txBody>
      </p:sp>
      <p:sp>
        <p:nvSpPr>
          <p:cNvPr id="58374" name="Rettangolo 5"/>
          <p:cNvSpPr>
            <a:spLocks noChangeArrowheads="1"/>
          </p:cNvSpPr>
          <p:nvPr/>
        </p:nvSpPr>
        <p:spPr bwMode="auto">
          <a:xfrm>
            <a:off x="2190750" y="5807075"/>
            <a:ext cx="4391025" cy="369888"/>
          </a:xfrm>
          <a:prstGeom prst="rect">
            <a:avLst/>
          </a:prstGeom>
          <a:noFill/>
          <a:ln w="9525">
            <a:noFill/>
            <a:miter lim="800000"/>
            <a:headEnd/>
            <a:tailEnd/>
          </a:ln>
        </p:spPr>
        <p:txBody>
          <a:bodyPr wrap="none">
            <a:spAutoFit/>
          </a:bodyPr>
          <a:lstStyle/>
          <a:p>
            <a:r>
              <a:rPr lang="it-IT" altLang="it-IT" sz="1800" b="0">
                <a:solidFill>
                  <a:srgbClr val="FF0000"/>
                </a:solidFill>
              </a:rPr>
              <a:t>per il tesseramento vedi slide successiva</a:t>
            </a:r>
            <a:endParaRPr lang="it-IT" sz="1800">
              <a:solidFill>
                <a:srgbClr val="FF0000"/>
              </a:solidFill>
            </a:endParaRP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28677">
                                            <p:bg/>
                                          </p:spTgt>
                                        </p:tgtEl>
                                        <p:attrNameLst>
                                          <p:attrName>style.visibility</p:attrName>
                                        </p:attrNameLst>
                                      </p:cBhvr>
                                      <p:to>
                                        <p:strVal val="visible"/>
                                      </p:to>
                                    </p:set>
                                    <p:anim calcmode="lin" valueType="num">
                                      <p:cBhvr additive="base">
                                        <p:cTn id="7" dur="1000" fill="hold"/>
                                        <p:tgtEl>
                                          <p:spTgt spid="2867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8677">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8" presetClass="entr" presetSubtype="6" fill="hold" nodeType="after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strips(downRight)">
                                      <p:cBhvr>
                                        <p:cTn id="12" dur="2000"/>
                                        <p:tgtEl>
                                          <p:spTgt spid="28677">
                                            <p:txEl>
                                              <p:pRg st="1" end="1"/>
                                            </p:txEl>
                                          </p:spTgt>
                                        </p:tgtEl>
                                      </p:cBhvr>
                                    </p:animEffect>
                                  </p:childTnLst>
                                </p:cTn>
                              </p:par>
                            </p:childTnLst>
                          </p:cTn>
                        </p:par>
                        <p:par>
                          <p:cTn id="13" fill="hold" nodeType="afterGroup">
                            <p:stCondLst>
                              <p:cond delay="3000"/>
                            </p:stCondLst>
                            <p:childTnLst>
                              <p:par>
                                <p:cTn id="14" presetID="18" presetClass="entr" presetSubtype="6" fill="hold" nodeType="afterEffect">
                                  <p:stCondLst>
                                    <p:cond delay="0"/>
                                  </p:stCondLst>
                                  <p:childTnLst>
                                    <p:set>
                                      <p:cBhvr>
                                        <p:cTn id="15" dur="1" fill="hold">
                                          <p:stCondLst>
                                            <p:cond delay="0"/>
                                          </p:stCondLst>
                                        </p:cTn>
                                        <p:tgtEl>
                                          <p:spTgt spid="28677">
                                            <p:txEl>
                                              <p:pRg st="2" end="2"/>
                                            </p:txEl>
                                          </p:spTgt>
                                        </p:tgtEl>
                                        <p:attrNameLst>
                                          <p:attrName>style.visibility</p:attrName>
                                        </p:attrNameLst>
                                      </p:cBhvr>
                                      <p:to>
                                        <p:strVal val="visible"/>
                                      </p:to>
                                    </p:set>
                                    <p:animEffect transition="in" filter="strips(downRight)">
                                      <p:cBhvr>
                                        <p:cTn id="16" dur="2000"/>
                                        <p:tgtEl>
                                          <p:spTgt spid="28677">
                                            <p:txEl>
                                              <p:pRg st="2" end="2"/>
                                            </p:txEl>
                                          </p:spTgt>
                                        </p:tgtEl>
                                      </p:cBhvr>
                                    </p:animEffect>
                                  </p:childTnLst>
                                </p:cTn>
                              </p:par>
                            </p:childTnLst>
                          </p:cTn>
                        </p:par>
                        <p:par>
                          <p:cTn id="17" fill="hold" nodeType="afterGroup">
                            <p:stCondLst>
                              <p:cond delay="5000"/>
                            </p:stCondLst>
                            <p:childTnLst>
                              <p:par>
                                <p:cTn id="18" presetID="18" presetClass="entr" presetSubtype="6" fill="hold" nodeType="afterEffect">
                                  <p:stCondLst>
                                    <p:cond delay="0"/>
                                  </p:stCondLst>
                                  <p:childTnLst>
                                    <p:set>
                                      <p:cBhvr>
                                        <p:cTn id="19" dur="1" fill="hold">
                                          <p:stCondLst>
                                            <p:cond delay="0"/>
                                          </p:stCondLst>
                                        </p:cTn>
                                        <p:tgtEl>
                                          <p:spTgt spid="28677">
                                            <p:txEl>
                                              <p:pRg st="3" end="3"/>
                                            </p:txEl>
                                          </p:spTgt>
                                        </p:tgtEl>
                                        <p:attrNameLst>
                                          <p:attrName>style.visibility</p:attrName>
                                        </p:attrNameLst>
                                      </p:cBhvr>
                                      <p:to>
                                        <p:strVal val="visible"/>
                                      </p:to>
                                    </p:set>
                                    <p:animEffect transition="in" filter="strips(downRight)">
                                      <p:cBhvr>
                                        <p:cTn id="20" dur="2000"/>
                                        <p:tgtEl>
                                          <p:spTgt spid="28677">
                                            <p:txEl>
                                              <p:pRg st="3" end="3"/>
                                            </p:txEl>
                                          </p:spTgt>
                                        </p:tgtEl>
                                      </p:cBhvr>
                                    </p:animEffect>
                                  </p:childTnLst>
                                </p:cTn>
                              </p:par>
                            </p:childTnLst>
                          </p:cTn>
                        </p:par>
                        <p:par>
                          <p:cTn id="21" fill="hold" nodeType="afterGroup">
                            <p:stCondLst>
                              <p:cond delay="7000"/>
                            </p:stCondLst>
                            <p:childTnLst>
                              <p:par>
                                <p:cTn id="22" presetID="18" presetClass="entr" presetSubtype="6" fill="hold" nodeType="afterEffect">
                                  <p:stCondLst>
                                    <p:cond delay="0"/>
                                  </p:stCondLst>
                                  <p:childTnLst>
                                    <p:set>
                                      <p:cBhvr>
                                        <p:cTn id="23" dur="1" fill="hold">
                                          <p:stCondLst>
                                            <p:cond delay="0"/>
                                          </p:stCondLst>
                                        </p:cTn>
                                        <p:tgtEl>
                                          <p:spTgt spid="28677">
                                            <p:txEl>
                                              <p:pRg st="4" end="4"/>
                                            </p:txEl>
                                          </p:spTgt>
                                        </p:tgtEl>
                                        <p:attrNameLst>
                                          <p:attrName>style.visibility</p:attrName>
                                        </p:attrNameLst>
                                      </p:cBhvr>
                                      <p:to>
                                        <p:strVal val="visible"/>
                                      </p:to>
                                    </p:set>
                                    <p:animEffect transition="in" filter="strips(downRight)">
                                      <p:cBhvr>
                                        <p:cTn id="24" dur="2000"/>
                                        <p:tgtEl>
                                          <p:spTgt spid="28677">
                                            <p:txEl>
                                              <p:pRg st="4" end="4"/>
                                            </p:txEl>
                                          </p:spTgt>
                                        </p:tgtEl>
                                      </p:cBhvr>
                                    </p:animEffect>
                                  </p:childTnLst>
                                </p:cTn>
                              </p:par>
                            </p:childTnLst>
                          </p:cTn>
                        </p:par>
                        <p:par>
                          <p:cTn id="25" fill="hold" nodeType="afterGroup">
                            <p:stCondLst>
                              <p:cond delay="9000"/>
                            </p:stCondLst>
                            <p:childTnLst>
                              <p:par>
                                <p:cTn id="26" presetID="18" presetClass="entr" presetSubtype="6" fill="hold" nodeType="afterEffect">
                                  <p:stCondLst>
                                    <p:cond delay="0"/>
                                  </p:stCondLst>
                                  <p:childTnLst>
                                    <p:set>
                                      <p:cBhvr>
                                        <p:cTn id="27" dur="1" fill="hold">
                                          <p:stCondLst>
                                            <p:cond delay="0"/>
                                          </p:stCondLst>
                                        </p:cTn>
                                        <p:tgtEl>
                                          <p:spTgt spid="28677">
                                            <p:txEl>
                                              <p:pRg st="5" end="5"/>
                                            </p:txEl>
                                          </p:spTgt>
                                        </p:tgtEl>
                                        <p:attrNameLst>
                                          <p:attrName>style.visibility</p:attrName>
                                        </p:attrNameLst>
                                      </p:cBhvr>
                                      <p:to>
                                        <p:strVal val="visible"/>
                                      </p:to>
                                    </p:set>
                                    <p:animEffect transition="in" filter="strips(downRight)">
                                      <p:cBhvr>
                                        <p:cTn id="28" dur="2000"/>
                                        <p:tgtEl>
                                          <p:spTgt spid="28677">
                                            <p:txEl>
                                              <p:pRg st="5" end="5"/>
                                            </p:txEl>
                                          </p:spTgt>
                                        </p:tgtEl>
                                      </p:cBhvr>
                                    </p:animEffect>
                                  </p:childTnLst>
                                </p:cTn>
                              </p:par>
                            </p:childTnLst>
                          </p:cTn>
                        </p:par>
                        <p:par>
                          <p:cTn id="29" fill="hold" nodeType="afterGroup">
                            <p:stCondLst>
                              <p:cond delay="11000"/>
                            </p:stCondLst>
                            <p:childTnLst>
                              <p:par>
                                <p:cTn id="30" presetID="18" presetClass="entr" presetSubtype="6" fill="hold" nodeType="afterEffect">
                                  <p:stCondLst>
                                    <p:cond delay="0"/>
                                  </p:stCondLst>
                                  <p:childTnLst>
                                    <p:set>
                                      <p:cBhvr>
                                        <p:cTn id="31" dur="1" fill="hold">
                                          <p:stCondLst>
                                            <p:cond delay="0"/>
                                          </p:stCondLst>
                                        </p:cTn>
                                        <p:tgtEl>
                                          <p:spTgt spid="28677">
                                            <p:txEl>
                                              <p:pRg st="6" end="6"/>
                                            </p:txEl>
                                          </p:spTgt>
                                        </p:tgtEl>
                                        <p:attrNameLst>
                                          <p:attrName>style.visibility</p:attrName>
                                        </p:attrNameLst>
                                      </p:cBhvr>
                                      <p:to>
                                        <p:strVal val="visible"/>
                                      </p:to>
                                    </p:set>
                                    <p:animEffect transition="in" filter="strips(downRight)">
                                      <p:cBhvr>
                                        <p:cTn id="32" dur="2000"/>
                                        <p:tgtEl>
                                          <p:spTgt spid="28677">
                                            <p:txEl>
                                              <p:pRg st="6" end="6"/>
                                            </p:txEl>
                                          </p:spTgt>
                                        </p:tgtEl>
                                      </p:cBhvr>
                                    </p:animEffect>
                                  </p:childTnLst>
                                </p:cTn>
                              </p:par>
                            </p:childTnLst>
                          </p:cTn>
                        </p:par>
                        <p:par>
                          <p:cTn id="33" fill="hold" nodeType="afterGroup">
                            <p:stCondLst>
                              <p:cond delay="13000"/>
                            </p:stCondLst>
                            <p:childTnLst>
                              <p:par>
                                <p:cTn id="34" presetID="18" presetClass="entr" presetSubtype="6" fill="hold" nodeType="afterEffect">
                                  <p:stCondLst>
                                    <p:cond delay="0"/>
                                  </p:stCondLst>
                                  <p:childTnLst>
                                    <p:set>
                                      <p:cBhvr>
                                        <p:cTn id="35" dur="1" fill="hold">
                                          <p:stCondLst>
                                            <p:cond delay="0"/>
                                          </p:stCondLst>
                                        </p:cTn>
                                        <p:tgtEl>
                                          <p:spTgt spid="28677">
                                            <p:txEl>
                                              <p:pRg st="7" end="7"/>
                                            </p:txEl>
                                          </p:spTgt>
                                        </p:tgtEl>
                                        <p:attrNameLst>
                                          <p:attrName>style.visibility</p:attrName>
                                        </p:attrNameLst>
                                      </p:cBhvr>
                                      <p:to>
                                        <p:strVal val="visible"/>
                                      </p:to>
                                    </p:set>
                                    <p:animEffect transition="in" filter="strips(downRight)">
                                      <p:cBhvr>
                                        <p:cTn id="36" dur="2000"/>
                                        <p:tgtEl>
                                          <p:spTgt spid="28677">
                                            <p:txEl>
                                              <p:pRg st="7" end="7"/>
                                            </p:txEl>
                                          </p:spTgt>
                                        </p:tgtEl>
                                      </p:cBhvr>
                                    </p:animEffect>
                                  </p:childTnLst>
                                </p:cTn>
                              </p:par>
                            </p:childTnLst>
                          </p:cTn>
                        </p:par>
                        <p:par>
                          <p:cTn id="37" fill="hold" nodeType="afterGroup">
                            <p:stCondLst>
                              <p:cond delay="15000"/>
                            </p:stCondLst>
                            <p:childTnLst>
                              <p:par>
                                <p:cTn id="38" presetID="18" presetClass="entr" presetSubtype="6" fill="hold" nodeType="afterEffect">
                                  <p:stCondLst>
                                    <p:cond delay="0"/>
                                  </p:stCondLst>
                                  <p:childTnLst>
                                    <p:set>
                                      <p:cBhvr>
                                        <p:cTn id="39" dur="1" fill="hold">
                                          <p:stCondLst>
                                            <p:cond delay="0"/>
                                          </p:stCondLst>
                                        </p:cTn>
                                        <p:tgtEl>
                                          <p:spTgt spid="28677">
                                            <p:txEl>
                                              <p:pRg st="8" end="8"/>
                                            </p:txEl>
                                          </p:spTgt>
                                        </p:tgtEl>
                                        <p:attrNameLst>
                                          <p:attrName>style.visibility</p:attrName>
                                        </p:attrNameLst>
                                      </p:cBhvr>
                                      <p:to>
                                        <p:strVal val="visible"/>
                                      </p:to>
                                    </p:set>
                                    <p:animEffect transition="in" filter="strips(downRight)">
                                      <p:cBhvr>
                                        <p:cTn id="40" dur="2000"/>
                                        <p:tgtEl>
                                          <p:spTgt spid="28677">
                                            <p:txEl>
                                              <p:pRg st="8" end="8"/>
                                            </p:txEl>
                                          </p:spTgt>
                                        </p:tgtEl>
                                      </p:cBhvr>
                                    </p:animEffect>
                                  </p:childTnLst>
                                </p:cTn>
                              </p:par>
                            </p:childTnLst>
                          </p:cTn>
                        </p:par>
                        <p:par>
                          <p:cTn id="41" fill="hold" nodeType="afterGroup">
                            <p:stCondLst>
                              <p:cond delay="17000"/>
                            </p:stCondLst>
                            <p:childTnLst>
                              <p:par>
                                <p:cTn id="42" presetID="18" presetClass="entr" presetSubtype="6" fill="hold" nodeType="afterEffect">
                                  <p:stCondLst>
                                    <p:cond delay="0"/>
                                  </p:stCondLst>
                                  <p:childTnLst>
                                    <p:set>
                                      <p:cBhvr>
                                        <p:cTn id="43" dur="1" fill="hold">
                                          <p:stCondLst>
                                            <p:cond delay="0"/>
                                          </p:stCondLst>
                                        </p:cTn>
                                        <p:tgtEl>
                                          <p:spTgt spid="28677">
                                            <p:txEl>
                                              <p:pRg st="9" end="9"/>
                                            </p:txEl>
                                          </p:spTgt>
                                        </p:tgtEl>
                                        <p:attrNameLst>
                                          <p:attrName>style.visibility</p:attrName>
                                        </p:attrNameLst>
                                      </p:cBhvr>
                                      <p:to>
                                        <p:strVal val="visible"/>
                                      </p:to>
                                    </p:set>
                                    <p:animEffect transition="in" filter="strips(downRight)">
                                      <p:cBhvr>
                                        <p:cTn id="44" dur="2000"/>
                                        <p:tgtEl>
                                          <p:spTgt spid="286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TESSERAMENTO</a:t>
            </a:r>
            <a:endParaRPr lang="it-IT" b="1" dirty="0"/>
          </a:p>
        </p:txBody>
      </p:sp>
      <p:sp>
        <p:nvSpPr>
          <p:cNvPr id="59395"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 name="Rectangle 3"/>
          <p:cNvSpPr>
            <a:spLocks noChangeArrowheads="1"/>
          </p:cNvSpPr>
          <p:nvPr/>
        </p:nvSpPr>
        <p:spPr bwMode="auto">
          <a:xfrm>
            <a:off x="957263" y="1639888"/>
            <a:ext cx="7213600" cy="2466975"/>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2800" dirty="0">
                <a:solidFill>
                  <a:schemeClr val="tx1"/>
                </a:solidFill>
              </a:rPr>
              <a:t>“</a:t>
            </a:r>
            <a:r>
              <a:rPr lang="it-IT" altLang="it-IT" sz="2800" b="1" dirty="0">
                <a:solidFill>
                  <a:schemeClr val="tx1"/>
                </a:solidFill>
              </a:rPr>
              <a:t>Tesseramento</a:t>
            </a:r>
            <a:r>
              <a:rPr lang="it-IT" altLang="it-IT" sz="2800" dirty="0">
                <a:solidFill>
                  <a:schemeClr val="tx1"/>
                </a:solidFill>
              </a:rPr>
              <a:t>”</a:t>
            </a:r>
          </a:p>
          <a:p>
            <a:pPr algn="just"/>
            <a:endParaRPr lang="it-IT" altLang="it-IT" sz="2000" b="0" dirty="0">
              <a:solidFill>
                <a:schemeClr val="tx1"/>
              </a:solidFill>
            </a:endParaRPr>
          </a:p>
          <a:p>
            <a:pPr algn="just"/>
            <a:r>
              <a:rPr lang="it-IT" altLang="it-IT" sz="2000" b="0" dirty="0">
                <a:solidFill>
                  <a:schemeClr val="tx1"/>
                </a:solidFill>
              </a:rPr>
              <a:t>Nelle manifestazioni veliche, l’Affiliato organizzatore ha la responsabilità del controllo delle tessere, compresa la visita medica, e l’obbligo di darne certificazione al Presidente del Comitato di Regata. </a:t>
            </a:r>
            <a:endParaRPr lang="it-IT" altLang="it-IT" sz="2000" b="0" dirty="0"/>
          </a:p>
          <a:p>
            <a:pPr algn="r" eaLnBrk="1" hangingPunct="1">
              <a:spcBef>
                <a:spcPct val="20000"/>
              </a:spcBef>
            </a:pPr>
            <a:r>
              <a:rPr lang="it-IT" altLang="it-IT" sz="2000" b="0" i="1" dirty="0"/>
              <a:t>(Premessa alla Normativa per l’Attività Sportiva 2015)</a:t>
            </a:r>
            <a:endParaRPr lang="it-IT" altLang="it-IT" sz="2000" b="0" i="1" dirty="0">
              <a:solidFill>
                <a:schemeClr val="tx1"/>
              </a:solidFill>
            </a:endParaRPr>
          </a:p>
        </p:txBody>
      </p:sp>
      <p:sp>
        <p:nvSpPr>
          <p:cNvPr id="59398" name="Rettangolo 6"/>
          <p:cNvSpPr>
            <a:spLocks noChangeArrowheads="1"/>
          </p:cNvSpPr>
          <p:nvPr/>
        </p:nvSpPr>
        <p:spPr bwMode="auto">
          <a:xfrm>
            <a:off x="957263" y="4592638"/>
            <a:ext cx="7199312" cy="1568450"/>
          </a:xfrm>
          <a:prstGeom prst="rect">
            <a:avLst/>
          </a:prstGeom>
          <a:noFill/>
          <a:ln w="9525">
            <a:noFill/>
            <a:miter lim="800000"/>
            <a:headEnd/>
            <a:tailEnd/>
          </a:ln>
        </p:spPr>
        <p:txBody>
          <a:bodyPr>
            <a:spAutoFit/>
          </a:bodyPr>
          <a:lstStyle/>
          <a:p>
            <a:pPr algn="just"/>
            <a:r>
              <a:rPr lang="it-IT" altLang="it-IT" sz="2400" b="0"/>
              <a:t>E’ opportuno che il Presidente del CdR verifichi le procedure adottate dal Circolo, in particolare sul controllo della data di scadenza della visita medica (es. scadenza il secondo giorno di regata).</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1000" fill="hold"/>
                                        <p:tgtEl>
                                          <p:spTgt spid="8">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8">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Right)">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MEZZI E PERSONALE</a:t>
            </a:r>
            <a:endParaRPr lang="it-IT" b="1" dirty="0"/>
          </a:p>
        </p:txBody>
      </p:sp>
      <p:sp>
        <p:nvSpPr>
          <p:cNvPr id="60419"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0421" name="Rettangolo 6"/>
          <p:cNvSpPr>
            <a:spLocks noChangeArrowheads="1"/>
          </p:cNvSpPr>
          <p:nvPr/>
        </p:nvSpPr>
        <p:spPr bwMode="auto">
          <a:xfrm>
            <a:off x="914400" y="1682750"/>
            <a:ext cx="7373938" cy="400050"/>
          </a:xfrm>
          <a:prstGeom prst="rect">
            <a:avLst/>
          </a:prstGeom>
          <a:noFill/>
          <a:ln w="9525">
            <a:noFill/>
            <a:miter lim="800000"/>
            <a:headEnd/>
            <a:tailEnd/>
          </a:ln>
        </p:spPr>
        <p:txBody>
          <a:bodyPr>
            <a:spAutoFit/>
          </a:bodyPr>
          <a:lstStyle/>
          <a:p>
            <a:pPr algn="ctr"/>
            <a:r>
              <a:rPr lang="it-IT" altLang="it-IT" sz="2000" b="1" dirty="0"/>
              <a:t>“Norme per l’organizzazione dell’Attività Velico –Sportiva”</a:t>
            </a:r>
          </a:p>
        </p:txBody>
      </p:sp>
      <p:sp>
        <p:nvSpPr>
          <p:cNvPr id="60422" name="Rettangolo 7"/>
          <p:cNvSpPr>
            <a:spLocks noChangeArrowheads="1"/>
          </p:cNvSpPr>
          <p:nvPr/>
        </p:nvSpPr>
        <p:spPr bwMode="auto">
          <a:xfrm>
            <a:off x="957263" y="2768600"/>
            <a:ext cx="7156450" cy="2862263"/>
          </a:xfrm>
          <a:prstGeom prst="rect">
            <a:avLst/>
          </a:prstGeom>
          <a:noFill/>
          <a:ln w="9525">
            <a:noFill/>
            <a:miter lim="800000"/>
            <a:headEnd/>
            <a:tailEnd/>
          </a:ln>
        </p:spPr>
        <p:txBody>
          <a:bodyPr>
            <a:spAutoFit/>
          </a:bodyPr>
          <a:lstStyle/>
          <a:p>
            <a:pPr algn="just"/>
            <a:r>
              <a:rPr lang="it-IT" altLang="it-IT" sz="2000" b="1" dirty="0"/>
              <a:t>I mezzi </a:t>
            </a:r>
            <a:r>
              <a:rPr lang="it-IT" altLang="it-IT" sz="2000" b="0" dirty="0"/>
              <a:t>– “Le caratteristiche dei mezzi di assistenza devono essere adeguate al tipo di barche in regata ed alla distanza dalla costa.”</a:t>
            </a:r>
          </a:p>
          <a:p>
            <a:pPr algn="just"/>
            <a:endParaRPr lang="it-IT" altLang="it-IT" sz="2000" b="0" dirty="0"/>
          </a:p>
          <a:p>
            <a:pPr algn="just"/>
            <a:r>
              <a:rPr lang="it-IT" altLang="it-IT" sz="2000" b="1" dirty="0"/>
              <a:t>Il personale</a:t>
            </a:r>
            <a:r>
              <a:rPr lang="it-IT" altLang="it-IT" sz="2000" dirty="0"/>
              <a:t> </a:t>
            </a:r>
            <a:r>
              <a:rPr lang="it-IT" altLang="it-IT" sz="2000" b="0" dirty="0"/>
              <a:t>– I mezzi devono essere “…. condotti da </a:t>
            </a:r>
            <a:r>
              <a:rPr lang="it-IT" altLang="it-IT" sz="2000" b="1" dirty="0">
                <a:solidFill>
                  <a:srgbClr val="FF0000"/>
                </a:solidFill>
              </a:rPr>
              <a:t>personale qualificato</a:t>
            </a:r>
            <a:r>
              <a:rPr lang="it-IT" altLang="it-IT" sz="2000" b="1" dirty="0"/>
              <a:t> </a:t>
            </a:r>
            <a:r>
              <a:rPr lang="it-IT" altLang="it-IT" sz="2000" b="0" dirty="0"/>
              <a:t>e munito della prescritta abilitazione, quando richiesta, ed utilizzati in relazione alle condizioni meteo – marine del momento e secondo le disposizioni del Comitato di Regata </a:t>
            </a:r>
            <a:r>
              <a:rPr lang="it-IT" altLang="it-IT" sz="2000" b="0" dirty="0" err="1"/>
              <a:t>……</a:t>
            </a:r>
            <a:r>
              <a:rPr lang="it-IT" altLang="it-IT" sz="2000" b="0" dirty="0"/>
              <a:t>”</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59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L’AUTORITA’ ORGANIZZATRICE - 2</a:t>
            </a:r>
          </a:p>
        </p:txBody>
      </p:sp>
      <p:sp>
        <p:nvSpPr>
          <p:cNvPr id="921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77187" name="Rectangle 3"/>
          <p:cNvSpPr>
            <a:spLocks noChangeArrowheads="1"/>
          </p:cNvSpPr>
          <p:nvPr/>
        </p:nvSpPr>
        <p:spPr bwMode="auto">
          <a:xfrm>
            <a:off x="395288" y="1298575"/>
            <a:ext cx="8339137" cy="5116513"/>
          </a:xfrm>
          <a:prstGeom prst="rect">
            <a:avLst/>
          </a:prstGeom>
          <a:solidFill>
            <a:schemeClr val="bg1"/>
          </a:solidFill>
          <a:ln w="38100">
            <a:solidFill>
              <a:srgbClr val="0070C0"/>
            </a:solidFill>
            <a:miter lim="800000"/>
            <a:headEnd/>
            <a:tailEnd/>
          </a:ln>
        </p:spPr>
        <p:txBody>
          <a:bodyPr/>
          <a:lstStyle/>
          <a:p>
            <a:pPr eaLnBrk="1" hangingPunct="1">
              <a:spcBef>
                <a:spcPct val="20000"/>
              </a:spcBef>
            </a:pPr>
            <a:r>
              <a:rPr lang="it-IT" altLang="it-IT" sz="2800" b="1" dirty="0">
                <a:solidFill>
                  <a:schemeClr val="tx1"/>
                </a:solidFill>
                <a:latin typeface="+mj-lt"/>
                <a:cs typeface="Arial" pitchFamily="34" charset="0"/>
              </a:rPr>
              <a:t>Autorità Organizzatrici</a:t>
            </a:r>
          </a:p>
          <a:p>
            <a:pPr algn="just">
              <a:spcBef>
                <a:spcPct val="20000"/>
              </a:spcBef>
            </a:pPr>
            <a:r>
              <a:rPr lang="it-IT" altLang="it-IT" sz="2000" b="0" dirty="0">
                <a:latin typeface="+mj-lt"/>
                <a:cs typeface="Arial" pitchFamily="34" charset="0"/>
              </a:rPr>
              <a:t>In accordo con la Regola 89.1 del vigente RRS </a:t>
            </a:r>
            <a:r>
              <a:rPr lang="it-IT" altLang="it-IT" sz="2000" b="0" dirty="0" smtClean="0">
                <a:latin typeface="+mj-lt"/>
                <a:cs typeface="Arial" pitchFamily="34" charset="0"/>
              </a:rPr>
              <a:t>W.S. </a:t>
            </a:r>
            <a:r>
              <a:rPr lang="it-IT" altLang="it-IT" sz="2000" b="0" dirty="0">
                <a:latin typeface="+mj-lt"/>
                <a:cs typeface="Arial" pitchFamily="34" charset="0"/>
              </a:rPr>
              <a:t>e le relative “prescrizioni” </a:t>
            </a:r>
            <a:r>
              <a:rPr lang="it-IT" altLang="it-IT" sz="2000" dirty="0">
                <a:solidFill>
                  <a:srgbClr val="FF0000"/>
                </a:solidFill>
                <a:latin typeface="+mj-lt"/>
                <a:cs typeface="Arial" pitchFamily="34" charset="0"/>
              </a:rPr>
              <a:t>la FIV assume la veste di  unica Autorità Organizzatrice su tutto il territorio nazionale e può delegare l’organizzazione a soggetti Affiliati di sua scelta</a:t>
            </a:r>
            <a:r>
              <a:rPr lang="it-IT" altLang="it-IT" sz="2000" b="0" dirty="0">
                <a:latin typeface="+mj-lt"/>
                <a:cs typeface="Arial" pitchFamily="34" charset="0"/>
              </a:rPr>
              <a:t>. Tali soggetti, nell’organizzazione delle manifestazioni veliche, seguiranno le norme e le disposizioni </a:t>
            </a:r>
            <a:r>
              <a:rPr lang="it-IT" altLang="it-IT" sz="2000" dirty="0" smtClean="0">
                <a:latin typeface="+mj-lt"/>
                <a:cs typeface="Arial" pitchFamily="34" charset="0"/>
              </a:rPr>
              <a:t>della W.S., </a:t>
            </a:r>
            <a:r>
              <a:rPr lang="it-IT" altLang="it-IT" sz="2000" b="0" dirty="0">
                <a:latin typeface="+mj-lt"/>
                <a:cs typeface="Arial" pitchFamily="34" charset="0"/>
              </a:rPr>
              <a:t>dell’EUROSAF, del CONI, del CIP e della FIV. </a:t>
            </a:r>
          </a:p>
          <a:p>
            <a:pPr algn="just" eaLnBrk="1" hangingPunct="1">
              <a:spcBef>
                <a:spcPct val="20000"/>
              </a:spcBef>
            </a:pPr>
            <a:r>
              <a:rPr lang="it-IT" altLang="it-IT" sz="2000" b="0" dirty="0">
                <a:latin typeface="+mj-lt"/>
                <a:cs typeface="Arial" pitchFamily="34" charset="0"/>
              </a:rPr>
              <a:t>Gli Affiliati che nell’organizzazione dell’attività velica vengano ad essere soggetti alle disposizioni delle regole di regata 89.1.d, 89.1.g ed 89.1h per ottenere la necessaria autorizzazione devono farne richiesta  almeno 90 giorni prima della data di inizio della manifestazione con il parere scritto del proprio Comitato di Zona: </a:t>
            </a:r>
          </a:p>
          <a:p>
            <a:pPr algn="just" eaLnBrk="1" hangingPunct="1">
              <a:spcBef>
                <a:spcPct val="20000"/>
              </a:spcBef>
            </a:pPr>
            <a:r>
              <a:rPr lang="it-IT" altLang="it-IT" sz="2000" b="0" dirty="0">
                <a:latin typeface="+mj-lt"/>
                <a:cs typeface="Arial" pitchFamily="34" charset="0"/>
              </a:rPr>
              <a:t>- alla FIV per quanto riguarda la regola 89.1.d, 89.1.g</a:t>
            </a:r>
          </a:p>
          <a:p>
            <a:pPr algn="just" eaLnBrk="1" hangingPunct="1">
              <a:spcBef>
                <a:spcPct val="20000"/>
              </a:spcBef>
            </a:pPr>
            <a:r>
              <a:rPr lang="it-IT" altLang="it-IT" sz="2000" b="0" dirty="0">
                <a:latin typeface="+mj-lt"/>
                <a:cs typeface="Arial" pitchFamily="34" charset="0"/>
              </a:rPr>
              <a:t>- alla FIV e </a:t>
            </a:r>
            <a:r>
              <a:rPr lang="it-IT" altLang="it-IT" sz="2000" b="0" dirty="0" smtClean="0">
                <a:latin typeface="+mj-lt"/>
                <a:cs typeface="Arial" pitchFamily="34" charset="0"/>
              </a:rPr>
              <a:t>alla W.S. </a:t>
            </a:r>
            <a:r>
              <a:rPr lang="it-IT" altLang="it-IT" sz="2000" b="0" dirty="0">
                <a:latin typeface="+mj-lt"/>
                <a:cs typeface="Arial" pitchFamily="34" charset="0"/>
              </a:rPr>
              <a:t>tramite la FIV per quanto riguarda la regola 89.1.h.</a:t>
            </a:r>
          </a:p>
          <a:p>
            <a:pPr algn="r" eaLnBrk="1" hangingPunct="1">
              <a:spcBef>
                <a:spcPct val="20000"/>
              </a:spcBef>
            </a:pPr>
            <a:r>
              <a:rPr lang="it-IT" altLang="it-IT" sz="2000" b="0" i="1" dirty="0">
                <a:latin typeface="+mj-lt"/>
                <a:cs typeface="Arial" pitchFamily="34" charset="0"/>
              </a:rPr>
              <a:t>(Normativa per l’Attività Sportiva 2015)</a:t>
            </a:r>
            <a:endParaRPr lang="it-IT" altLang="it-IT" sz="2000" b="0" i="1" dirty="0">
              <a:solidFill>
                <a:schemeClr val="tx1"/>
              </a:solidFill>
              <a:latin typeface="+mj-lt"/>
              <a:cs typeface="Arial" pitchFamily="34" charset="0"/>
            </a:endParaRPr>
          </a:p>
        </p:txBody>
      </p:sp>
      <p:sp>
        <p:nvSpPr>
          <p:cNvPr id="6"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6</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477187">
                                            <p:bg/>
                                          </p:spTgt>
                                        </p:tgtEl>
                                        <p:attrNameLst>
                                          <p:attrName>style.visibility</p:attrName>
                                        </p:attrNameLst>
                                      </p:cBhvr>
                                      <p:to>
                                        <p:strVal val="visible"/>
                                      </p:to>
                                    </p:set>
                                    <p:anim calcmode="lin" valueType="num">
                                      <p:cBhvr additive="base">
                                        <p:cTn id="7" dur="1000" fill="hold"/>
                                        <p:tgtEl>
                                          <p:spTgt spid="47718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7718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477187">
                                            <p:txEl>
                                              <p:pRg st="0" end="0"/>
                                            </p:txEl>
                                          </p:spTgt>
                                        </p:tgtEl>
                                        <p:attrNameLst>
                                          <p:attrName>style.visibility</p:attrName>
                                        </p:attrNameLst>
                                      </p:cBhvr>
                                      <p:to>
                                        <p:strVal val="visible"/>
                                      </p:to>
                                    </p:set>
                                    <p:animEffect transition="in" filter="strips(downRight)">
                                      <p:cBhvr>
                                        <p:cTn id="11" dur="2000"/>
                                        <p:tgtEl>
                                          <p:spTgt spid="477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RACE OFFICE</a:t>
            </a:r>
            <a:endParaRPr lang="it-IT" b="1" dirty="0"/>
          </a:p>
        </p:txBody>
      </p:sp>
      <p:sp>
        <p:nvSpPr>
          <p:cNvPr id="61443"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1445" name="Rettangolo 7"/>
          <p:cNvSpPr>
            <a:spLocks noChangeArrowheads="1"/>
          </p:cNvSpPr>
          <p:nvPr/>
        </p:nvSpPr>
        <p:spPr bwMode="auto">
          <a:xfrm>
            <a:off x="949325" y="1495425"/>
            <a:ext cx="7210425" cy="4092575"/>
          </a:xfrm>
          <a:prstGeom prst="rect">
            <a:avLst/>
          </a:prstGeom>
          <a:noFill/>
          <a:ln w="9525">
            <a:noFill/>
            <a:miter lim="800000"/>
            <a:headEnd/>
            <a:tailEnd/>
          </a:ln>
        </p:spPr>
        <p:txBody>
          <a:bodyPr>
            <a:spAutoFit/>
          </a:bodyPr>
          <a:lstStyle/>
          <a:p>
            <a:pPr algn="just"/>
            <a:r>
              <a:rPr lang="it-IT" altLang="it-IT" sz="2000" b="1" dirty="0"/>
              <a:t>Il Race Office è il centro amministrativo della regata</a:t>
            </a:r>
            <a:r>
              <a:rPr lang="it-IT" altLang="it-IT" sz="2000" b="0" dirty="0"/>
              <a:t>. </a:t>
            </a:r>
          </a:p>
          <a:p>
            <a:pPr algn="just"/>
            <a:r>
              <a:rPr lang="it-IT" altLang="it-IT" sz="2000" b="0" dirty="0"/>
              <a:t>Il Race Office dovrebbe avere tutto il necessario che occorre in un efficiente ufficio. Esso è diviso in </a:t>
            </a:r>
            <a:r>
              <a:rPr lang="it-IT" altLang="it-IT" sz="2000" b="0" dirty="0" err="1"/>
              <a:t>Front</a:t>
            </a:r>
            <a:r>
              <a:rPr lang="it-IT" altLang="it-IT" sz="2000" b="0" dirty="0"/>
              <a:t> Office e Back Office.</a:t>
            </a:r>
          </a:p>
          <a:p>
            <a:pPr algn="just"/>
            <a:endParaRPr lang="it-IT" altLang="it-IT" sz="2000" b="0" dirty="0"/>
          </a:p>
          <a:p>
            <a:pPr algn="just"/>
            <a:r>
              <a:rPr lang="it-IT" altLang="it-IT" sz="2000" b="0" dirty="0"/>
              <a:t>Il </a:t>
            </a:r>
            <a:r>
              <a:rPr lang="it-IT" altLang="it-IT" sz="2000" b="1" dirty="0" err="1"/>
              <a:t>Front</a:t>
            </a:r>
            <a:r>
              <a:rPr lang="it-IT" altLang="it-IT" sz="2000" b="1" dirty="0"/>
              <a:t> Office </a:t>
            </a:r>
            <a:r>
              <a:rPr lang="it-IT" altLang="it-IT" sz="2000" b="0" dirty="0"/>
              <a:t>sarà il punto di contatto tra i concorrenti e l’organizzazione. Esso si occuperà di Istruzioni Regata, biglietti per eventi sociali, pronto soccorso, </a:t>
            </a:r>
            <a:r>
              <a:rPr lang="it-IT" altLang="it-IT" sz="2000" b="0" dirty="0" err="1"/>
              <a:t>etc</a:t>
            </a:r>
            <a:r>
              <a:rPr lang="it-IT" altLang="it-IT" sz="2000" b="0" dirty="0"/>
              <a:t>..</a:t>
            </a:r>
          </a:p>
          <a:p>
            <a:pPr algn="just"/>
            <a:endParaRPr lang="it-IT" altLang="it-IT" sz="2000" b="0" dirty="0"/>
          </a:p>
          <a:p>
            <a:pPr algn="just"/>
            <a:r>
              <a:rPr lang="it-IT" altLang="it-IT" sz="2000" b="0" dirty="0"/>
              <a:t>Il </a:t>
            </a:r>
            <a:r>
              <a:rPr lang="it-IT" altLang="it-IT" sz="2000" b="1" dirty="0"/>
              <a:t>Back Office </a:t>
            </a:r>
            <a:r>
              <a:rPr lang="it-IT" altLang="it-IT" sz="2000" b="0" dirty="0"/>
              <a:t>dovrebbe avere un accesso ristretto a solo alcuni personaggi chiave dell’evento. E’ qui dove il Comitato di Regata e rappresentanti delle Classi possono incontrarsi. E’ qui che saranno elaborati e stampati i risultati.</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L’ALBO UFFICIALE</a:t>
            </a:r>
            <a:endParaRPr lang="it-IT" b="1" dirty="0"/>
          </a:p>
        </p:txBody>
      </p:sp>
      <p:sp>
        <p:nvSpPr>
          <p:cNvPr id="62467"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545793" name="Rectangle 1"/>
          <p:cNvSpPr>
            <a:spLocks noChangeArrowheads="1"/>
          </p:cNvSpPr>
          <p:nvPr/>
        </p:nvSpPr>
        <p:spPr bwMode="auto">
          <a:xfrm>
            <a:off x="682625" y="1458913"/>
            <a:ext cx="7778750" cy="3170237"/>
          </a:xfrm>
          <a:prstGeom prst="rect">
            <a:avLst/>
          </a:prstGeom>
          <a:noFill/>
          <a:ln w="9525">
            <a:noFill/>
            <a:miter lim="800000"/>
            <a:headEnd/>
            <a:tailEnd/>
          </a:ln>
          <a:effectLst/>
        </p:spPr>
        <p:txBody>
          <a:bodyPr anchor="ctr">
            <a:spAutoFit/>
          </a:bodyPr>
          <a:lstStyle/>
          <a:p>
            <a:pPr algn="just">
              <a:defRPr/>
            </a:pPr>
            <a:r>
              <a:rPr lang="it-IT" sz="2000" b="0" dirty="0">
                <a:ea typeface="SimSun" pitchFamily="2" charset="-122"/>
                <a:cs typeface="Lucida Sans" pitchFamily="34" charset="0"/>
              </a:rPr>
              <a:t>L’Albo Ufficiale  dovrebbe essere suddiviso nelle seguenti sezioni:</a:t>
            </a:r>
            <a:endParaRPr lang="it-IT" sz="2000" b="0" dirty="0"/>
          </a:p>
          <a:p>
            <a:pPr marL="174625" indent="-174625" algn="just">
              <a:buFontTx/>
              <a:buChar char="•"/>
              <a:defRPr/>
            </a:pPr>
            <a:r>
              <a:rPr lang="it-IT" sz="2000" b="0" dirty="0">
                <a:ea typeface="SimSun" pitchFamily="2" charset="-122"/>
                <a:cs typeface="Lucida Sans" pitchFamily="34" charset="0"/>
              </a:rPr>
              <a:t>Comitato di Regata</a:t>
            </a:r>
            <a:endParaRPr lang="it-IT" sz="2000" b="0" dirty="0"/>
          </a:p>
          <a:p>
            <a:pPr marL="174625" indent="-174625" algn="just">
              <a:buFontTx/>
              <a:buChar char="•"/>
              <a:defRPr/>
            </a:pPr>
            <a:r>
              <a:rPr lang="it-IT" sz="2000" b="0" dirty="0">
                <a:ea typeface="SimSun" pitchFamily="2" charset="-122"/>
                <a:cs typeface="Lucida Sans" pitchFamily="34" charset="0"/>
              </a:rPr>
              <a:t>Comitato delle Proteste</a:t>
            </a:r>
            <a:endParaRPr lang="it-IT" sz="2000" b="0" dirty="0"/>
          </a:p>
          <a:p>
            <a:pPr marL="174625" indent="-174625" algn="just">
              <a:buFontTx/>
              <a:buChar char="•"/>
              <a:defRPr/>
            </a:pPr>
            <a:r>
              <a:rPr lang="it-IT" sz="2000" b="0" dirty="0">
                <a:ea typeface="SimSun" pitchFamily="2" charset="-122"/>
                <a:cs typeface="Lucida Sans" pitchFamily="34" charset="0"/>
              </a:rPr>
              <a:t>Comitato di Stazza</a:t>
            </a:r>
            <a:endParaRPr lang="it-IT" sz="2000" b="0" dirty="0"/>
          </a:p>
          <a:p>
            <a:pPr marL="174625" indent="-174625" algn="just">
              <a:buFontTx/>
              <a:buChar char="•"/>
              <a:defRPr/>
            </a:pPr>
            <a:r>
              <a:rPr lang="it-IT" sz="2000" b="0" dirty="0">
                <a:ea typeface="SimSun" pitchFamily="2" charset="-122"/>
                <a:cs typeface="Lucida Sans" pitchFamily="34" charset="0"/>
              </a:rPr>
              <a:t>Risultati</a:t>
            </a:r>
            <a:endParaRPr lang="it-IT" sz="2000" b="0" dirty="0"/>
          </a:p>
          <a:p>
            <a:pPr algn="just">
              <a:defRPr/>
            </a:pPr>
            <a:r>
              <a:rPr lang="it-IT" sz="2000" b="0" dirty="0">
                <a:ea typeface="SimSun" pitchFamily="2" charset="-122"/>
                <a:cs typeface="Lucida Sans" pitchFamily="34" charset="0"/>
              </a:rPr>
              <a:t>Il tabellone deve essere collocato vicino al Race Office (benché cominci a diventare di uso comune mettere i comunicati anche sul sito web ufficiale della manifestazione). Il compito di esporre i comunicati dovrebbe essere limitato al personale del Race Office e alla segreteria del Comitato delle Proteste.</a:t>
            </a:r>
            <a:endParaRPr lang="it-IT" sz="2000" b="0" dirty="0"/>
          </a:p>
        </p:txBody>
      </p:sp>
      <p:sp>
        <p:nvSpPr>
          <p:cNvPr id="62470" name="Rettangolo 5"/>
          <p:cNvSpPr>
            <a:spLocks noChangeArrowheads="1"/>
          </p:cNvSpPr>
          <p:nvPr/>
        </p:nvSpPr>
        <p:spPr bwMode="auto">
          <a:xfrm>
            <a:off x="668338" y="4867275"/>
            <a:ext cx="7750175" cy="1016000"/>
          </a:xfrm>
          <a:prstGeom prst="rect">
            <a:avLst/>
          </a:prstGeom>
          <a:noFill/>
          <a:ln w="9525">
            <a:noFill/>
            <a:miter lim="800000"/>
            <a:headEnd/>
            <a:tailEnd/>
          </a:ln>
        </p:spPr>
        <p:txBody>
          <a:bodyPr>
            <a:spAutoFit/>
          </a:bodyPr>
          <a:lstStyle/>
          <a:p>
            <a:pPr algn="just"/>
            <a:r>
              <a:rPr lang="it-IT" altLang="it-IT" sz="2000" b="0"/>
              <a:t>Un secondo tabellone servirà per: informazioni meteo, programmi sociali, mappe dell’area dell’evento, della localizzazione degli eventi sociali e della città. </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t>L’ALBERO DEI SEGNALI</a:t>
            </a:r>
            <a:endParaRPr lang="it-IT" b="1" dirty="0"/>
          </a:p>
        </p:txBody>
      </p:sp>
      <p:sp>
        <p:nvSpPr>
          <p:cNvPr id="63491"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5541" name="Rettangolo 6"/>
          <p:cNvSpPr>
            <a:spLocks noChangeArrowheads="1"/>
          </p:cNvSpPr>
          <p:nvPr/>
        </p:nvSpPr>
        <p:spPr bwMode="auto">
          <a:xfrm>
            <a:off x="682625" y="1574800"/>
            <a:ext cx="7764463" cy="4400550"/>
          </a:xfrm>
          <a:prstGeom prst="rect">
            <a:avLst/>
          </a:prstGeom>
          <a:noFill/>
          <a:ln w="9525">
            <a:noFill/>
            <a:miter lim="800000"/>
            <a:headEnd/>
            <a:tailEnd/>
          </a:ln>
        </p:spPr>
        <p:txBody>
          <a:bodyPr>
            <a:spAutoFit/>
          </a:bodyPr>
          <a:lstStyle/>
          <a:p>
            <a:pPr indent="182563" algn="just">
              <a:defRPr/>
            </a:pPr>
            <a:r>
              <a:rPr lang="it-IT" altLang="it-IT" sz="2000" b="0" dirty="0"/>
              <a:t>L’albero dei segnali dovrebbe essere localizzato vicino all’albo ufficiale dei comunicati e la posizione dovrà essere descritta nelle Istruzioni di Regata. </a:t>
            </a:r>
          </a:p>
          <a:p>
            <a:pPr indent="182563" algn="just">
              <a:defRPr/>
            </a:pPr>
            <a:r>
              <a:rPr lang="it-IT" altLang="it-IT" sz="2000" b="0" dirty="0"/>
              <a:t>Issare e ammainare i segnali visivi (con gli opportuni segnali acustici) dovrebbe essere responsabilità del Race Office, previa autorizzazione del </a:t>
            </a:r>
            <a:r>
              <a:rPr lang="it-IT" altLang="it-IT" sz="2000" b="0" dirty="0" err="1"/>
              <a:t>CdR</a:t>
            </a:r>
            <a:r>
              <a:rPr lang="it-IT" altLang="it-IT" sz="2000" b="0" dirty="0"/>
              <a:t>. Solo una persona dovrebbe occuparsi dei segnali, per  seguire una prassi consolidata. </a:t>
            </a:r>
          </a:p>
          <a:p>
            <a:pPr indent="182563" algn="just">
              <a:defRPr/>
            </a:pPr>
            <a:r>
              <a:rPr lang="it-IT" altLang="it-IT" sz="2000" b="0" dirty="0"/>
              <a:t>Il Race Office dovrebbe avere un set di bandiere  completo e comunque dovranno esserci le bandiere: A, H, L, N, Y, AP, D i pannelli numerici da 1 a 6, le bandiere di Classe interessate e il segnale sonoro.</a:t>
            </a:r>
          </a:p>
          <a:p>
            <a:pPr algn="just">
              <a:defRPr/>
            </a:pPr>
            <a:endParaRPr lang="it-IT" altLang="it-IT" sz="2000" b="0" dirty="0"/>
          </a:p>
          <a:p>
            <a:pPr indent="182563" algn="just">
              <a:defRPr/>
            </a:pPr>
            <a:r>
              <a:rPr lang="it-IT" altLang="it-IT" sz="2000" b="0" dirty="0"/>
              <a:t>Nelle regate più impegnative questo ruolo è affidato al Beach Master.</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62</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b="1" dirty="0" smtClean="0">
                <a:ea typeface="SimSun" pitchFamily="2" charset="-122"/>
                <a:cs typeface="Lucida Sans" pitchFamily="34" charset="0"/>
              </a:rPr>
              <a:t>BEACH MASTER</a:t>
            </a:r>
            <a:endParaRPr lang="it-IT" dirty="0"/>
          </a:p>
        </p:txBody>
      </p:sp>
      <p:sp>
        <p:nvSpPr>
          <p:cNvPr id="64515" name="Segnaposto piè di pagina 2"/>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6565" name="Rectangle 1"/>
          <p:cNvSpPr>
            <a:spLocks noChangeArrowheads="1"/>
          </p:cNvSpPr>
          <p:nvPr/>
        </p:nvSpPr>
        <p:spPr bwMode="auto">
          <a:xfrm>
            <a:off x="722313" y="1485900"/>
            <a:ext cx="7737475" cy="4402138"/>
          </a:xfrm>
          <a:prstGeom prst="rect">
            <a:avLst/>
          </a:prstGeom>
          <a:noFill/>
          <a:ln w="9525">
            <a:noFill/>
            <a:miter lim="800000"/>
            <a:headEnd/>
            <a:tailEnd/>
          </a:ln>
        </p:spPr>
        <p:txBody>
          <a:bodyPr anchor="ctr">
            <a:spAutoFit/>
          </a:bodyPr>
          <a:lstStyle/>
          <a:p>
            <a:pPr algn="just">
              <a:defRPr/>
            </a:pPr>
            <a:r>
              <a:rPr lang="it-IT" altLang="it-IT" sz="2000" b="1" dirty="0">
                <a:ea typeface="SimSun" pitchFamily="2" charset="-122"/>
                <a:cs typeface="Lucida Sans" pitchFamily="34" charset="0"/>
              </a:rPr>
              <a:t>Beach Master</a:t>
            </a:r>
          </a:p>
          <a:p>
            <a:pPr indent="182563" algn="just">
              <a:defRPr/>
            </a:pPr>
            <a:r>
              <a:rPr lang="it-IT" altLang="it-IT" sz="2000" b="0" dirty="0">
                <a:ea typeface="SimSun" pitchFamily="2" charset="-122"/>
                <a:cs typeface="Lucida Sans" pitchFamily="34" charset="0"/>
              </a:rPr>
              <a:t>Il Beach Master (specialmente per le derive e le tavole) assicura un ordinato varo e rientro delle barche. Per la sicurezza è importante annotare le barche che non escono sul campo di regata, le barche che rientrano prima della fine regate, il numero delle barche totali in entrata e uscita. Può essere utilizzato un sistema di firme in e out o qualche altra forma di conteggio. </a:t>
            </a:r>
          </a:p>
          <a:p>
            <a:pPr indent="182563" algn="just">
              <a:defRPr/>
            </a:pPr>
            <a:r>
              <a:rPr lang="it-IT" altLang="it-IT" sz="2000" b="0" dirty="0">
                <a:ea typeface="SimSun" pitchFamily="2" charset="-122"/>
                <a:cs typeface="Lucida Sans" pitchFamily="34" charset="0"/>
              </a:rPr>
              <a:t>Il BM è in contatto con il </a:t>
            </a:r>
            <a:r>
              <a:rPr lang="it-IT" altLang="it-IT" sz="2000" b="0" dirty="0" err="1">
                <a:ea typeface="SimSun" pitchFamily="2" charset="-122"/>
                <a:cs typeface="Lucida Sans" pitchFamily="34" charset="0"/>
              </a:rPr>
              <a:t>CdR</a:t>
            </a:r>
            <a:r>
              <a:rPr lang="it-IT" altLang="it-IT" sz="2000" b="0" dirty="0">
                <a:ea typeface="SimSun" pitchFamily="2" charset="-122"/>
                <a:cs typeface="Lucida Sans" pitchFamily="34" charset="0"/>
              </a:rPr>
              <a:t> e lo tiene informato su come si sta svolgendo l’uscita in acqua, a che ora l’ultima barca ha lasciato lo scivolo o la spiaggia ed eventuali barche rimaste nel parco barche, che andranno classificate DNC.</a:t>
            </a:r>
          </a:p>
          <a:p>
            <a:pPr indent="182563" algn="just">
              <a:defRPr/>
            </a:pPr>
            <a:r>
              <a:rPr lang="it-IT" altLang="it-IT" sz="2000" b="0" dirty="0">
                <a:ea typeface="SimSun" pitchFamily="2" charset="-122"/>
                <a:cs typeface="Lucida Sans" pitchFamily="34" charset="0"/>
              </a:rPr>
              <a:t>Il BM fa parte del “</a:t>
            </a:r>
            <a:r>
              <a:rPr lang="it-IT" altLang="it-IT" sz="2000" dirty="0" err="1">
                <a:ea typeface="SimSun" pitchFamily="2" charset="-122"/>
                <a:cs typeface="Lucida Sans" pitchFamily="34" charset="0"/>
              </a:rPr>
              <a:t>Front</a:t>
            </a:r>
            <a:r>
              <a:rPr lang="it-IT" altLang="it-IT" sz="2000" dirty="0">
                <a:ea typeface="SimSun" pitchFamily="2" charset="-122"/>
                <a:cs typeface="Lucida Sans" pitchFamily="34" charset="0"/>
              </a:rPr>
              <a:t> Office</a:t>
            </a:r>
            <a:r>
              <a:rPr lang="it-IT" altLang="it-IT" sz="2000" b="0" dirty="0">
                <a:ea typeface="SimSun" pitchFamily="2" charset="-122"/>
                <a:cs typeface="Lucida Sans" pitchFamily="34" charset="0"/>
              </a:rPr>
              <a:t>” (</a:t>
            </a:r>
            <a:r>
              <a:rPr lang="it-IT" altLang="it-IT" sz="2000" b="0" i="1" dirty="0">
                <a:ea typeface="SimSun" pitchFamily="2" charset="-122"/>
                <a:cs typeface="Lucida Sans" pitchFamily="34" charset="0"/>
              </a:rPr>
              <a:t>vedi</a:t>
            </a:r>
            <a:r>
              <a:rPr lang="it-IT" altLang="it-IT" sz="2000" b="0" dirty="0">
                <a:ea typeface="SimSun" pitchFamily="2" charset="-122"/>
                <a:cs typeface="Lucida Sans" pitchFamily="34" charset="0"/>
              </a:rPr>
              <a:t>) e, almeno nelle regate più impegnative, gli viene affidato anche il compito di issare e ammainare i segnali visivi (con gli opportuni segnali acustici).</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63</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554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BRIEFING CON I CONCORRENTI - </a:t>
            </a:r>
            <a:r>
              <a:rPr lang="it-IT" altLang="it-IT" sz="2400" b="1" smtClean="0"/>
              <a:t>1</a:t>
            </a:r>
            <a:endParaRPr lang="it-IT" altLang="it-IT" smtClean="0"/>
          </a:p>
        </p:txBody>
      </p:sp>
      <p:sp>
        <p:nvSpPr>
          <p:cNvPr id="6553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32773" name="Rectangle 3"/>
          <p:cNvSpPr>
            <a:spLocks noChangeArrowheads="1"/>
          </p:cNvSpPr>
          <p:nvPr/>
        </p:nvSpPr>
        <p:spPr bwMode="auto">
          <a:xfrm>
            <a:off x="944563" y="1592263"/>
            <a:ext cx="7254875" cy="3843337"/>
          </a:xfrm>
          <a:prstGeom prst="rect">
            <a:avLst/>
          </a:prstGeom>
          <a:noFill/>
          <a:ln w="9525">
            <a:noFill/>
            <a:miter lim="800000"/>
            <a:headEnd/>
            <a:tailEnd/>
          </a:ln>
        </p:spPr>
        <p:txBody>
          <a:bodyPr/>
          <a:lstStyle/>
          <a:p>
            <a:pPr eaLnBrk="1" hangingPunct="1">
              <a:spcBef>
                <a:spcPct val="20000"/>
              </a:spcBef>
              <a:defRPr/>
            </a:pPr>
            <a:r>
              <a:rPr lang="it-IT" sz="2400" b="0" dirty="0">
                <a:solidFill>
                  <a:schemeClr val="tx1"/>
                </a:solidFill>
              </a:rPr>
              <a:t>E’ un momento delicato perché quanto vi si dice non è ufficiale; devono essere trattati unicamente argomenti tipo: </a:t>
            </a:r>
          </a:p>
          <a:p>
            <a:pPr marL="261938" indent="-261938" eaLnBrk="1" hangingPunct="1">
              <a:spcBef>
                <a:spcPct val="20000"/>
              </a:spcBef>
              <a:buFontTx/>
              <a:buChar char="•"/>
              <a:defRPr/>
            </a:pPr>
            <a:r>
              <a:rPr lang="it-IT" sz="2400" b="0" dirty="0">
                <a:solidFill>
                  <a:schemeClr val="tx1"/>
                </a:solidFill>
              </a:rPr>
              <a:t>Presentazione degli </a:t>
            </a:r>
            <a:r>
              <a:rPr lang="it-IT" sz="2400" b="0" dirty="0" err="1">
                <a:solidFill>
                  <a:schemeClr val="tx1"/>
                </a:solidFill>
              </a:rPr>
              <a:t>UdR</a:t>
            </a:r>
            <a:endParaRPr lang="it-IT" sz="2400" b="0" dirty="0">
              <a:solidFill>
                <a:schemeClr val="tx1"/>
              </a:solidFill>
            </a:endParaRPr>
          </a:p>
          <a:p>
            <a:pPr marL="261938" indent="-261938" eaLnBrk="1" hangingPunct="1">
              <a:spcBef>
                <a:spcPct val="20000"/>
              </a:spcBef>
              <a:buFontTx/>
              <a:buChar char="•"/>
              <a:defRPr/>
            </a:pPr>
            <a:r>
              <a:rPr lang="it-IT" sz="2400" b="0" dirty="0">
                <a:solidFill>
                  <a:schemeClr val="tx1"/>
                </a:solidFill>
              </a:rPr>
              <a:t>Organizzazione (norme di comportamento, iniziative collaterali, ecc.)</a:t>
            </a:r>
          </a:p>
          <a:p>
            <a:pPr marL="261938" indent="-261938" eaLnBrk="1" hangingPunct="1">
              <a:spcBef>
                <a:spcPct val="20000"/>
              </a:spcBef>
              <a:buFontTx/>
              <a:buChar char="•"/>
              <a:defRPr/>
            </a:pPr>
            <a:r>
              <a:rPr lang="it-IT" sz="2400" b="0" dirty="0">
                <a:solidFill>
                  <a:schemeClr val="tx1"/>
                </a:solidFill>
              </a:rPr>
              <a:t>Pericoli ed aree proibite</a:t>
            </a:r>
          </a:p>
          <a:p>
            <a:pPr marL="261938" indent="-261938" eaLnBrk="1" hangingPunct="1">
              <a:spcBef>
                <a:spcPct val="20000"/>
              </a:spcBef>
              <a:buFontTx/>
              <a:buChar char="•"/>
              <a:defRPr/>
            </a:pPr>
            <a:r>
              <a:rPr lang="it-IT" sz="2400" b="0" dirty="0">
                <a:solidFill>
                  <a:schemeClr val="tx1"/>
                </a:solidFill>
              </a:rPr>
              <a:t>Posizione dell’area di regata e tempo occorrente per raggiungerla</a:t>
            </a:r>
          </a:p>
          <a:p>
            <a:pPr marL="261938" indent="-261938" eaLnBrk="1" hangingPunct="1">
              <a:spcBef>
                <a:spcPct val="20000"/>
              </a:spcBef>
              <a:defRPr/>
            </a:pPr>
            <a:endParaRPr lang="it-IT" sz="2400" b="0" dirty="0">
              <a:solidFill>
                <a:schemeClr val="tx1"/>
              </a:solidFill>
            </a:endParaRP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656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IL BRIEFING CON I CONCORRENTI - 2</a:t>
            </a:r>
            <a:endParaRPr lang="it-IT" altLang="it-IT" smtClean="0"/>
          </a:p>
        </p:txBody>
      </p:sp>
      <p:sp>
        <p:nvSpPr>
          <p:cNvPr id="6656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6565" name="Rectangle 4"/>
          <p:cNvSpPr>
            <a:spLocks noChangeArrowheads="1"/>
          </p:cNvSpPr>
          <p:nvPr/>
        </p:nvSpPr>
        <p:spPr bwMode="auto">
          <a:xfrm>
            <a:off x="960438" y="2070100"/>
            <a:ext cx="7194550" cy="860425"/>
          </a:xfrm>
          <a:prstGeom prst="rect">
            <a:avLst/>
          </a:prstGeom>
          <a:solidFill>
            <a:srgbClr val="EAEAEA"/>
          </a:solidFill>
          <a:ln w="38100">
            <a:solidFill>
              <a:schemeClr val="accent2"/>
            </a:solidFill>
            <a:miter lim="800000"/>
            <a:headEnd/>
            <a:tailEnd/>
          </a:ln>
        </p:spPr>
        <p:txBody>
          <a:bodyPr anchor="ctr">
            <a:spAutoFit/>
          </a:bodyPr>
          <a:lstStyle/>
          <a:p>
            <a:pPr eaLnBrk="1" hangingPunct="1"/>
            <a:r>
              <a:rPr lang="it-IT" altLang="it-IT" sz="2400" b="0">
                <a:solidFill>
                  <a:schemeClr val="tx1"/>
                </a:solidFill>
              </a:rPr>
              <a:t>Le modifiche alle istruzioni di regata devono essere fatte per iscritto </a:t>
            </a:r>
          </a:p>
        </p:txBody>
      </p:sp>
      <p:sp>
        <p:nvSpPr>
          <p:cNvPr id="66566" name="Rettangolo 6"/>
          <p:cNvSpPr>
            <a:spLocks noChangeArrowheads="1"/>
          </p:cNvSpPr>
          <p:nvPr/>
        </p:nvSpPr>
        <p:spPr bwMode="auto">
          <a:xfrm>
            <a:off x="827088" y="3513138"/>
            <a:ext cx="7475537" cy="1631950"/>
          </a:xfrm>
          <a:prstGeom prst="rect">
            <a:avLst/>
          </a:prstGeom>
          <a:noFill/>
          <a:ln w="9525">
            <a:noFill/>
            <a:miter lim="800000"/>
            <a:headEnd/>
            <a:tailEnd/>
          </a:ln>
        </p:spPr>
        <p:txBody>
          <a:bodyPr>
            <a:spAutoFit/>
          </a:bodyPr>
          <a:lstStyle/>
          <a:p>
            <a:pPr indent="182563" algn="just"/>
            <a:r>
              <a:rPr lang="it-IT" altLang="it-IT" sz="2000" b="0"/>
              <a:t>L'incontro non ha alcun valore in termini di regole e IdR.</a:t>
            </a:r>
          </a:p>
          <a:p>
            <a:pPr indent="182563" algn="just"/>
            <a:r>
              <a:rPr lang="it-IT" altLang="it-IT" sz="2000" b="0"/>
              <a:t>La buona pratica richiede che un concorrente con una domanda sulle IdR presenti il quesito per iscritto. La risposta scritta deve essere pubblicata sull’Albo ufficiale. Questo approccio permette a tutti di leggere la domanda e la risposta.</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solidFill>
                  <a:srgbClr val="000000"/>
                </a:solidFill>
                <a:ea typeface="SimSun" pitchFamily="2" charset="-122"/>
                <a:cs typeface="Arial" pitchFamily="34" charset="0"/>
              </a:rPr>
              <a:t>BRIEFING SULLA SICUREZZA</a:t>
            </a:r>
            <a:endParaRPr lang="it-IT" dirty="0"/>
          </a:p>
        </p:txBody>
      </p:sp>
      <p:sp>
        <p:nvSpPr>
          <p:cNvPr id="67587"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6565" name="Rectangle 1"/>
          <p:cNvSpPr>
            <a:spLocks noChangeArrowheads="1"/>
          </p:cNvSpPr>
          <p:nvPr/>
        </p:nvSpPr>
        <p:spPr bwMode="auto">
          <a:xfrm>
            <a:off x="508000" y="1382713"/>
            <a:ext cx="8069263" cy="4800600"/>
          </a:xfrm>
          <a:prstGeom prst="rect">
            <a:avLst/>
          </a:prstGeom>
          <a:noFill/>
          <a:ln>
            <a:noFill/>
          </a:ln>
          <a:extLst/>
        </p:spPr>
        <p:txBody>
          <a:bodyPr anchor="ctr">
            <a:spAutoFit/>
          </a:bodyPr>
          <a:lstStyle>
            <a:lvl1pPr>
              <a:defRPr sz="3200" b="1">
                <a:solidFill>
                  <a:schemeClr val="tx2"/>
                </a:solidFill>
                <a:latin typeface="Arial" panose="020B0604020202020204" pitchFamily="34" charset="0"/>
              </a:defRPr>
            </a:lvl1pPr>
            <a:lvl2pPr marL="742950" indent="-285750">
              <a:defRPr sz="3200" b="1">
                <a:solidFill>
                  <a:schemeClr val="tx2"/>
                </a:solidFill>
                <a:latin typeface="Arial" panose="020B0604020202020204" pitchFamily="34" charset="0"/>
              </a:defRPr>
            </a:lvl2pPr>
            <a:lvl3pPr marL="1143000" indent="-228600">
              <a:defRPr sz="3200" b="1">
                <a:solidFill>
                  <a:schemeClr val="tx2"/>
                </a:solidFill>
                <a:latin typeface="Arial" panose="020B0604020202020204" pitchFamily="34" charset="0"/>
              </a:defRPr>
            </a:lvl3pPr>
            <a:lvl4pPr marL="1600200" indent="-228600">
              <a:defRPr sz="3200" b="1">
                <a:solidFill>
                  <a:schemeClr val="tx2"/>
                </a:solidFill>
                <a:latin typeface="Arial" panose="020B0604020202020204" pitchFamily="34" charset="0"/>
              </a:defRPr>
            </a:lvl4pPr>
            <a:lvl5pPr marL="2057400" indent="-228600">
              <a:defRPr sz="3200" b="1">
                <a:solidFill>
                  <a:schemeClr val="tx2"/>
                </a:solidFill>
                <a:latin typeface="Arial" panose="020B0604020202020204" pitchFamily="34" charset="0"/>
              </a:defRPr>
            </a:lvl5pPr>
            <a:lvl6pPr marL="2514600" indent="-228600" eaLnBrk="0" fontAlgn="base" hangingPunct="0">
              <a:spcBef>
                <a:spcPct val="0"/>
              </a:spcBef>
              <a:spcAft>
                <a:spcPct val="0"/>
              </a:spcAft>
              <a:defRPr sz="3200" b="1">
                <a:solidFill>
                  <a:schemeClr val="tx2"/>
                </a:solidFill>
                <a:latin typeface="Arial" panose="020B0604020202020204" pitchFamily="34" charset="0"/>
              </a:defRPr>
            </a:lvl6pPr>
            <a:lvl7pPr marL="2971800" indent="-228600" eaLnBrk="0" fontAlgn="base" hangingPunct="0">
              <a:spcBef>
                <a:spcPct val="0"/>
              </a:spcBef>
              <a:spcAft>
                <a:spcPct val="0"/>
              </a:spcAft>
              <a:defRPr sz="3200" b="1">
                <a:solidFill>
                  <a:schemeClr val="tx2"/>
                </a:solidFill>
                <a:latin typeface="Arial" panose="020B0604020202020204" pitchFamily="34" charset="0"/>
              </a:defRPr>
            </a:lvl7pPr>
            <a:lvl8pPr marL="3429000" indent="-228600" eaLnBrk="0" fontAlgn="base" hangingPunct="0">
              <a:spcBef>
                <a:spcPct val="0"/>
              </a:spcBef>
              <a:spcAft>
                <a:spcPct val="0"/>
              </a:spcAft>
              <a:defRPr sz="3200" b="1">
                <a:solidFill>
                  <a:schemeClr val="tx2"/>
                </a:solidFill>
                <a:latin typeface="Arial" panose="020B0604020202020204" pitchFamily="34" charset="0"/>
              </a:defRPr>
            </a:lvl8pPr>
            <a:lvl9pPr marL="3886200" indent="-228600" eaLnBrk="0" fontAlgn="base" hangingPunct="0">
              <a:spcBef>
                <a:spcPct val="0"/>
              </a:spcBef>
              <a:spcAft>
                <a:spcPct val="0"/>
              </a:spcAft>
              <a:defRPr sz="3200" b="1">
                <a:solidFill>
                  <a:schemeClr val="tx2"/>
                </a:solidFill>
                <a:latin typeface="Arial" panose="020B0604020202020204" pitchFamily="34" charset="0"/>
              </a:defRPr>
            </a:lvl9pPr>
          </a:lstStyle>
          <a:p>
            <a:pPr algn="just">
              <a:defRPr/>
            </a:pPr>
            <a:r>
              <a:rPr lang="it-IT" altLang="it-IT" sz="1800" b="0" dirty="0" smtClean="0">
                <a:solidFill>
                  <a:srgbClr val="000000"/>
                </a:solidFill>
                <a:ea typeface="SimSun" panose="02010600030101010101" pitchFamily="2" charset="-122"/>
                <a:cs typeface="Arial" panose="020B0604020202020204" pitchFamily="34" charset="0"/>
              </a:rPr>
              <a:t>E’ prassi comune che a condurre questo briefing sia il Coordinatore della sicurezza, ma sempre in presenza del Presidente del </a:t>
            </a:r>
            <a:r>
              <a:rPr lang="it-IT" altLang="it-IT" sz="1800" b="0" dirty="0" err="1" smtClean="0">
                <a:solidFill>
                  <a:srgbClr val="000000"/>
                </a:solidFill>
                <a:ea typeface="SimSun" panose="02010600030101010101" pitchFamily="2" charset="-122"/>
                <a:cs typeface="Arial" panose="020B0604020202020204" pitchFamily="34" charset="0"/>
              </a:rPr>
              <a:t>CdR</a:t>
            </a:r>
            <a:r>
              <a:rPr lang="it-IT" altLang="it-IT" sz="1800" b="0" dirty="0" smtClean="0">
                <a:solidFill>
                  <a:srgbClr val="000000"/>
                </a:solidFill>
                <a:ea typeface="SimSun" panose="02010600030101010101" pitchFamily="2" charset="-122"/>
                <a:cs typeface="Arial" panose="020B0604020202020204" pitchFamily="34" charset="0"/>
              </a:rPr>
              <a:t>. </a:t>
            </a:r>
          </a:p>
          <a:p>
            <a:pPr algn="just">
              <a:defRPr/>
            </a:pPr>
            <a:r>
              <a:rPr lang="it-IT" altLang="it-IT" sz="1800" b="0" dirty="0" smtClean="0">
                <a:solidFill>
                  <a:srgbClr val="000000"/>
                </a:solidFill>
                <a:ea typeface="SimSun" panose="02010600030101010101" pitchFamily="2" charset="-122"/>
                <a:cs typeface="Arial" panose="020B0604020202020204" pitchFamily="34" charset="0"/>
              </a:rPr>
              <a:t>Riservato a tutti i mezzi di assistenza ed ufficiali (compresi i  </a:t>
            </a:r>
            <a:r>
              <a:rPr lang="it-IT" altLang="it-IT" sz="1800" b="0" dirty="0" err="1" smtClean="0">
                <a:solidFill>
                  <a:srgbClr val="000000"/>
                </a:solidFill>
                <a:ea typeface="SimSun" panose="02010600030101010101" pitchFamily="2" charset="-122"/>
                <a:cs typeface="Arial" panose="020B0604020202020204" pitchFamily="34" charset="0"/>
              </a:rPr>
              <a:t>posaboe</a:t>
            </a:r>
            <a:r>
              <a:rPr lang="it-IT" altLang="it-IT" sz="1800" b="0" dirty="0" smtClean="0">
                <a:solidFill>
                  <a:srgbClr val="000000"/>
                </a:solidFill>
                <a:ea typeface="SimSun" panose="02010600030101010101" pitchFamily="2" charset="-122"/>
                <a:cs typeface="Arial" panose="020B0604020202020204" pitchFamily="34" charset="0"/>
              </a:rPr>
              <a:t>) </a:t>
            </a:r>
          </a:p>
          <a:p>
            <a:pPr algn="just">
              <a:defRPr/>
            </a:pPr>
            <a:r>
              <a:rPr lang="it-IT" altLang="it-IT" sz="1800" b="0" dirty="0" smtClean="0">
                <a:solidFill>
                  <a:srgbClr val="000000"/>
                </a:solidFill>
                <a:ea typeface="SimSun" panose="02010600030101010101" pitchFamily="2" charset="-122"/>
                <a:cs typeface="Arial" panose="020B0604020202020204" pitchFamily="34" charset="0"/>
              </a:rPr>
              <a:t>Il briefing di sicurezza è di solito limitato agli eventi di derive e di tavole. </a:t>
            </a:r>
          </a:p>
          <a:p>
            <a:pPr algn="just">
              <a:defRPr/>
            </a:pPr>
            <a:r>
              <a:rPr lang="it-IT" altLang="it-IT" sz="1800" b="0" dirty="0" smtClean="0">
                <a:solidFill>
                  <a:srgbClr val="000000"/>
                </a:solidFill>
                <a:ea typeface="SimSun" panose="02010600030101010101" pitchFamily="2" charset="-122"/>
                <a:cs typeface="Arial" panose="020B0604020202020204" pitchFamily="34" charset="0"/>
              </a:rPr>
              <a:t>Il contenuto di un briefing di sicurezza dovrebbe riguardare almeno i seguenti aspetti:</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la capacità dei concorrenti in regata.</a:t>
            </a: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le condizioni meteo.</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il metodo da utilizzare per pattugliare efficacemente mentre i concorrenti vanno verso il campo di regata, durante la regata e mentre tornano a riva.</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il sistema di conteggio messo in pratica.</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il sistema utilizzato per identificare barche che hanno avuto il proprio equipaggio evacuato, come la marcatura con nastri o strisce.</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la posizione della barca madre se è disponibile.</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le modalità per trattare le emergenze mediche.</a:t>
            </a:r>
            <a:endParaRPr lang="it-IT" altLang="it-IT" sz="1800" b="0" dirty="0" smtClean="0">
              <a:ea typeface="SimSun" panose="02010600030101010101" pitchFamily="2" charset="-122"/>
              <a:cs typeface="Arial" panose="020B0604020202020204" pitchFamily="34" charset="0"/>
            </a:endParaRPr>
          </a:p>
          <a:p>
            <a:pPr marL="179388" indent="-179388" algn="just">
              <a:buFontTx/>
              <a:buChar char="•"/>
              <a:defRPr/>
            </a:pPr>
            <a:r>
              <a:rPr lang="it-IT" altLang="it-IT" sz="1800" b="0" dirty="0" smtClean="0">
                <a:solidFill>
                  <a:srgbClr val="000000"/>
                </a:solidFill>
                <a:ea typeface="SimSun" panose="02010600030101010101" pitchFamily="2" charset="-122"/>
                <a:cs typeface="Arial" panose="020B0604020202020204" pitchFamily="34" charset="0"/>
              </a:rPr>
              <a:t>il canale VHF da utilizzare e i canali di riserva quando quello principale è bloccato.</a:t>
            </a:r>
            <a:endParaRPr lang="it-IT" altLang="it-IT" sz="1800" b="0" dirty="0" smtClean="0">
              <a:ea typeface="SimSun" panose="02010600030101010101" pitchFamily="2" charset="-122"/>
              <a:cs typeface="Arial" panose="020B0604020202020204" pitchFamily="34" charset="0"/>
            </a:endParaRP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SEGNALI A TERRA</a:t>
            </a:r>
            <a:endParaRPr lang="it-IT" b="1" dirty="0"/>
          </a:p>
        </p:txBody>
      </p:sp>
      <p:sp>
        <p:nvSpPr>
          <p:cNvPr id="6861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8613" name="Rettangolo 19"/>
          <p:cNvSpPr>
            <a:spLocks noChangeArrowheads="1"/>
          </p:cNvSpPr>
          <p:nvPr/>
        </p:nvSpPr>
        <p:spPr bwMode="auto">
          <a:xfrm>
            <a:off x="957263" y="1590675"/>
            <a:ext cx="7199312" cy="1631950"/>
          </a:xfrm>
          <a:prstGeom prst="rect">
            <a:avLst/>
          </a:prstGeom>
          <a:noFill/>
          <a:ln w="9525">
            <a:noFill/>
            <a:miter lim="800000"/>
            <a:headEnd/>
            <a:tailEnd/>
          </a:ln>
        </p:spPr>
        <p:txBody>
          <a:bodyPr>
            <a:spAutoFit/>
          </a:bodyPr>
          <a:lstStyle/>
          <a:p>
            <a:pPr algn="just"/>
            <a:r>
              <a:rPr lang="it-IT" altLang="it-IT" sz="2000" b="0"/>
              <a:t>Le dimensioni delle bandiere vanno determinate principalmente dalla posizione del pennone ufficiale a terra e, quando in acqua, dalla dimensione della flotta. </a:t>
            </a:r>
          </a:p>
          <a:p>
            <a:pPr algn="just"/>
            <a:r>
              <a:rPr lang="it-IT" altLang="it-IT" sz="2000" b="0"/>
              <a:t>Il concorrente deve essere in grado di identificare la bandiera esposta da un distanza ragionevole. </a:t>
            </a:r>
          </a:p>
        </p:txBody>
      </p:sp>
      <p:sp>
        <p:nvSpPr>
          <p:cNvPr id="68614" name="Rettangolo 20"/>
          <p:cNvSpPr>
            <a:spLocks noChangeArrowheads="1"/>
          </p:cNvSpPr>
          <p:nvPr/>
        </p:nvSpPr>
        <p:spPr bwMode="auto">
          <a:xfrm>
            <a:off x="987425" y="3698875"/>
            <a:ext cx="7154863" cy="1016000"/>
          </a:xfrm>
          <a:prstGeom prst="rect">
            <a:avLst/>
          </a:prstGeom>
          <a:noFill/>
          <a:ln w="9525">
            <a:noFill/>
            <a:miter lim="800000"/>
            <a:headEnd/>
            <a:tailEnd/>
          </a:ln>
        </p:spPr>
        <p:txBody>
          <a:bodyPr>
            <a:spAutoFit/>
          </a:bodyPr>
          <a:lstStyle/>
          <a:p>
            <a:pPr algn="just"/>
            <a:r>
              <a:rPr lang="it-IT" altLang="it-IT" sz="2000" b="1" dirty="0"/>
              <a:t>Una bandiera viene esposta quando diventa visibile,  anche se non ha ancora raggiunto  la parte superiore del pennone. (vedi </a:t>
            </a:r>
            <a:r>
              <a:rPr lang="it-IT" altLang="it-IT" sz="2000" b="1" dirty="0" err="1"/>
              <a:t>Q&amp;A</a:t>
            </a:r>
            <a:r>
              <a:rPr lang="it-IT" altLang="it-IT" sz="2000" b="1" dirty="0"/>
              <a:t> 17/2014)</a:t>
            </a:r>
          </a:p>
        </p:txBody>
      </p:sp>
      <p:sp>
        <p:nvSpPr>
          <p:cNvPr id="68615" name="Rettangolo 11"/>
          <p:cNvSpPr>
            <a:spLocks noChangeArrowheads="1"/>
          </p:cNvSpPr>
          <p:nvPr/>
        </p:nvSpPr>
        <p:spPr bwMode="auto">
          <a:xfrm>
            <a:off x="1027113" y="5094288"/>
            <a:ext cx="7127875" cy="1016000"/>
          </a:xfrm>
          <a:prstGeom prst="rect">
            <a:avLst/>
          </a:prstGeom>
          <a:noFill/>
          <a:ln w="25400">
            <a:solidFill>
              <a:srgbClr val="FF0000"/>
            </a:solidFill>
            <a:miter lim="800000"/>
            <a:headEnd/>
            <a:tailEnd/>
          </a:ln>
        </p:spPr>
        <p:txBody>
          <a:bodyPr>
            <a:spAutoFit/>
          </a:bodyPr>
          <a:lstStyle/>
          <a:p>
            <a:pPr algn="just"/>
            <a:r>
              <a:rPr lang="it-IT" altLang="it-IT" sz="2000" b="1" dirty="0"/>
              <a:t>Premessa ai “Segnali di Regata”</a:t>
            </a:r>
          </a:p>
          <a:p>
            <a:pPr algn="just"/>
            <a:r>
              <a:rPr lang="it-IT" altLang="it-IT" sz="2000" b="0" dirty="0" err="1">
                <a:solidFill>
                  <a:srgbClr val="000000"/>
                </a:solidFill>
                <a:ea typeface="SimSun" pitchFamily="2" charset="-122"/>
                <a:cs typeface="Arial" pitchFamily="34" charset="0"/>
              </a:rPr>
              <a:t>……</a:t>
            </a:r>
            <a:r>
              <a:rPr lang="it-IT" altLang="it-IT" sz="2000" b="0" dirty="0">
                <a:solidFill>
                  <a:srgbClr val="000000"/>
                </a:solidFill>
                <a:ea typeface="SimSun" pitchFamily="2" charset="-122"/>
                <a:cs typeface="Arial" pitchFamily="34" charset="0"/>
              </a:rPr>
              <a:t> Quando un segnale visivo è esposto sopra una bandiera di classe, il segnale si applica solo a quella classe.</a:t>
            </a:r>
            <a:endParaRPr lang="it-IT" altLang="it-IT" sz="2000" b="0" dirty="0"/>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E’ stato esposto un comunicato</a:t>
            </a:r>
            <a:endParaRPr lang="it-IT" b="1" dirty="0"/>
          </a:p>
        </p:txBody>
      </p:sp>
      <p:sp>
        <p:nvSpPr>
          <p:cNvPr id="69635"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69637" name="Picture 2"/>
          <p:cNvPicPr>
            <a:picLocks noChangeAspect="1" noChangeArrowheads="1"/>
          </p:cNvPicPr>
          <p:nvPr/>
        </p:nvPicPr>
        <p:blipFill>
          <a:blip r:embed="rId4" cstate="print"/>
          <a:srcRect/>
          <a:stretch>
            <a:fillRect/>
          </a:stretch>
        </p:blipFill>
        <p:spPr bwMode="auto">
          <a:xfrm>
            <a:off x="8045450" y="1262063"/>
            <a:ext cx="735013" cy="730250"/>
          </a:xfrm>
          <a:prstGeom prst="rect">
            <a:avLst/>
          </a:prstGeom>
          <a:noFill/>
          <a:ln w="9525">
            <a:noFill/>
            <a:miter lim="800000"/>
            <a:headEnd/>
            <a:tailEnd/>
          </a:ln>
        </p:spPr>
      </p:pic>
      <p:pic>
        <p:nvPicPr>
          <p:cNvPr id="69638" name="Picture 3"/>
          <p:cNvPicPr>
            <a:picLocks noChangeAspect="1" noChangeArrowheads="1"/>
          </p:cNvPicPr>
          <p:nvPr/>
        </p:nvPicPr>
        <p:blipFill>
          <a:blip r:embed="rId5" cstate="print"/>
          <a:srcRect/>
          <a:stretch>
            <a:fillRect/>
          </a:stretch>
        </p:blipFill>
        <p:spPr bwMode="auto">
          <a:xfrm>
            <a:off x="6708775" y="1195388"/>
            <a:ext cx="485775" cy="657225"/>
          </a:xfrm>
          <a:prstGeom prst="rect">
            <a:avLst/>
          </a:prstGeom>
          <a:noFill/>
          <a:ln w="9525">
            <a:noFill/>
            <a:miter lim="800000"/>
            <a:headEnd/>
            <a:tailEnd/>
          </a:ln>
        </p:spPr>
      </p:pic>
      <p:sp>
        <p:nvSpPr>
          <p:cNvPr id="69640" name="Rectangle 9"/>
          <p:cNvSpPr>
            <a:spLocks noChangeArrowheads="1"/>
          </p:cNvSpPr>
          <p:nvPr/>
        </p:nvSpPr>
        <p:spPr bwMode="auto">
          <a:xfrm>
            <a:off x="942975" y="3513138"/>
            <a:ext cx="7227888" cy="1938337"/>
          </a:xfrm>
          <a:prstGeom prst="rect">
            <a:avLst/>
          </a:prstGeom>
          <a:noFill/>
          <a:ln w="9525">
            <a:noFill/>
            <a:miter lim="800000"/>
            <a:headEnd/>
            <a:tailEnd/>
          </a:ln>
        </p:spPr>
        <p:txBody>
          <a:bodyPr anchor="ctr">
            <a:spAutoFit/>
          </a:bodyPr>
          <a:lstStyle/>
          <a:p>
            <a:pPr algn="just"/>
            <a:r>
              <a:rPr lang="it-IT" altLang="it-IT" sz="2000" b="0">
                <a:solidFill>
                  <a:srgbClr val="000000"/>
                </a:solidFill>
                <a:ea typeface="SimSun" pitchFamily="2" charset="-122"/>
                <a:cs typeface="Arial" pitchFamily="34" charset="0"/>
              </a:rPr>
              <a:t>Questo è spesso una modifica alle IdR, ma potrebbe anche essere un avviso ufficiale di altro tipo.</a:t>
            </a:r>
          </a:p>
          <a:p>
            <a:pPr algn="just"/>
            <a:r>
              <a:rPr lang="it-IT" altLang="it-IT" sz="2000" b="0">
                <a:solidFill>
                  <a:srgbClr val="FF0000"/>
                </a:solidFill>
                <a:ea typeface="SimSun" pitchFamily="2" charset="-122"/>
                <a:cs typeface="Arial" pitchFamily="34" charset="0"/>
              </a:rPr>
              <a:t>La bandiera 'L' andrebbe ammainata </a:t>
            </a:r>
            <a:r>
              <a:rPr lang="it-IT" altLang="it-IT" sz="2000" b="0" i="1">
                <a:solidFill>
                  <a:srgbClr val="FF0000"/>
                </a:solidFill>
                <a:ea typeface="SimSun" pitchFamily="2" charset="-122"/>
                <a:cs typeface="Arial" pitchFamily="34" charset="0"/>
              </a:rPr>
              <a:t>senza segnale sonoro</a:t>
            </a:r>
            <a:r>
              <a:rPr lang="it-IT" altLang="it-IT" sz="2000" b="0">
                <a:solidFill>
                  <a:srgbClr val="FF0000"/>
                </a:solidFill>
                <a:ea typeface="SimSun" pitchFamily="2" charset="-122"/>
                <a:cs typeface="Arial" pitchFamily="34" charset="0"/>
              </a:rPr>
              <a:t> quando la notizia pubblicata è diventata operativa</a:t>
            </a:r>
            <a:r>
              <a:rPr lang="it-IT" altLang="it-IT" sz="2000" b="0">
                <a:solidFill>
                  <a:srgbClr val="000000"/>
                </a:solidFill>
                <a:ea typeface="SimSun" pitchFamily="2" charset="-122"/>
                <a:cs typeface="Arial" pitchFamily="34" charset="0"/>
              </a:rPr>
              <a:t>. Es. per le modifiche alle IdR questo succede al segnale di avviso della prima prova a cui si applica il comunicato.</a:t>
            </a:r>
            <a:endParaRPr lang="it-IT" altLang="it-IT" sz="4800" b="0">
              <a:ea typeface="SimSun" pitchFamily="2" charset="-122"/>
              <a:cs typeface="Arial" pitchFamily="34" charset="0"/>
            </a:endParaRPr>
          </a:p>
        </p:txBody>
      </p:sp>
      <p:sp>
        <p:nvSpPr>
          <p:cNvPr id="69641" name="Rectangle 4"/>
          <p:cNvSpPr>
            <a:spLocks noChangeArrowheads="1"/>
          </p:cNvSpPr>
          <p:nvPr/>
        </p:nvSpPr>
        <p:spPr bwMode="auto">
          <a:xfrm>
            <a:off x="463550" y="1414463"/>
            <a:ext cx="5540375" cy="560387"/>
          </a:xfrm>
          <a:prstGeom prst="rect">
            <a:avLst/>
          </a:prstGeom>
          <a:noFill/>
          <a:ln w="9525">
            <a:noFill/>
            <a:miter lim="800000"/>
            <a:headEnd/>
            <a:tailEnd/>
          </a:ln>
        </p:spPr>
        <p:txBody>
          <a:bodyPr/>
          <a:lstStyle/>
          <a:p>
            <a:pPr marL="0" lvl="1" algn="just" eaLnBrk="1" hangingPunct="1">
              <a:spcBef>
                <a:spcPct val="20000"/>
              </a:spcBef>
            </a:pPr>
            <a:r>
              <a:rPr lang="it-IT" altLang="it-IT" sz="2400" b="1" dirty="0"/>
              <a:t>E’ stato esposto un comunicato</a:t>
            </a:r>
            <a:endParaRPr lang="it-IT" altLang="it-IT" sz="1600" b="1" dirty="0">
              <a:solidFill>
                <a:schemeClr val="tx1"/>
              </a:solidFill>
            </a:endParaRPr>
          </a:p>
        </p:txBody>
      </p:sp>
      <p:sp>
        <p:nvSpPr>
          <p:cNvPr id="69642" name="Rettangolo 11"/>
          <p:cNvSpPr>
            <a:spLocks noChangeArrowheads="1"/>
          </p:cNvSpPr>
          <p:nvPr/>
        </p:nvSpPr>
        <p:spPr bwMode="auto">
          <a:xfrm>
            <a:off x="1016000" y="2403475"/>
            <a:ext cx="7126288" cy="1016000"/>
          </a:xfrm>
          <a:prstGeom prst="rect">
            <a:avLst/>
          </a:prstGeom>
          <a:noFill/>
          <a:ln w="25400">
            <a:solidFill>
              <a:srgbClr val="FF0000"/>
            </a:solidFill>
            <a:miter lim="800000"/>
            <a:headEnd/>
            <a:tailEnd/>
          </a:ln>
        </p:spPr>
        <p:txBody>
          <a:bodyPr>
            <a:spAutoFit/>
          </a:bodyPr>
          <a:lstStyle/>
          <a:p>
            <a:pPr algn="just"/>
            <a:r>
              <a:rPr lang="it-IT" altLang="it-IT" sz="2000"/>
              <a:t>SEGNALI DI REGATA – “L”</a:t>
            </a:r>
          </a:p>
          <a:p>
            <a:pPr algn="just"/>
            <a:r>
              <a:rPr lang="it-IT" altLang="it-IT" sz="2000" b="0" u="sng">
                <a:solidFill>
                  <a:srgbClr val="000000"/>
                </a:solidFill>
                <a:ea typeface="SimSun" pitchFamily="2" charset="-122"/>
                <a:cs typeface="Arial" pitchFamily="34" charset="0"/>
              </a:rPr>
              <a:t>A terra</a:t>
            </a:r>
            <a:r>
              <a:rPr lang="it-IT" altLang="it-IT" sz="2000" b="0">
                <a:solidFill>
                  <a:srgbClr val="000000"/>
                </a:solidFill>
                <a:ea typeface="SimSun" pitchFamily="2" charset="-122"/>
                <a:cs typeface="Arial" pitchFamily="34" charset="0"/>
              </a:rPr>
              <a:t>: E’ stato esposto un comunicato per i concorrenti.</a:t>
            </a:r>
          </a:p>
          <a:p>
            <a:pPr algn="just"/>
            <a:r>
              <a:rPr lang="it-IT" altLang="it-IT" sz="2000" b="0">
                <a:solidFill>
                  <a:srgbClr val="000000"/>
                </a:solidFill>
                <a:ea typeface="SimSun" pitchFamily="2" charset="-122"/>
                <a:cs typeface="Arial" pitchFamily="34" charset="0"/>
              </a:rPr>
              <a:t>………..</a:t>
            </a:r>
            <a:endParaRPr lang="it-IT" altLang="it-IT" sz="2000" b="0"/>
          </a:p>
        </p:txBody>
      </p:sp>
      <p:sp>
        <p:nvSpPr>
          <p:cNvPr id="10"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68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0660"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dirty="0" smtClean="0"/>
              <a:t>Si resta a terra – l’Intelligenza</a:t>
            </a:r>
          </a:p>
        </p:txBody>
      </p:sp>
      <p:sp>
        <p:nvSpPr>
          <p:cNvPr id="70661" name="Rectangle 5"/>
          <p:cNvSpPr>
            <a:spLocks noChangeArrowheads="1"/>
          </p:cNvSpPr>
          <p:nvPr/>
        </p:nvSpPr>
        <p:spPr bwMode="auto">
          <a:xfrm>
            <a:off x="2195513" y="1196975"/>
            <a:ext cx="6491287" cy="4929188"/>
          </a:xfrm>
          <a:prstGeom prst="rect">
            <a:avLst/>
          </a:prstGeom>
          <a:noFill/>
          <a:ln w="9525">
            <a:noFill/>
            <a:miter lim="800000"/>
            <a:headEnd/>
            <a:tailEnd/>
          </a:ln>
        </p:spPr>
        <p:txBody>
          <a:bodyPr/>
          <a:lstStyle/>
          <a:p>
            <a:pPr eaLnBrk="1" hangingPunct="1">
              <a:spcBef>
                <a:spcPct val="20000"/>
              </a:spcBef>
              <a:spcAft>
                <a:spcPct val="20000"/>
              </a:spcAft>
            </a:pPr>
            <a:r>
              <a:rPr lang="it-IT" altLang="it-IT" sz="2400" b="1" dirty="0">
                <a:solidFill>
                  <a:schemeClr val="tx1"/>
                </a:solidFill>
              </a:rPr>
              <a:t>Ci sono tre segnali di Differimento utilizzabili a terra</a:t>
            </a:r>
          </a:p>
          <a:p>
            <a:pPr eaLnBrk="1" hangingPunct="1">
              <a:spcBef>
                <a:spcPct val="20000"/>
              </a:spcBef>
              <a:spcAft>
                <a:spcPct val="20000"/>
              </a:spcAft>
              <a:buFontTx/>
              <a:buChar char="•"/>
            </a:pPr>
            <a:endParaRPr lang="it-IT" altLang="it-IT" sz="2400" b="1" dirty="0">
              <a:solidFill>
                <a:schemeClr val="tx1"/>
              </a:solidFill>
            </a:endParaRPr>
          </a:p>
          <a:p>
            <a:pPr marL="823913" lvl="1" indent="-285750" eaLnBrk="1" hangingPunct="1">
              <a:spcBef>
                <a:spcPct val="20000"/>
              </a:spcBef>
              <a:spcAft>
                <a:spcPct val="20000"/>
              </a:spcAft>
              <a:buFontTx/>
              <a:buChar char="–"/>
            </a:pPr>
            <a:r>
              <a:rPr lang="it-IT" altLang="it-IT" sz="2400" b="1" dirty="0">
                <a:solidFill>
                  <a:schemeClr val="tx1"/>
                </a:solidFill>
              </a:rPr>
              <a:t>Differimento indeterminato</a:t>
            </a:r>
          </a:p>
          <a:p>
            <a:pPr marL="823913" lvl="1" indent="-285750" eaLnBrk="1" hangingPunct="1">
              <a:spcBef>
                <a:spcPct val="20000"/>
              </a:spcBef>
              <a:spcAft>
                <a:spcPct val="20000"/>
              </a:spcAft>
              <a:buFontTx/>
              <a:buChar char="–"/>
            </a:pPr>
            <a:endParaRPr lang="it-IT" altLang="it-IT" sz="2400" b="1" dirty="0">
              <a:solidFill>
                <a:schemeClr val="tx1"/>
              </a:solidFill>
            </a:endParaRPr>
          </a:p>
          <a:p>
            <a:pPr marL="823913" lvl="1" indent="-285750" eaLnBrk="1" hangingPunct="1">
              <a:spcBef>
                <a:spcPct val="20000"/>
              </a:spcBef>
              <a:spcAft>
                <a:spcPct val="20000"/>
              </a:spcAft>
              <a:buFontTx/>
              <a:buChar char="–"/>
            </a:pPr>
            <a:r>
              <a:rPr lang="it-IT" altLang="it-IT" sz="2400" b="1" dirty="0">
                <a:solidFill>
                  <a:schemeClr val="tx1"/>
                </a:solidFill>
              </a:rPr>
              <a:t>Differimento di un tempo determinato</a:t>
            </a:r>
          </a:p>
          <a:p>
            <a:pPr marL="823913" lvl="1" indent="-285750" eaLnBrk="1" hangingPunct="1">
              <a:spcBef>
                <a:spcPct val="20000"/>
              </a:spcBef>
              <a:spcAft>
                <a:spcPct val="20000"/>
              </a:spcAft>
              <a:buFontTx/>
              <a:buChar char="–"/>
            </a:pPr>
            <a:endParaRPr lang="it-IT" altLang="it-IT" sz="2400" b="1" dirty="0">
              <a:solidFill>
                <a:schemeClr val="tx1"/>
              </a:solidFill>
            </a:endParaRPr>
          </a:p>
          <a:p>
            <a:pPr marL="823913" lvl="1" indent="-285750" eaLnBrk="1" hangingPunct="1">
              <a:spcBef>
                <a:spcPct val="20000"/>
              </a:spcBef>
              <a:spcAft>
                <a:spcPct val="20000"/>
              </a:spcAft>
              <a:buFontTx/>
              <a:buChar char="–"/>
            </a:pPr>
            <a:r>
              <a:rPr lang="it-IT" altLang="it-IT" sz="2400" b="1" dirty="0">
                <a:solidFill>
                  <a:schemeClr val="tx1"/>
                </a:solidFill>
              </a:rPr>
              <a:t>Regate rinviate ad un altro giorno</a:t>
            </a:r>
          </a:p>
        </p:txBody>
      </p:sp>
      <p:pic>
        <p:nvPicPr>
          <p:cNvPr id="70662" name="Picture 6" descr="Nflag-AP"/>
          <p:cNvPicPr>
            <a:picLocks noChangeAspect="1" noChangeArrowheads="1"/>
          </p:cNvPicPr>
          <p:nvPr/>
        </p:nvPicPr>
        <p:blipFill>
          <a:blip r:embed="rId4" cstate="print"/>
          <a:srcRect/>
          <a:stretch>
            <a:fillRect/>
          </a:stretch>
        </p:blipFill>
        <p:spPr bwMode="auto">
          <a:xfrm flipV="1">
            <a:off x="1258888" y="2646363"/>
            <a:ext cx="982662" cy="361950"/>
          </a:xfrm>
          <a:prstGeom prst="rect">
            <a:avLst/>
          </a:prstGeom>
          <a:noFill/>
          <a:ln w="9525">
            <a:noFill/>
            <a:miter lim="800000"/>
            <a:headEnd/>
            <a:tailEnd/>
          </a:ln>
        </p:spPr>
      </p:pic>
      <p:pic>
        <p:nvPicPr>
          <p:cNvPr id="70663" name="Picture 7" descr="Nflag-AP"/>
          <p:cNvPicPr>
            <a:picLocks noChangeAspect="1" noChangeArrowheads="1"/>
          </p:cNvPicPr>
          <p:nvPr/>
        </p:nvPicPr>
        <p:blipFill>
          <a:blip r:embed="rId4" cstate="print"/>
          <a:srcRect/>
          <a:stretch>
            <a:fillRect/>
          </a:stretch>
        </p:blipFill>
        <p:spPr bwMode="auto">
          <a:xfrm flipV="1">
            <a:off x="1246188" y="3489325"/>
            <a:ext cx="982662" cy="361950"/>
          </a:xfrm>
          <a:prstGeom prst="rect">
            <a:avLst/>
          </a:prstGeom>
          <a:noFill/>
          <a:ln w="9525">
            <a:noFill/>
            <a:miter lim="800000"/>
            <a:headEnd/>
            <a:tailEnd/>
          </a:ln>
        </p:spPr>
      </p:pic>
      <p:pic>
        <p:nvPicPr>
          <p:cNvPr id="70664" name="Picture 9" descr="Nflag-AP"/>
          <p:cNvPicPr>
            <a:picLocks noChangeAspect="1" noChangeArrowheads="1"/>
          </p:cNvPicPr>
          <p:nvPr/>
        </p:nvPicPr>
        <p:blipFill>
          <a:blip r:embed="rId4" cstate="print"/>
          <a:srcRect/>
          <a:stretch>
            <a:fillRect/>
          </a:stretch>
        </p:blipFill>
        <p:spPr bwMode="auto">
          <a:xfrm flipV="1">
            <a:off x="1246188" y="4567238"/>
            <a:ext cx="982662" cy="361950"/>
          </a:xfrm>
          <a:prstGeom prst="rect">
            <a:avLst/>
          </a:prstGeom>
          <a:noFill/>
          <a:ln w="9525">
            <a:noFill/>
            <a:miter lim="800000"/>
            <a:headEnd/>
            <a:tailEnd/>
          </a:ln>
        </p:spPr>
      </p:pic>
      <p:pic>
        <p:nvPicPr>
          <p:cNvPr id="70665" name="Picture 10" descr="NFLAG_1"/>
          <p:cNvPicPr>
            <a:picLocks noChangeAspect="1" noChangeArrowheads="1"/>
          </p:cNvPicPr>
          <p:nvPr/>
        </p:nvPicPr>
        <p:blipFill>
          <a:blip r:embed="rId5" cstate="print"/>
          <a:srcRect/>
          <a:stretch>
            <a:fillRect/>
          </a:stretch>
        </p:blipFill>
        <p:spPr bwMode="auto">
          <a:xfrm>
            <a:off x="1246188" y="3846513"/>
            <a:ext cx="979487" cy="360362"/>
          </a:xfrm>
          <a:prstGeom prst="rect">
            <a:avLst/>
          </a:prstGeom>
          <a:noFill/>
          <a:ln w="9525">
            <a:noFill/>
            <a:miter lim="800000"/>
            <a:headEnd/>
            <a:tailEnd/>
          </a:ln>
        </p:spPr>
      </p:pic>
      <p:pic>
        <p:nvPicPr>
          <p:cNvPr id="70666" name="Picture 12" descr="NFLAG_A"/>
          <p:cNvPicPr>
            <a:picLocks noChangeAspect="1" noChangeArrowheads="1"/>
          </p:cNvPicPr>
          <p:nvPr/>
        </p:nvPicPr>
        <p:blipFill>
          <a:blip r:embed="rId6" cstate="print"/>
          <a:srcRect/>
          <a:stretch>
            <a:fillRect/>
          </a:stretch>
        </p:blipFill>
        <p:spPr bwMode="auto">
          <a:xfrm>
            <a:off x="1252538" y="4911725"/>
            <a:ext cx="496887" cy="358775"/>
          </a:xfrm>
          <a:prstGeom prst="rect">
            <a:avLst/>
          </a:prstGeom>
          <a:noFill/>
          <a:ln w="9525">
            <a:noFill/>
            <a:miter lim="800000"/>
            <a:headEnd/>
            <a:tailEnd/>
          </a:ln>
        </p:spPr>
      </p:pic>
      <p:sp>
        <p:nvSpPr>
          <p:cNvPr id="11" name="Segnaposto numero diapositiva 10"/>
          <p:cNvSpPr>
            <a:spLocks noGrp="1"/>
          </p:cNvSpPr>
          <p:nvPr>
            <p:ph type="sldNum" sz="quarter" idx="4"/>
          </p:nvPr>
        </p:nvSpPr>
        <p:spPr/>
        <p:txBody>
          <a:bodyPr/>
          <a:lstStyle/>
          <a:p>
            <a:fld id="{C157DB8B-822C-424B-8778-97E88D566A78}" type="slidenum">
              <a:rPr lang="it-IT" smtClean="0"/>
              <a:pPr/>
              <a:t>69</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IL COMITATO ORGANIZZATORE - 1</a:t>
            </a:r>
          </a:p>
        </p:txBody>
      </p:sp>
      <p:sp>
        <p:nvSpPr>
          <p:cNvPr id="1024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77187" name="Rectangle 3"/>
          <p:cNvSpPr>
            <a:spLocks noChangeArrowheads="1"/>
          </p:cNvSpPr>
          <p:nvPr/>
        </p:nvSpPr>
        <p:spPr bwMode="auto">
          <a:xfrm>
            <a:off x="971550" y="1655763"/>
            <a:ext cx="7200900" cy="2992437"/>
          </a:xfrm>
          <a:prstGeom prst="rect">
            <a:avLst/>
          </a:prstGeom>
          <a:solidFill>
            <a:srgbClr val="DDDDDD"/>
          </a:solidFill>
          <a:ln w="38100">
            <a:solidFill>
              <a:schemeClr val="tx1"/>
            </a:solidFill>
            <a:miter lim="800000"/>
            <a:headEnd/>
            <a:tailEnd/>
          </a:ln>
        </p:spPr>
        <p:txBody>
          <a:bodyPr/>
          <a:lstStyle/>
          <a:p>
            <a:pPr algn="ctr" eaLnBrk="1" hangingPunct="1">
              <a:spcBef>
                <a:spcPct val="20000"/>
              </a:spcBef>
            </a:pPr>
            <a:r>
              <a:rPr lang="it-IT" altLang="it-IT" sz="2800" b="1">
                <a:solidFill>
                  <a:schemeClr val="tx1"/>
                </a:solidFill>
              </a:rPr>
              <a:t>“L’Affiliato Organizzatore”</a:t>
            </a:r>
          </a:p>
          <a:p>
            <a:pPr algn="just" eaLnBrk="1" hangingPunct="1">
              <a:spcBef>
                <a:spcPct val="20000"/>
              </a:spcBef>
            </a:pPr>
            <a:endParaRPr lang="it-IT" altLang="it-IT" sz="2000" b="1">
              <a:solidFill>
                <a:schemeClr val="tx1"/>
              </a:solidFill>
            </a:endParaRPr>
          </a:p>
          <a:p>
            <a:pPr algn="just" eaLnBrk="1" hangingPunct="1">
              <a:spcBef>
                <a:spcPct val="20000"/>
              </a:spcBef>
            </a:pPr>
            <a:r>
              <a:rPr lang="it-IT" altLang="it-IT" sz="2000" b="1">
                <a:solidFill>
                  <a:schemeClr val="tx1"/>
                </a:solidFill>
              </a:rPr>
              <a:t>L’Affiliato Organizzatore (delegato dalla FIV) opera tramite un Comitato Organizzatore che cura tutti gli aspetti operativi della manifestazione.</a:t>
            </a:r>
          </a:p>
          <a:p>
            <a:pPr algn="just" eaLnBrk="1" hangingPunct="1">
              <a:spcBef>
                <a:spcPct val="20000"/>
              </a:spcBef>
            </a:pPr>
            <a:r>
              <a:rPr lang="it-IT" altLang="it-IT" sz="2000" b="1">
                <a:solidFill>
                  <a:schemeClr val="tx1"/>
                </a:solidFill>
              </a:rPr>
              <a:t>Il mandato che ha il CO è quello di realizzare una leale competizione e perseguire la soddisfazione di tutti i concorrenti.</a:t>
            </a:r>
          </a:p>
        </p:txBody>
      </p:sp>
      <p:sp>
        <p:nvSpPr>
          <p:cNvPr id="10246" name="Rettangolo 5"/>
          <p:cNvSpPr>
            <a:spLocks noChangeArrowheads="1"/>
          </p:cNvSpPr>
          <p:nvPr/>
        </p:nvSpPr>
        <p:spPr bwMode="auto">
          <a:xfrm>
            <a:off x="2286000" y="4937125"/>
            <a:ext cx="4572000" cy="1384300"/>
          </a:xfrm>
          <a:prstGeom prst="rect">
            <a:avLst/>
          </a:prstGeom>
          <a:noFill/>
          <a:ln w="9525">
            <a:noFill/>
            <a:miter lim="800000"/>
            <a:headEnd/>
            <a:tailEnd/>
          </a:ln>
        </p:spPr>
        <p:txBody>
          <a:bodyPr>
            <a:spAutoFit/>
          </a:bodyPr>
          <a:lstStyle/>
          <a:p>
            <a:pPr algn="ctr"/>
            <a:r>
              <a:rPr lang="it-IT" altLang="it-IT" sz="2800" b="1">
                <a:solidFill>
                  <a:schemeClr val="tx1"/>
                </a:solidFill>
              </a:rPr>
              <a:t>Autorità Organizzatrice</a:t>
            </a:r>
          </a:p>
          <a:p>
            <a:pPr algn="ctr"/>
            <a:r>
              <a:rPr lang="it-IT" sz="2800" b="1">
                <a:solidFill>
                  <a:schemeClr val="tx1"/>
                </a:solidFill>
              </a:rPr>
              <a:t>Affiliato Organizzatore</a:t>
            </a:r>
          </a:p>
          <a:p>
            <a:pPr algn="ctr"/>
            <a:r>
              <a:rPr lang="it-IT" sz="2800" b="1">
                <a:solidFill>
                  <a:schemeClr val="tx1"/>
                </a:solidFill>
              </a:rPr>
              <a:t>Comitato Organizzatore</a:t>
            </a:r>
            <a:endParaRPr lang="it-IT" sz="2800" b="1"/>
          </a:p>
        </p:txBody>
      </p:sp>
      <p:sp>
        <p:nvSpPr>
          <p:cNvPr id="10247"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8"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7</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477187">
                                            <p:bg/>
                                          </p:spTgt>
                                        </p:tgtEl>
                                        <p:attrNameLst>
                                          <p:attrName>style.visibility</p:attrName>
                                        </p:attrNameLst>
                                      </p:cBhvr>
                                      <p:to>
                                        <p:strVal val="visible"/>
                                      </p:to>
                                    </p:set>
                                    <p:anim calcmode="lin" valueType="num">
                                      <p:cBhvr additive="base">
                                        <p:cTn id="7" dur="1000" fill="hold"/>
                                        <p:tgtEl>
                                          <p:spTgt spid="47718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7718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477187">
                                            <p:txEl>
                                              <p:pRg st="0" end="0"/>
                                            </p:txEl>
                                          </p:spTgt>
                                        </p:tgtEl>
                                        <p:attrNameLst>
                                          <p:attrName>style.visibility</p:attrName>
                                        </p:attrNameLst>
                                      </p:cBhvr>
                                      <p:to>
                                        <p:strVal val="visible"/>
                                      </p:to>
                                    </p:set>
                                    <p:animEffect transition="in" filter="strips(downRight)">
                                      <p:cBhvr>
                                        <p:cTn id="11" dur="2000"/>
                                        <p:tgtEl>
                                          <p:spTgt spid="477187">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477187">
                                            <p:txEl>
                                              <p:pRg st="3" end="3"/>
                                            </p:txEl>
                                          </p:spTgt>
                                        </p:tgtEl>
                                        <p:attrNameLst>
                                          <p:attrName>style.visibility</p:attrName>
                                        </p:attrNameLst>
                                      </p:cBhvr>
                                      <p:to>
                                        <p:strVal val="visible"/>
                                      </p:to>
                                    </p:set>
                                    <p:animEffect transition="in" filter="strips(downRight)">
                                      <p:cBhvr>
                                        <p:cTn id="14" dur="2000"/>
                                        <p:tgtEl>
                                          <p:spTgt spid="477187">
                                            <p:txEl>
                                              <p:pRg st="3" end="3"/>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77187">
                                            <p:txEl>
                                              <p:pRg st="2" end="2"/>
                                            </p:txEl>
                                          </p:spTgt>
                                        </p:tgtEl>
                                        <p:attrNameLst>
                                          <p:attrName>style.visibility</p:attrName>
                                        </p:attrNameLst>
                                      </p:cBhvr>
                                      <p:to>
                                        <p:strVal val="visible"/>
                                      </p:to>
                                    </p:set>
                                    <p:animEffect transition="in" filter="strips(downRight)">
                                      <p:cBhvr>
                                        <p:cTn id="17" dur="2000"/>
                                        <p:tgtEl>
                                          <p:spTgt spid="477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9" name="Picture 7" descr="Nflag-AP"/>
          <p:cNvPicPr>
            <a:picLocks noChangeAspect="1" noChangeArrowheads="1"/>
          </p:cNvPicPr>
          <p:nvPr/>
        </p:nvPicPr>
        <p:blipFill>
          <a:blip r:embed="rId4" cstate="print"/>
          <a:srcRect/>
          <a:stretch>
            <a:fillRect/>
          </a:stretch>
        </p:blipFill>
        <p:spPr bwMode="auto">
          <a:xfrm flipV="1">
            <a:off x="6699250" y="1319213"/>
            <a:ext cx="2071688" cy="763587"/>
          </a:xfrm>
          <a:prstGeom prst="rect">
            <a:avLst/>
          </a:prstGeom>
          <a:noFill/>
          <a:ln w="9525">
            <a:noFill/>
            <a:miter lim="800000"/>
            <a:headEnd/>
            <a:tailEnd/>
          </a:ln>
        </p:spPr>
      </p:pic>
      <p:sp>
        <p:nvSpPr>
          <p:cNvPr id="36870" name="Rectangle 4"/>
          <p:cNvSpPr>
            <a:spLocks noChangeArrowheads="1"/>
          </p:cNvSpPr>
          <p:nvPr/>
        </p:nvSpPr>
        <p:spPr bwMode="auto">
          <a:xfrm>
            <a:off x="463550" y="1414463"/>
            <a:ext cx="5540375" cy="560387"/>
          </a:xfrm>
          <a:prstGeom prst="rect">
            <a:avLst/>
          </a:prstGeom>
          <a:noFill/>
          <a:ln w="9525">
            <a:noFill/>
            <a:miter lim="800000"/>
            <a:headEnd/>
            <a:tailEnd/>
          </a:ln>
        </p:spPr>
        <p:txBody>
          <a:bodyPr/>
          <a:lstStyle/>
          <a:p>
            <a:pPr marL="0" lvl="1" algn="just" eaLnBrk="1" hangingPunct="1">
              <a:spcBef>
                <a:spcPct val="20000"/>
              </a:spcBef>
              <a:defRPr/>
            </a:pPr>
            <a:r>
              <a:rPr lang="en-US" altLang="it-IT" sz="2400" b="1" dirty="0">
                <a:solidFill>
                  <a:schemeClr val="tx1"/>
                </a:solidFill>
              </a:rPr>
              <a:t>Differimento a tempo indeterminato</a:t>
            </a:r>
          </a:p>
          <a:p>
            <a:pPr marL="450850" lvl="1" algn="just" eaLnBrk="1" hangingPunct="1">
              <a:spcBef>
                <a:spcPct val="20000"/>
              </a:spcBef>
              <a:defRPr/>
            </a:pPr>
            <a:endParaRPr lang="it-IT" altLang="it-IT" sz="1600" dirty="0">
              <a:solidFill>
                <a:schemeClr val="tx1"/>
              </a:solidFill>
            </a:endParaRPr>
          </a:p>
        </p:txBody>
      </p:sp>
      <p:sp>
        <p:nvSpPr>
          <p:cNvPr id="33799" name="Rectangle 6"/>
          <p:cNvSpPr>
            <a:spLocks noChangeArrowheads="1"/>
          </p:cNvSpPr>
          <p:nvPr/>
        </p:nvSpPr>
        <p:spPr bwMode="auto">
          <a:xfrm>
            <a:off x="498475" y="2189163"/>
            <a:ext cx="8115300" cy="1323975"/>
          </a:xfrm>
          <a:prstGeom prst="rect">
            <a:avLst/>
          </a:prstGeom>
          <a:noFill/>
          <a:ln>
            <a:noFill/>
          </a:ln>
          <a:extLst/>
        </p:spPr>
        <p:txBody>
          <a:bodyPr anchor="ctr">
            <a:spAutoFit/>
          </a:bodyPr>
          <a:lstStyle>
            <a:lvl1pPr>
              <a:defRPr sz="2000">
                <a:solidFill>
                  <a:schemeClr val="tx1"/>
                </a:solidFill>
                <a:latin typeface="Arial" panose="020B0604020202020204" pitchFamily="34" charset="0"/>
              </a:defRPr>
            </a:lvl1pPr>
            <a:lvl2pPr marL="742950" indent="-285750">
              <a:buChar char="–"/>
              <a:defRPr sz="2000">
                <a:solidFill>
                  <a:schemeClr val="tx1"/>
                </a:solidFill>
                <a:latin typeface="Arial" panose="020B0604020202020204" pitchFamily="34" charset="0"/>
              </a:defRPr>
            </a:lvl2pPr>
            <a:lvl3pPr marL="1143000" indent="-228600">
              <a:buChar char="•"/>
              <a:defRPr sz="20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2000">
                <a:solidFill>
                  <a:schemeClr val="tx1"/>
                </a:solidFill>
                <a:latin typeface="Arial" panose="020B0604020202020204" pitchFamily="34" charset="0"/>
              </a:defRPr>
            </a:lvl9pPr>
          </a:lstStyle>
          <a:p>
            <a:pPr algn="just">
              <a:defRPr/>
            </a:pPr>
            <a:r>
              <a:rPr lang="it-IT" altLang="it-IT" b="0" dirty="0" smtClean="0"/>
              <a:t>Nelle </a:t>
            </a:r>
            <a:r>
              <a:rPr lang="it-IT" altLang="it-IT" b="0" dirty="0" err="1" smtClean="0"/>
              <a:t>IdR</a:t>
            </a:r>
            <a:endParaRPr lang="it-IT" altLang="it-IT" b="0" dirty="0" smtClean="0"/>
          </a:p>
          <a:p>
            <a:pPr marL="449263" indent="-449263" algn="just">
              <a:defRPr/>
            </a:pPr>
            <a:r>
              <a:rPr lang="it-IT" altLang="it-IT" b="0" i="1" dirty="0" smtClean="0">
                <a:solidFill>
                  <a:srgbClr val="0070C0"/>
                </a:solidFill>
              </a:rPr>
              <a:t>4.2 Quando il pennello “Intelligenza” è esposto a terra, le parole “1 minuto” (come citato nei segnali di regata RRS) sono sostituite dalle parole “non meno di ________ (normalmente 45) minuti”.</a:t>
            </a:r>
          </a:p>
        </p:txBody>
      </p:sp>
      <p:sp>
        <p:nvSpPr>
          <p:cNvPr id="10" name="Rectangle 4"/>
          <p:cNvSpPr>
            <a:spLocks noChangeArrowheads="1"/>
          </p:cNvSpPr>
          <p:nvPr/>
        </p:nvSpPr>
        <p:spPr bwMode="auto">
          <a:xfrm>
            <a:off x="620713" y="3683000"/>
            <a:ext cx="7883525" cy="2187575"/>
          </a:xfrm>
          <a:prstGeom prst="rect">
            <a:avLst/>
          </a:prstGeom>
          <a:noFill/>
          <a:ln w="9525">
            <a:noFill/>
            <a:miter lim="800000"/>
            <a:headEnd/>
            <a:tailEnd/>
          </a:ln>
        </p:spPr>
        <p:txBody>
          <a:bodyPr/>
          <a:lstStyle/>
          <a:p>
            <a:pPr marL="0" lvl="1" algn="just" eaLnBrk="1" hangingPunct="1">
              <a:spcBef>
                <a:spcPct val="20000"/>
              </a:spcBef>
              <a:defRPr/>
            </a:pPr>
            <a:r>
              <a:rPr lang="it-IT" altLang="it-IT" sz="2000" b="0" dirty="0">
                <a:solidFill>
                  <a:schemeClr val="tx1"/>
                </a:solidFill>
              </a:rPr>
              <a:t>L’uso a terra non è disciplinato nei “Segnali di Regata” e richiede una specifica IdR.</a:t>
            </a:r>
          </a:p>
          <a:p>
            <a:pPr marL="0" lvl="1" algn="just" eaLnBrk="1" hangingPunct="1">
              <a:spcBef>
                <a:spcPct val="20000"/>
              </a:spcBef>
              <a:defRPr/>
            </a:pPr>
            <a:r>
              <a:rPr lang="it-IT" altLang="it-IT" sz="2000" b="0" dirty="0">
                <a:solidFill>
                  <a:schemeClr val="tx1"/>
                </a:solidFill>
              </a:rPr>
              <a:t>Da segnalare per tempo, prima che i concorrenti inizino a scendere in acqua.</a:t>
            </a:r>
          </a:p>
          <a:p>
            <a:pPr marL="0" lvl="1" algn="just" eaLnBrk="1" hangingPunct="1">
              <a:spcBef>
                <a:spcPct val="20000"/>
              </a:spcBef>
              <a:defRPr/>
            </a:pPr>
            <a:r>
              <a:rPr lang="en-US" altLang="it-IT" sz="2000" b="0" dirty="0"/>
              <a:t>Va </a:t>
            </a:r>
            <a:r>
              <a:rPr lang="it-IT" altLang="it-IT" sz="2000" b="0" dirty="0"/>
              <a:t>ammainata</a:t>
            </a:r>
            <a:r>
              <a:rPr lang="en-US" altLang="it-IT" sz="2000" b="0" dirty="0"/>
              <a:t> prima di </a:t>
            </a:r>
            <a:r>
              <a:rPr lang="it-IT" altLang="it-IT" sz="2000" b="0" dirty="0"/>
              <a:t>uscire</a:t>
            </a:r>
            <a:r>
              <a:rPr lang="en-US" altLang="it-IT" sz="2000" b="0" dirty="0"/>
              <a:t> per dare </a:t>
            </a:r>
            <a:r>
              <a:rPr lang="it-IT" altLang="it-IT" sz="2000" b="0" dirty="0"/>
              <a:t>ai</a:t>
            </a:r>
            <a:r>
              <a:rPr lang="en-US" altLang="it-IT" sz="2000" b="0" dirty="0"/>
              <a:t> </a:t>
            </a:r>
            <a:r>
              <a:rPr lang="it-IT" altLang="it-IT" sz="2000" b="0" dirty="0"/>
              <a:t>concorrenti</a:t>
            </a:r>
            <a:r>
              <a:rPr lang="en-US" altLang="it-IT" sz="2000" b="0" dirty="0"/>
              <a:t> un tempo </a:t>
            </a:r>
            <a:r>
              <a:rPr lang="it-IT" altLang="it-IT" sz="2000" b="0" dirty="0"/>
              <a:t>certo</a:t>
            </a:r>
            <a:r>
              <a:rPr lang="en-US" altLang="it-IT" sz="2000" b="0" dirty="0"/>
              <a:t> per </a:t>
            </a:r>
            <a:r>
              <a:rPr lang="it-IT" altLang="it-IT" sz="2000" b="0" dirty="0"/>
              <a:t>l’inizio</a:t>
            </a:r>
            <a:r>
              <a:rPr lang="en-US" altLang="it-IT" sz="2000" b="0" dirty="0"/>
              <a:t> </a:t>
            </a:r>
            <a:r>
              <a:rPr lang="it-IT" altLang="it-IT" sz="2000" b="0" dirty="0"/>
              <a:t>dei</a:t>
            </a:r>
            <a:r>
              <a:rPr lang="en-US" altLang="it-IT" sz="2000" b="0" dirty="0"/>
              <a:t> </a:t>
            </a:r>
            <a:r>
              <a:rPr lang="it-IT" altLang="it-IT" sz="2000" b="0" dirty="0"/>
              <a:t>segnali</a:t>
            </a:r>
            <a:r>
              <a:rPr lang="en-US" altLang="it-IT" sz="2000" b="0" dirty="0"/>
              <a:t> a mare</a:t>
            </a:r>
            <a:endParaRPr lang="it-IT" altLang="it-IT" sz="2000" b="0" dirty="0"/>
          </a:p>
          <a:p>
            <a:pPr marL="450850" lvl="1" algn="just" eaLnBrk="1" hangingPunct="1">
              <a:spcBef>
                <a:spcPct val="20000"/>
              </a:spcBef>
              <a:defRPr/>
            </a:pPr>
            <a:endParaRPr lang="it-IT" altLang="it-IT" sz="2000" b="0" dirty="0"/>
          </a:p>
        </p:txBody>
      </p:sp>
      <p:sp>
        <p:nvSpPr>
          <p:cNvPr id="71688" name="Rettangolo 17"/>
          <p:cNvSpPr>
            <a:spLocks noChangeArrowheads="1"/>
          </p:cNvSpPr>
          <p:nvPr/>
        </p:nvSpPr>
        <p:spPr bwMode="auto">
          <a:xfrm>
            <a:off x="569913" y="5840413"/>
            <a:ext cx="8043862" cy="585787"/>
          </a:xfrm>
          <a:prstGeom prst="rect">
            <a:avLst/>
          </a:prstGeom>
          <a:noFill/>
          <a:ln w="9525">
            <a:noFill/>
            <a:miter lim="800000"/>
            <a:headEnd/>
            <a:tailEnd/>
          </a:ln>
        </p:spPr>
        <p:txBody>
          <a:bodyPr>
            <a:spAutoFit/>
          </a:bodyPr>
          <a:lstStyle/>
          <a:p>
            <a:pPr algn="just">
              <a:lnSpc>
                <a:spcPct val="80000"/>
              </a:lnSpc>
            </a:pPr>
            <a:r>
              <a:rPr lang="en-US" altLang="it-IT" sz="2000" b="0">
                <a:solidFill>
                  <a:schemeClr val="tx1"/>
                </a:solidFill>
              </a:rPr>
              <a:t>Un </a:t>
            </a:r>
            <a:r>
              <a:rPr lang="it-IT" altLang="it-IT" sz="2000" b="0">
                <a:solidFill>
                  <a:schemeClr val="tx1"/>
                </a:solidFill>
              </a:rPr>
              <a:t>caso</a:t>
            </a:r>
            <a:r>
              <a:rPr lang="en-US" altLang="it-IT" sz="2000" b="0">
                <a:solidFill>
                  <a:schemeClr val="tx1"/>
                </a:solidFill>
              </a:rPr>
              <a:t> </a:t>
            </a:r>
            <a:r>
              <a:rPr lang="it-IT" altLang="it-IT" sz="2000" b="0">
                <a:solidFill>
                  <a:schemeClr val="tx1"/>
                </a:solidFill>
              </a:rPr>
              <a:t>particolare</a:t>
            </a:r>
            <a:r>
              <a:rPr lang="en-US" altLang="it-IT" sz="2000" b="0">
                <a:solidFill>
                  <a:schemeClr val="tx1"/>
                </a:solidFill>
              </a:rPr>
              <a:t> &gt; </a:t>
            </a:r>
            <a:r>
              <a:rPr lang="it-IT" altLang="it-IT" sz="2000" b="0">
                <a:solidFill>
                  <a:schemeClr val="tx1"/>
                </a:solidFill>
              </a:rPr>
              <a:t>bandiera</a:t>
            </a:r>
            <a:r>
              <a:rPr lang="en-US" altLang="it-IT" sz="2000" b="0">
                <a:solidFill>
                  <a:schemeClr val="tx1"/>
                </a:solidFill>
              </a:rPr>
              <a:t> </a:t>
            </a:r>
            <a:r>
              <a:rPr lang="it-IT" altLang="it-IT" sz="2000" b="0">
                <a:solidFill>
                  <a:schemeClr val="tx1"/>
                </a:solidFill>
              </a:rPr>
              <a:t>esposta</a:t>
            </a:r>
            <a:r>
              <a:rPr lang="en-US" altLang="it-IT" sz="2000" b="0">
                <a:solidFill>
                  <a:schemeClr val="tx1"/>
                </a:solidFill>
              </a:rPr>
              <a:t> </a:t>
            </a:r>
            <a:r>
              <a:rPr lang="it-IT" altLang="it-IT" sz="2000" b="0">
                <a:solidFill>
                  <a:schemeClr val="tx1"/>
                </a:solidFill>
              </a:rPr>
              <a:t>sul</a:t>
            </a:r>
            <a:r>
              <a:rPr lang="en-US" altLang="it-IT" sz="2000" b="0">
                <a:solidFill>
                  <a:schemeClr val="tx1"/>
                </a:solidFill>
              </a:rPr>
              <a:t> </a:t>
            </a:r>
            <a:r>
              <a:rPr lang="it-IT" altLang="it-IT" sz="2000" b="0">
                <a:solidFill>
                  <a:schemeClr val="tx1"/>
                </a:solidFill>
              </a:rPr>
              <a:t>Battello</a:t>
            </a:r>
            <a:r>
              <a:rPr lang="en-US" altLang="it-IT" sz="2000" b="0">
                <a:solidFill>
                  <a:schemeClr val="tx1"/>
                </a:solidFill>
              </a:rPr>
              <a:t> </a:t>
            </a:r>
            <a:r>
              <a:rPr lang="it-IT" altLang="it-IT" sz="2000" b="0">
                <a:solidFill>
                  <a:schemeClr val="tx1"/>
                </a:solidFill>
              </a:rPr>
              <a:t>Comitato</a:t>
            </a:r>
            <a:r>
              <a:rPr lang="en-US" altLang="it-IT" sz="2000" b="0">
                <a:solidFill>
                  <a:schemeClr val="tx1"/>
                </a:solidFill>
              </a:rPr>
              <a:t> in </a:t>
            </a:r>
            <a:r>
              <a:rPr lang="it-IT" altLang="it-IT" sz="2000" b="0">
                <a:solidFill>
                  <a:schemeClr val="tx1"/>
                </a:solidFill>
              </a:rPr>
              <a:t>porto</a:t>
            </a:r>
            <a:r>
              <a:rPr lang="en-US" altLang="it-IT" sz="2000" b="0">
                <a:solidFill>
                  <a:schemeClr val="tx1"/>
                </a:solidFill>
              </a:rPr>
              <a:t> – Non </a:t>
            </a:r>
            <a:r>
              <a:rPr lang="it-IT" altLang="it-IT" sz="2000" b="0">
                <a:solidFill>
                  <a:schemeClr val="tx1"/>
                </a:solidFill>
              </a:rPr>
              <a:t>si</a:t>
            </a:r>
            <a:r>
              <a:rPr lang="en-US" altLang="it-IT" sz="2000" b="0">
                <a:solidFill>
                  <a:schemeClr val="tx1"/>
                </a:solidFill>
              </a:rPr>
              <a:t> </a:t>
            </a:r>
            <a:r>
              <a:rPr lang="it-IT" altLang="it-IT" sz="2000" b="0">
                <a:solidFill>
                  <a:schemeClr val="tx1"/>
                </a:solidFill>
              </a:rPr>
              <a:t>fanno</a:t>
            </a:r>
            <a:r>
              <a:rPr lang="en-US" altLang="it-IT" sz="2000" b="0">
                <a:solidFill>
                  <a:schemeClr val="tx1"/>
                </a:solidFill>
              </a:rPr>
              <a:t> </a:t>
            </a:r>
            <a:r>
              <a:rPr lang="it-IT" altLang="it-IT" sz="2000" b="0">
                <a:solidFill>
                  <a:schemeClr val="tx1"/>
                </a:solidFill>
              </a:rPr>
              <a:t>trappole</a:t>
            </a:r>
            <a:r>
              <a:rPr lang="en-US" altLang="it-IT" sz="2000" b="0">
                <a:solidFill>
                  <a:schemeClr val="tx1"/>
                </a:solidFill>
              </a:rPr>
              <a:t> </a:t>
            </a:r>
            <a:r>
              <a:rPr lang="it-IT" altLang="it-IT" sz="2000" b="0">
                <a:solidFill>
                  <a:schemeClr val="tx1"/>
                </a:solidFill>
              </a:rPr>
              <a:t>ai</a:t>
            </a:r>
            <a:r>
              <a:rPr lang="en-US" altLang="it-IT" sz="2000" b="0">
                <a:solidFill>
                  <a:schemeClr val="tx1"/>
                </a:solidFill>
              </a:rPr>
              <a:t> </a:t>
            </a:r>
            <a:r>
              <a:rPr lang="it-IT" altLang="it-IT" sz="2000" b="0">
                <a:solidFill>
                  <a:schemeClr val="tx1"/>
                </a:solidFill>
              </a:rPr>
              <a:t>concorrenti</a:t>
            </a:r>
            <a:r>
              <a:rPr lang="en-US" altLang="it-IT" sz="2000" b="0">
                <a:solidFill>
                  <a:schemeClr val="tx1"/>
                </a:solidFill>
              </a:rPr>
              <a:t> –.</a:t>
            </a:r>
          </a:p>
        </p:txBody>
      </p:sp>
      <p:sp>
        <p:nvSpPr>
          <p:cNvPr id="20" name="Titolo 19"/>
          <p:cNvSpPr>
            <a:spLocks noGrp="1"/>
          </p:cNvSpPr>
          <p:nvPr>
            <p:ph type="ctrTitle"/>
          </p:nvPr>
        </p:nvSpPr>
        <p:spPr/>
        <p:txBody>
          <a:bodyPr/>
          <a:lstStyle/>
          <a:p>
            <a:pPr lvl="1" algn="ctr" rtl="0">
              <a:spcBef>
                <a:spcPct val="0"/>
              </a:spcBef>
              <a:defRPr/>
            </a:pPr>
            <a:r>
              <a:rPr lang="en-US" altLang="it-IT" sz="2800" b="1" dirty="0" err="1" smtClean="0">
                <a:solidFill>
                  <a:schemeClr val="tx1"/>
                </a:solidFill>
                <a:latin typeface="+mj-lt"/>
              </a:rPr>
              <a:t>Differimento</a:t>
            </a:r>
            <a:r>
              <a:rPr lang="en-US" altLang="it-IT" sz="2800" b="1" dirty="0" smtClean="0">
                <a:solidFill>
                  <a:schemeClr val="tx1"/>
                </a:solidFill>
                <a:latin typeface="+mj-lt"/>
              </a:rPr>
              <a:t> </a:t>
            </a:r>
            <a:r>
              <a:rPr lang="en-US" altLang="it-IT" sz="2800" b="1" dirty="0">
                <a:solidFill>
                  <a:schemeClr val="tx1"/>
                </a:solidFill>
                <a:latin typeface="+mj-lt"/>
              </a:rPr>
              <a:t>a tempo </a:t>
            </a:r>
            <a:r>
              <a:rPr lang="en-US" altLang="it-IT" sz="2800" b="1" dirty="0" err="1" smtClean="0">
                <a:solidFill>
                  <a:schemeClr val="tx1"/>
                </a:solidFill>
                <a:latin typeface="+mj-lt"/>
              </a:rPr>
              <a:t>indeterminato</a:t>
            </a:r>
            <a:endParaRPr lang="it-IT" sz="2000" dirty="0">
              <a:latin typeface="+mj-lt"/>
            </a:endParaRPr>
          </a:p>
        </p:txBody>
      </p:sp>
      <p:sp>
        <p:nvSpPr>
          <p:cNvPr id="71690" name="Rettangolo 10"/>
          <p:cNvSpPr>
            <a:spLocks noChangeArrowheads="1"/>
          </p:cNvSpPr>
          <p:nvPr/>
        </p:nvSpPr>
        <p:spPr bwMode="auto">
          <a:xfrm>
            <a:off x="5811838" y="1365250"/>
            <a:ext cx="887412" cy="585788"/>
          </a:xfrm>
          <a:prstGeom prst="rect">
            <a:avLst/>
          </a:prstGeom>
          <a:noFill/>
          <a:ln w="9525">
            <a:noFill/>
            <a:miter lim="800000"/>
            <a:headEnd/>
            <a:tailEnd/>
          </a:ln>
        </p:spPr>
        <p:txBody>
          <a:bodyPr wrap="none">
            <a:spAutoFit/>
          </a:bodyPr>
          <a:lstStyle/>
          <a:p>
            <a:r>
              <a:rPr lang="it-IT" altLang="it-IT"/>
              <a:t>↑●●</a:t>
            </a:r>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70</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
        <p:nvSpPr>
          <p:cNvPr id="13"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03  2016</a:t>
            </a:r>
            <a:endParaRPr lang="it-IT" altLang="it-IT"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3" name="Titolo 12"/>
          <p:cNvSpPr>
            <a:spLocks noGrp="1"/>
          </p:cNvSpPr>
          <p:nvPr>
            <p:ph type="ctrTitle"/>
          </p:nvPr>
        </p:nvSpPr>
        <p:spPr/>
        <p:txBody>
          <a:bodyPr/>
          <a:lstStyle/>
          <a:p>
            <a:pPr lvl="1" algn="ctr" rtl="0">
              <a:spcBef>
                <a:spcPct val="0"/>
              </a:spcBef>
              <a:defRPr/>
            </a:pPr>
            <a:r>
              <a:rPr lang="it-IT" altLang="it-IT" sz="2800" b="1" dirty="0" smtClean="0">
                <a:solidFill>
                  <a:schemeClr val="tx1"/>
                </a:solidFill>
                <a:latin typeface="+mj-lt"/>
              </a:rPr>
              <a:t>Differimento </a:t>
            </a:r>
            <a:r>
              <a:rPr lang="it-IT" altLang="it-IT" sz="2800" b="1" dirty="0">
                <a:solidFill>
                  <a:schemeClr val="tx1"/>
                </a:solidFill>
                <a:latin typeface="+mj-lt"/>
              </a:rPr>
              <a:t>di un tempo </a:t>
            </a:r>
            <a:r>
              <a:rPr lang="it-IT" altLang="it-IT" sz="2800" b="1" dirty="0" smtClean="0">
                <a:solidFill>
                  <a:schemeClr val="tx1"/>
                </a:solidFill>
                <a:latin typeface="+mj-lt"/>
              </a:rPr>
              <a:t>determinato - 1</a:t>
            </a:r>
            <a:endParaRPr lang="it-IT" sz="2000" dirty="0">
              <a:latin typeface="+mj-lt"/>
            </a:endParaRPr>
          </a:p>
        </p:txBody>
      </p:sp>
      <p:sp>
        <p:nvSpPr>
          <p:cNvPr id="7270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2708" name="Rectangle 5"/>
          <p:cNvSpPr>
            <a:spLocks noChangeArrowheads="1"/>
          </p:cNvSpPr>
          <p:nvPr/>
        </p:nvSpPr>
        <p:spPr bwMode="auto">
          <a:xfrm>
            <a:off x="519113" y="1517650"/>
            <a:ext cx="6113462" cy="631825"/>
          </a:xfrm>
          <a:prstGeom prst="rect">
            <a:avLst/>
          </a:prstGeom>
          <a:noFill/>
          <a:ln w="9525">
            <a:noFill/>
            <a:miter lim="800000"/>
            <a:headEnd/>
            <a:tailEnd/>
          </a:ln>
        </p:spPr>
        <p:txBody>
          <a:bodyPr/>
          <a:lstStyle/>
          <a:p>
            <a:pPr marL="0" lvl="1" eaLnBrk="1" hangingPunct="1">
              <a:spcBef>
                <a:spcPct val="20000"/>
              </a:spcBef>
              <a:spcAft>
                <a:spcPct val="20000"/>
              </a:spcAft>
            </a:pPr>
            <a:r>
              <a:rPr lang="it-IT" altLang="it-IT" sz="2400" b="1" dirty="0">
                <a:solidFill>
                  <a:schemeClr val="tx1"/>
                </a:solidFill>
              </a:rPr>
              <a:t>Differimento di un tempo determinato</a:t>
            </a:r>
          </a:p>
        </p:txBody>
      </p:sp>
      <p:pic>
        <p:nvPicPr>
          <p:cNvPr id="63493" name="Picture 7" descr="Nflag-AP"/>
          <p:cNvPicPr>
            <a:picLocks noChangeAspect="1" noChangeArrowheads="1"/>
          </p:cNvPicPr>
          <p:nvPr/>
        </p:nvPicPr>
        <p:blipFill>
          <a:blip r:embed="rId4" cstate="print"/>
          <a:srcRect/>
          <a:stretch>
            <a:fillRect/>
          </a:stretch>
        </p:blipFill>
        <p:spPr bwMode="auto">
          <a:xfrm flipV="1">
            <a:off x="6329363" y="1262063"/>
            <a:ext cx="2227262" cy="819150"/>
          </a:xfrm>
          <a:prstGeom prst="rect">
            <a:avLst/>
          </a:prstGeom>
          <a:noFill/>
          <a:ln w="9525">
            <a:noFill/>
            <a:miter lim="800000"/>
            <a:headEnd/>
            <a:tailEnd/>
          </a:ln>
        </p:spPr>
      </p:pic>
      <p:pic>
        <p:nvPicPr>
          <p:cNvPr id="445443" name="Picture 3"/>
          <p:cNvPicPr>
            <a:picLocks noChangeAspect="1" noChangeArrowheads="1"/>
          </p:cNvPicPr>
          <p:nvPr/>
        </p:nvPicPr>
        <p:blipFill>
          <a:blip r:embed="rId5" cstate="print"/>
          <a:srcRect/>
          <a:stretch>
            <a:fillRect/>
          </a:stretch>
        </p:blipFill>
        <p:spPr bwMode="auto">
          <a:xfrm>
            <a:off x="415925" y="2427288"/>
            <a:ext cx="8291513" cy="3397250"/>
          </a:xfrm>
          <a:prstGeom prst="rect">
            <a:avLst/>
          </a:prstGeom>
          <a:noFill/>
          <a:ln w="9525" algn="ctr">
            <a:noFill/>
            <a:miter lim="800000"/>
            <a:headEnd/>
            <a:tailEnd/>
          </a:ln>
        </p:spPr>
      </p:pic>
      <p:sp>
        <p:nvSpPr>
          <p:cNvPr id="72711" name="Rettangolo 10"/>
          <p:cNvSpPr>
            <a:spLocks noChangeArrowheads="1"/>
          </p:cNvSpPr>
          <p:nvPr/>
        </p:nvSpPr>
        <p:spPr bwMode="auto">
          <a:xfrm>
            <a:off x="957263" y="5805488"/>
            <a:ext cx="7213600" cy="461962"/>
          </a:xfrm>
          <a:prstGeom prst="rect">
            <a:avLst/>
          </a:prstGeom>
          <a:noFill/>
          <a:ln w="9525">
            <a:noFill/>
            <a:miter lim="800000"/>
            <a:headEnd/>
            <a:tailEnd/>
          </a:ln>
        </p:spPr>
        <p:txBody>
          <a:bodyPr>
            <a:spAutoFit/>
          </a:bodyPr>
          <a:lstStyle/>
          <a:p>
            <a:pPr algn="ctr"/>
            <a:r>
              <a:rPr lang="it-IT" altLang="it-IT" sz="2400" b="1" dirty="0"/>
              <a:t>si applica solo ad un orario programmato</a:t>
            </a:r>
          </a:p>
        </p:txBody>
      </p:sp>
      <p:sp>
        <p:nvSpPr>
          <p:cNvPr id="9"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71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0"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03  2016</a:t>
            </a:r>
            <a:endParaRPr lang="it-IT" altLang="it-IT"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45443"/>
                                        </p:tgtEl>
                                        <p:attrNameLst>
                                          <p:attrName>style.visibility</p:attrName>
                                        </p:attrNameLst>
                                      </p:cBhvr>
                                      <p:to>
                                        <p:strVal val="visible"/>
                                      </p:to>
                                    </p:set>
                                    <p:anim calcmode="lin" valueType="num">
                                      <p:cBhvr additive="base">
                                        <p:cTn id="7" dur="2000" fill="hold"/>
                                        <p:tgtEl>
                                          <p:spTgt spid="445443"/>
                                        </p:tgtEl>
                                        <p:attrNameLst>
                                          <p:attrName>ppt_x</p:attrName>
                                        </p:attrNameLst>
                                      </p:cBhvr>
                                      <p:tavLst>
                                        <p:tav tm="0">
                                          <p:val>
                                            <p:strVal val="#ppt_x"/>
                                          </p:val>
                                        </p:tav>
                                        <p:tav tm="100000">
                                          <p:val>
                                            <p:strVal val="#ppt_x"/>
                                          </p:val>
                                        </p:tav>
                                      </p:tavLst>
                                    </p:anim>
                                    <p:anim calcmode="lin" valueType="num">
                                      <p:cBhvr additive="base">
                                        <p:cTn id="8" dur="2000" fill="hold"/>
                                        <p:tgtEl>
                                          <p:spTgt spid="4454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additive="base">
                                        <p:cTn id="11" dur="500" fill="hold"/>
                                        <p:tgtEl>
                                          <p:spTgt spid="63493"/>
                                        </p:tgtEl>
                                        <p:attrNameLst>
                                          <p:attrName>ppt_x</p:attrName>
                                        </p:attrNameLst>
                                      </p:cBhvr>
                                      <p:tavLst>
                                        <p:tav tm="0">
                                          <p:val>
                                            <p:strVal val="#ppt_x"/>
                                          </p:val>
                                        </p:tav>
                                        <p:tav tm="100000">
                                          <p:val>
                                            <p:strVal val="#ppt_x"/>
                                          </p:val>
                                        </p:tav>
                                      </p:tavLst>
                                    </p:anim>
                                    <p:anim calcmode="lin" valueType="num">
                                      <p:cBhvr additive="base">
                                        <p:cTn id="12"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3" name="Titolo 12"/>
          <p:cNvSpPr>
            <a:spLocks noGrp="1"/>
          </p:cNvSpPr>
          <p:nvPr>
            <p:ph type="ctrTitle"/>
          </p:nvPr>
        </p:nvSpPr>
        <p:spPr/>
        <p:txBody>
          <a:bodyPr/>
          <a:lstStyle/>
          <a:p>
            <a:pPr lvl="1" algn="ctr" rtl="0">
              <a:spcBef>
                <a:spcPct val="0"/>
              </a:spcBef>
              <a:defRPr/>
            </a:pPr>
            <a:r>
              <a:rPr lang="it-IT" altLang="it-IT" sz="2800" b="1" dirty="0" smtClean="0">
                <a:solidFill>
                  <a:schemeClr val="tx1"/>
                </a:solidFill>
                <a:latin typeface="+mj-lt"/>
              </a:rPr>
              <a:t>Differimento </a:t>
            </a:r>
            <a:r>
              <a:rPr lang="it-IT" altLang="it-IT" sz="2800" b="1" dirty="0">
                <a:solidFill>
                  <a:schemeClr val="tx1"/>
                </a:solidFill>
                <a:latin typeface="+mj-lt"/>
              </a:rPr>
              <a:t>di un tempo </a:t>
            </a:r>
            <a:r>
              <a:rPr lang="it-IT" altLang="it-IT" sz="2800" b="1" dirty="0" smtClean="0">
                <a:solidFill>
                  <a:schemeClr val="tx1"/>
                </a:solidFill>
                <a:latin typeface="+mj-lt"/>
              </a:rPr>
              <a:t>determinato - 2</a:t>
            </a:r>
            <a:endParaRPr lang="it-IT" sz="2000" dirty="0">
              <a:latin typeface="+mj-lt"/>
            </a:endParaRPr>
          </a:p>
        </p:txBody>
      </p:sp>
      <p:sp>
        <p:nvSpPr>
          <p:cNvPr id="7270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72711" name="Rettangolo 10"/>
          <p:cNvSpPr>
            <a:spLocks noChangeArrowheads="1"/>
          </p:cNvSpPr>
          <p:nvPr/>
        </p:nvSpPr>
        <p:spPr bwMode="auto">
          <a:xfrm>
            <a:off x="957263" y="1340768"/>
            <a:ext cx="7213600" cy="461962"/>
          </a:xfrm>
          <a:prstGeom prst="rect">
            <a:avLst/>
          </a:prstGeom>
          <a:noFill/>
          <a:ln w="9525">
            <a:noFill/>
            <a:miter lim="800000"/>
            <a:headEnd/>
            <a:tailEnd/>
          </a:ln>
        </p:spPr>
        <p:txBody>
          <a:bodyPr>
            <a:spAutoFit/>
          </a:bodyPr>
          <a:lstStyle/>
          <a:p>
            <a:pPr algn="ctr"/>
            <a:r>
              <a:rPr lang="it-IT" altLang="it-IT" sz="2400" b="1" dirty="0"/>
              <a:t>si applica solo ad un orario programmato</a:t>
            </a:r>
          </a:p>
        </p:txBody>
      </p:sp>
      <p:sp>
        <p:nvSpPr>
          <p:cNvPr id="9"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72</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0"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03  2016</a:t>
            </a:r>
            <a:endParaRPr lang="it-IT" altLang="it-IT" sz="1200" b="0" dirty="0"/>
          </a:p>
        </p:txBody>
      </p:sp>
      <p:sp>
        <p:nvSpPr>
          <p:cNvPr id="12" name="Rectangle 3"/>
          <p:cNvSpPr>
            <a:spLocks noChangeArrowheads="1"/>
          </p:cNvSpPr>
          <p:nvPr/>
        </p:nvSpPr>
        <p:spPr bwMode="auto">
          <a:xfrm>
            <a:off x="536575" y="2132856"/>
            <a:ext cx="8039100" cy="3888432"/>
          </a:xfrm>
          <a:prstGeom prst="rect">
            <a:avLst/>
          </a:prstGeom>
          <a:noFill/>
          <a:ln w="38100">
            <a:solidFill>
              <a:srgbClr val="FF0000"/>
            </a:solidFill>
            <a:miter lim="800000"/>
            <a:headEnd/>
            <a:tailEnd/>
          </a:ln>
        </p:spPr>
        <p:txBody>
          <a:bodyPr/>
          <a:lstStyle/>
          <a:p>
            <a:pPr algn="ctr" eaLnBrk="1" hangingPunct="1"/>
            <a:r>
              <a:rPr lang="it-IT" altLang="it-IT" sz="2400" dirty="0" err="1" smtClean="0">
                <a:solidFill>
                  <a:srgbClr val="FF0000"/>
                </a:solidFill>
              </a:rPr>
              <a:t>Q&amp;A</a:t>
            </a:r>
            <a:r>
              <a:rPr lang="it-IT" altLang="it-IT" sz="2400" dirty="0" smtClean="0">
                <a:solidFill>
                  <a:srgbClr val="FF0000"/>
                </a:solidFill>
              </a:rPr>
              <a:t> 2016-004</a:t>
            </a:r>
            <a:endParaRPr lang="it-IT" altLang="it-IT" sz="2400" dirty="0">
              <a:solidFill>
                <a:srgbClr val="FF0000"/>
              </a:solidFill>
            </a:endParaRPr>
          </a:p>
          <a:p>
            <a:pPr algn="just" eaLnBrk="1" hangingPunct="1"/>
            <a:endParaRPr lang="it-IT" altLang="it-IT" sz="2400" b="0" dirty="0">
              <a:solidFill>
                <a:schemeClr val="tx1"/>
              </a:solidFill>
            </a:endParaRPr>
          </a:p>
          <a:p>
            <a:pPr algn="just"/>
            <a:r>
              <a:rPr lang="en-US" sz="2200" dirty="0" smtClean="0"/>
              <a:t>Question 4 - If AP over 3 has been displayed ashore and race committee realizes that the wind will fill in even later, how can it signal this ashore? </a:t>
            </a:r>
          </a:p>
          <a:p>
            <a:pPr algn="just"/>
            <a:r>
              <a:rPr lang="en-US" sz="2200" dirty="0" smtClean="0"/>
              <a:t>Answer 4 - </a:t>
            </a:r>
            <a:r>
              <a:rPr lang="en-US" altLang="it-IT" sz="2200" dirty="0" smtClean="0"/>
              <a:t>The race committee may remove AP over 3 at any time (preferably as soon as possible), and soon after, display either AP, or AP over numeral pennant 4, 5 or 6 if it wants to specify a new postponement period. </a:t>
            </a:r>
            <a:r>
              <a:rPr lang="en-US" altLang="it-IT" sz="2200" b="1" dirty="0" smtClean="0"/>
              <a:t>Any AP over a numeral pennant always relates to the original scheduled time for the warning signal</a:t>
            </a:r>
            <a:r>
              <a:rPr lang="en-US" altLang="it-IT" sz="2200" dirty="0" smtClean="0"/>
              <a:t> (in this case 12.00).</a:t>
            </a:r>
            <a:endParaRPr lang="it-IT" altLang="it-IT" sz="2200" b="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3732"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smtClean="0"/>
              <a:t>Si resta a terra – l’Intelligenza + A</a:t>
            </a:r>
          </a:p>
        </p:txBody>
      </p:sp>
      <p:pic>
        <p:nvPicPr>
          <p:cNvPr id="64517" name="Picture 12" descr="NFLAG_A"/>
          <p:cNvPicPr>
            <a:picLocks noChangeAspect="1" noChangeArrowheads="1"/>
          </p:cNvPicPr>
          <p:nvPr/>
        </p:nvPicPr>
        <p:blipFill>
          <a:blip r:embed="rId4" cstate="print"/>
          <a:srcRect/>
          <a:stretch>
            <a:fillRect/>
          </a:stretch>
        </p:blipFill>
        <p:spPr bwMode="auto">
          <a:xfrm>
            <a:off x="6713538" y="2185988"/>
            <a:ext cx="985837" cy="712787"/>
          </a:xfrm>
          <a:prstGeom prst="rect">
            <a:avLst/>
          </a:prstGeom>
          <a:noFill/>
          <a:ln w="9525">
            <a:noFill/>
            <a:miter lim="800000"/>
            <a:headEnd/>
            <a:tailEnd/>
          </a:ln>
        </p:spPr>
      </p:pic>
      <p:sp>
        <p:nvSpPr>
          <p:cNvPr id="73734" name="Rettangolo 11"/>
          <p:cNvSpPr>
            <a:spLocks noChangeArrowheads="1"/>
          </p:cNvSpPr>
          <p:nvPr/>
        </p:nvSpPr>
        <p:spPr bwMode="auto">
          <a:xfrm>
            <a:off x="990600" y="3208338"/>
            <a:ext cx="7143750" cy="2308324"/>
          </a:xfrm>
          <a:prstGeom prst="rect">
            <a:avLst/>
          </a:prstGeom>
          <a:noFill/>
          <a:ln w="9525">
            <a:noFill/>
            <a:miter lim="800000"/>
            <a:headEnd/>
            <a:tailEnd/>
          </a:ln>
        </p:spPr>
        <p:txBody>
          <a:bodyPr>
            <a:spAutoFit/>
          </a:bodyPr>
          <a:lstStyle/>
          <a:p>
            <a:pPr algn="just" eaLnBrk="1" hangingPunct="1">
              <a:lnSpc>
                <a:spcPct val="80000"/>
              </a:lnSpc>
            </a:pPr>
            <a:r>
              <a:rPr lang="it-IT" altLang="it-IT" b="1" dirty="0"/>
              <a:t>Altro giorno – richiede che vi sia un altro giorno disponibile</a:t>
            </a:r>
          </a:p>
          <a:p>
            <a:pPr algn="just" eaLnBrk="1" hangingPunct="1">
              <a:lnSpc>
                <a:spcPct val="80000"/>
              </a:lnSpc>
            </a:pPr>
            <a:endParaRPr lang="it-IT" altLang="it-IT" b="1" dirty="0"/>
          </a:p>
          <a:p>
            <a:pPr marL="0" lvl="1" algn="just" eaLnBrk="1" hangingPunct="1">
              <a:lnSpc>
                <a:spcPct val="80000"/>
              </a:lnSpc>
            </a:pPr>
            <a:r>
              <a:rPr lang="en-GB" altLang="it-IT" b="1" dirty="0"/>
              <a:t>E’ </a:t>
            </a:r>
            <a:r>
              <a:rPr lang="en-GB" altLang="it-IT" b="1" dirty="0" err="1"/>
              <a:t>il</a:t>
            </a:r>
            <a:r>
              <a:rPr lang="en-GB" altLang="it-IT" b="1" dirty="0"/>
              <a:t> </a:t>
            </a:r>
            <a:r>
              <a:rPr lang="en-GB" altLang="it-IT" b="1" dirty="0" err="1"/>
              <a:t>segnale</a:t>
            </a:r>
            <a:r>
              <a:rPr lang="en-GB" altLang="it-IT" b="1" dirty="0"/>
              <a:t> </a:t>
            </a:r>
            <a:r>
              <a:rPr lang="en-GB" altLang="it-IT" b="1" dirty="0" err="1"/>
              <a:t>appropriato</a:t>
            </a:r>
            <a:r>
              <a:rPr lang="en-GB" altLang="it-IT" b="1" dirty="0"/>
              <a:t> </a:t>
            </a:r>
            <a:r>
              <a:rPr lang="en-GB" altLang="it-IT" b="1" dirty="0" err="1"/>
              <a:t>da</a:t>
            </a:r>
            <a:r>
              <a:rPr lang="en-GB" altLang="it-IT" b="1" dirty="0"/>
              <a:t> </a:t>
            </a:r>
            <a:r>
              <a:rPr lang="en-GB" altLang="it-IT" b="1" dirty="0" err="1"/>
              <a:t>usare</a:t>
            </a:r>
            <a:r>
              <a:rPr lang="en-GB" altLang="it-IT" b="1" dirty="0"/>
              <a:t> </a:t>
            </a:r>
            <a:r>
              <a:rPr lang="en-GB" altLang="it-IT" b="1" dirty="0" err="1"/>
              <a:t>quando</a:t>
            </a:r>
            <a:r>
              <a:rPr lang="en-GB" altLang="it-IT" b="1" dirty="0"/>
              <a:t> è </a:t>
            </a:r>
            <a:r>
              <a:rPr lang="en-GB" altLang="it-IT" b="1" dirty="0" err="1"/>
              <a:t>evidente</a:t>
            </a:r>
            <a:r>
              <a:rPr lang="en-GB" altLang="it-IT" b="1" dirty="0"/>
              <a:t> </a:t>
            </a:r>
            <a:r>
              <a:rPr lang="en-GB" altLang="it-IT" b="1" dirty="0" err="1"/>
              <a:t>che</a:t>
            </a:r>
            <a:r>
              <a:rPr lang="en-GB" altLang="it-IT" b="1" dirty="0"/>
              <a:t> non </a:t>
            </a:r>
            <a:r>
              <a:rPr lang="en-GB" altLang="it-IT" b="1" dirty="0" err="1"/>
              <a:t>si</a:t>
            </a:r>
            <a:r>
              <a:rPr lang="en-GB" altLang="it-IT" b="1" dirty="0"/>
              <a:t> </a:t>
            </a:r>
            <a:r>
              <a:rPr lang="en-GB" altLang="it-IT" b="1" dirty="0" err="1"/>
              <a:t>può</a:t>
            </a:r>
            <a:r>
              <a:rPr lang="en-GB" altLang="it-IT" b="1" dirty="0"/>
              <a:t> </a:t>
            </a:r>
            <a:r>
              <a:rPr lang="en-GB" altLang="it-IT" b="1" dirty="0" err="1"/>
              <a:t>completare</a:t>
            </a:r>
            <a:r>
              <a:rPr lang="en-GB" altLang="it-IT" b="1" dirty="0"/>
              <a:t> </a:t>
            </a:r>
            <a:r>
              <a:rPr lang="en-GB" altLang="it-IT" b="1" dirty="0" err="1"/>
              <a:t>il</a:t>
            </a:r>
            <a:r>
              <a:rPr lang="en-GB" altLang="it-IT" b="1" dirty="0"/>
              <a:t> </a:t>
            </a:r>
            <a:r>
              <a:rPr lang="en-GB" altLang="it-IT" b="1" dirty="0" err="1"/>
              <a:t>programma</a:t>
            </a:r>
            <a:r>
              <a:rPr lang="en-GB" altLang="it-IT" b="1" dirty="0"/>
              <a:t> del </a:t>
            </a:r>
            <a:r>
              <a:rPr lang="en-GB" altLang="it-IT" b="1" dirty="0" err="1"/>
              <a:t>giorno</a:t>
            </a:r>
            <a:r>
              <a:rPr lang="en-GB" altLang="it-IT" b="1" dirty="0"/>
              <a:t>. </a:t>
            </a:r>
            <a:r>
              <a:rPr lang="en-GB" altLang="it-IT" b="1" dirty="0" err="1"/>
              <a:t>Evitare</a:t>
            </a:r>
            <a:r>
              <a:rPr lang="en-GB" altLang="it-IT" b="1" dirty="0"/>
              <a:t> </a:t>
            </a:r>
            <a:r>
              <a:rPr lang="en-GB" altLang="it-IT" b="1" dirty="0" err="1"/>
              <a:t>di</a:t>
            </a:r>
            <a:r>
              <a:rPr lang="en-GB" altLang="it-IT" b="1" dirty="0"/>
              <a:t> </a:t>
            </a:r>
            <a:r>
              <a:rPr lang="en-GB" altLang="it-IT" b="1" dirty="0" err="1"/>
              <a:t>esporlo</a:t>
            </a:r>
            <a:r>
              <a:rPr lang="en-GB" altLang="it-IT" b="1" dirty="0"/>
              <a:t> </a:t>
            </a:r>
            <a:r>
              <a:rPr lang="en-GB" altLang="it-IT" b="1" dirty="0" err="1"/>
              <a:t>troppo</a:t>
            </a:r>
            <a:r>
              <a:rPr lang="en-GB" altLang="it-IT" b="1" dirty="0"/>
              <a:t> presto; </a:t>
            </a:r>
            <a:r>
              <a:rPr lang="en-GB" altLang="it-IT" b="1" dirty="0" err="1"/>
              <a:t>usare</a:t>
            </a:r>
            <a:r>
              <a:rPr lang="en-GB" altLang="it-IT" b="1" dirty="0"/>
              <a:t> </a:t>
            </a:r>
            <a:r>
              <a:rPr lang="en-GB" altLang="it-IT" b="1" dirty="0" err="1"/>
              <a:t>tutto</a:t>
            </a:r>
            <a:r>
              <a:rPr lang="en-GB" altLang="it-IT" b="1" dirty="0"/>
              <a:t> </a:t>
            </a:r>
            <a:r>
              <a:rPr lang="en-GB" altLang="it-IT" b="1" dirty="0" err="1"/>
              <a:t>il</a:t>
            </a:r>
            <a:r>
              <a:rPr lang="en-GB" altLang="it-IT" b="1" dirty="0"/>
              <a:t> </a:t>
            </a:r>
            <a:r>
              <a:rPr lang="en-GB" altLang="it-IT" b="1" dirty="0" err="1"/>
              <a:t>giorno</a:t>
            </a:r>
            <a:r>
              <a:rPr lang="en-GB" altLang="it-IT" b="1" dirty="0"/>
              <a:t>.</a:t>
            </a:r>
          </a:p>
          <a:p>
            <a:pPr marL="0" lvl="1" algn="just" eaLnBrk="1" hangingPunct="1">
              <a:lnSpc>
                <a:spcPct val="80000"/>
              </a:lnSpc>
            </a:pPr>
            <a:r>
              <a:rPr lang="en-GB" altLang="it-IT" b="1" dirty="0"/>
              <a:t>Del </a:t>
            </a:r>
            <a:r>
              <a:rPr lang="en-GB" altLang="it-IT" b="1" dirty="0" err="1"/>
              <a:t>caso</a:t>
            </a:r>
            <a:r>
              <a:rPr lang="en-GB" altLang="it-IT" b="1" dirty="0"/>
              <a:t> </a:t>
            </a:r>
            <a:r>
              <a:rPr lang="en-GB" altLang="it-IT" b="1" dirty="0" err="1"/>
              <a:t>comunicare</a:t>
            </a:r>
            <a:r>
              <a:rPr lang="en-GB" altLang="it-IT" b="1" dirty="0"/>
              <a:t> </a:t>
            </a:r>
            <a:r>
              <a:rPr lang="en-GB" altLang="it-IT" b="1" dirty="0" err="1"/>
              <a:t>l’orario</a:t>
            </a:r>
            <a:r>
              <a:rPr lang="en-GB" altLang="it-IT" b="1" dirty="0"/>
              <a:t> </a:t>
            </a:r>
            <a:r>
              <a:rPr lang="en-GB" altLang="it-IT" b="1" dirty="0" err="1"/>
              <a:t>di</a:t>
            </a:r>
            <a:r>
              <a:rPr lang="en-GB" altLang="it-IT" b="1" dirty="0"/>
              <a:t> </a:t>
            </a:r>
            <a:r>
              <a:rPr lang="en-GB" altLang="it-IT" b="1" dirty="0" err="1"/>
              <a:t>partenza</a:t>
            </a:r>
            <a:r>
              <a:rPr lang="en-GB" altLang="it-IT" b="1" dirty="0"/>
              <a:t> per la prima </a:t>
            </a:r>
            <a:r>
              <a:rPr lang="en-GB" altLang="it-IT" b="1" dirty="0" err="1"/>
              <a:t>regata</a:t>
            </a:r>
            <a:r>
              <a:rPr lang="en-GB" altLang="it-IT" b="1" dirty="0"/>
              <a:t> del </a:t>
            </a:r>
            <a:r>
              <a:rPr lang="en-GB" altLang="it-IT" b="1" dirty="0" err="1"/>
              <a:t>giorno</a:t>
            </a:r>
            <a:r>
              <a:rPr lang="en-GB" altLang="it-IT" b="1" dirty="0"/>
              <a:t> </a:t>
            </a:r>
            <a:r>
              <a:rPr lang="en-GB" altLang="it-IT" b="1" dirty="0" err="1"/>
              <a:t>seguente</a:t>
            </a:r>
            <a:r>
              <a:rPr lang="en-GB" altLang="it-IT" b="1" dirty="0"/>
              <a:t>.</a:t>
            </a:r>
          </a:p>
          <a:p>
            <a:pPr marL="0" lvl="1" algn="just" eaLnBrk="1" hangingPunct="1">
              <a:lnSpc>
                <a:spcPct val="80000"/>
              </a:lnSpc>
            </a:pPr>
            <a:endParaRPr lang="en-GB" altLang="it-IT" b="1" dirty="0"/>
          </a:p>
          <a:p>
            <a:pPr marL="0" lvl="1" algn="just" eaLnBrk="1" hangingPunct="1">
              <a:lnSpc>
                <a:spcPct val="80000"/>
              </a:lnSpc>
            </a:pPr>
            <a:r>
              <a:rPr lang="it-IT" altLang="it-IT" b="1" dirty="0"/>
              <a:t>Nessun segnale all’ammainata (quando si è sicuri di aver avvertito tutti i concorrenti)</a:t>
            </a:r>
          </a:p>
        </p:txBody>
      </p:sp>
      <p:sp>
        <p:nvSpPr>
          <p:cNvPr id="13" name="Rectangle 4"/>
          <p:cNvSpPr>
            <a:spLocks noChangeArrowheads="1"/>
          </p:cNvSpPr>
          <p:nvPr/>
        </p:nvSpPr>
        <p:spPr bwMode="auto">
          <a:xfrm>
            <a:off x="463550" y="1362075"/>
            <a:ext cx="5102225" cy="558800"/>
          </a:xfrm>
          <a:prstGeom prst="rect">
            <a:avLst/>
          </a:prstGeom>
          <a:noFill/>
          <a:ln w="9525">
            <a:noFill/>
            <a:miter lim="800000"/>
            <a:headEnd/>
            <a:tailEnd/>
          </a:ln>
        </p:spPr>
        <p:txBody>
          <a:bodyPr/>
          <a:lstStyle/>
          <a:p>
            <a:pPr marL="0" lvl="1" algn="just" eaLnBrk="1" hangingPunct="1">
              <a:spcBef>
                <a:spcPct val="20000"/>
              </a:spcBef>
              <a:defRPr/>
            </a:pPr>
            <a:r>
              <a:rPr lang="it-IT" altLang="it-IT" sz="2400" b="1" dirty="0">
                <a:solidFill>
                  <a:schemeClr val="tx1"/>
                </a:solidFill>
              </a:rPr>
              <a:t>Regate rinviate ad un altro giorno</a:t>
            </a:r>
            <a:endParaRPr lang="en-US" altLang="it-IT" sz="2400" b="1" dirty="0" err="1">
              <a:solidFill>
                <a:schemeClr val="tx1"/>
              </a:solidFill>
            </a:endParaRPr>
          </a:p>
          <a:p>
            <a:pPr marL="450850" lvl="1" algn="just" eaLnBrk="1" hangingPunct="1">
              <a:spcBef>
                <a:spcPct val="20000"/>
              </a:spcBef>
              <a:defRPr/>
            </a:pPr>
            <a:endParaRPr lang="it-IT" altLang="it-IT" sz="1600" dirty="0">
              <a:solidFill>
                <a:schemeClr val="tx1"/>
              </a:solidFill>
            </a:endParaRPr>
          </a:p>
        </p:txBody>
      </p:sp>
      <p:pic>
        <p:nvPicPr>
          <p:cNvPr id="14" name="Picture 7" descr="Nflag-AP"/>
          <p:cNvPicPr>
            <a:picLocks noChangeAspect="1" noChangeArrowheads="1"/>
          </p:cNvPicPr>
          <p:nvPr/>
        </p:nvPicPr>
        <p:blipFill>
          <a:blip r:embed="rId5" cstate="print"/>
          <a:srcRect/>
          <a:stretch>
            <a:fillRect/>
          </a:stretch>
        </p:blipFill>
        <p:spPr bwMode="auto">
          <a:xfrm flipV="1">
            <a:off x="6699250" y="1319213"/>
            <a:ext cx="2071688" cy="763587"/>
          </a:xfrm>
          <a:prstGeom prst="rect">
            <a:avLst/>
          </a:prstGeom>
          <a:noFill/>
          <a:ln w="9525">
            <a:noFill/>
            <a:miter lim="800000"/>
            <a:headEnd/>
            <a:tailEnd/>
          </a:ln>
        </p:spPr>
      </p:pic>
      <p:sp>
        <p:nvSpPr>
          <p:cNvPr id="73737" name="Rettangolo 16"/>
          <p:cNvSpPr>
            <a:spLocks noChangeArrowheads="1"/>
          </p:cNvSpPr>
          <p:nvPr/>
        </p:nvSpPr>
        <p:spPr bwMode="auto">
          <a:xfrm>
            <a:off x="5480050" y="1719263"/>
            <a:ext cx="796925" cy="522287"/>
          </a:xfrm>
          <a:prstGeom prst="rect">
            <a:avLst/>
          </a:prstGeom>
          <a:noFill/>
          <a:ln w="9525">
            <a:noFill/>
            <a:miter lim="800000"/>
            <a:headEnd/>
            <a:tailEnd/>
          </a:ln>
        </p:spPr>
        <p:txBody>
          <a:bodyPr wrap="none">
            <a:spAutoFit/>
          </a:bodyPr>
          <a:lstStyle/>
          <a:p>
            <a:r>
              <a:rPr lang="it-IT" altLang="it-IT" sz="2800"/>
              <a:t>↑●●</a:t>
            </a:r>
          </a:p>
        </p:txBody>
      </p:sp>
      <p:sp>
        <p:nvSpPr>
          <p:cNvPr id="64523" name="Rettangolo 10"/>
          <p:cNvSpPr>
            <a:spLocks noChangeArrowheads="1"/>
          </p:cNvSpPr>
          <p:nvPr/>
        </p:nvSpPr>
        <p:spPr bwMode="auto">
          <a:xfrm>
            <a:off x="973138" y="5578475"/>
            <a:ext cx="7183437" cy="708025"/>
          </a:xfrm>
          <a:prstGeom prst="rect">
            <a:avLst/>
          </a:prstGeom>
          <a:noFill/>
          <a:ln w="9525">
            <a:noFill/>
            <a:miter lim="800000"/>
            <a:headEnd/>
            <a:tailEnd/>
          </a:ln>
        </p:spPr>
        <p:txBody>
          <a:bodyPr>
            <a:spAutoFit/>
          </a:bodyPr>
          <a:lstStyle/>
          <a:p>
            <a:pPr algn="ctr"/>
            <a:r>
              <a:rPr lang="it-IT" altLang="it-IT" sz="2000" b="1" dirty="0">
                <a:solidFill>
                  <a:srgbClr val="FF0000"/>
                </a:solidFill>
              </a:rPr>
              <a:t>Se non c'è un altro giorno disponibile  va utilizzata la </a:t>
            </a:r>
            <a:r>
              <a:rPr lang="it-IT" altLang="it-IT" sz="2000" b="1" dirty="0" err="1">
                <a:solidFill>
                  <a:srgbClr val="FF0000"/>
                </a:solidFill>
              </a:rPr>
              <a:t>November</a:t>
            </a:r>
            <a:r>
              <a:rPr lang="it-IT" altLang="it-IT" sz="2000" b="1" dirty="0">
                <a:solidFill>
                  <a:srgbClr val="FF0000"/>
                </a:solidFill>
              </a:rPr>
              <a:t> su A</a:t>
            </a:r>
            <a:endParaRPr lang="it-IT" altLang="it-IT" sz="2000" b="1" i="1" dirty="0"/>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73</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7"/>
                                        </p:tgtEl>
                                        <p:attrNameLst>
                                          <p:attrName>style.visibility</p:attrName>
                                        </p:attrNameLst>
                                      </p:cBhvr>
                                      <p:to>
                                        <p:strVal val="visible"/>
                                      </p:to>
                                    </p:set>
                                    <p:anim calcmode="lin" valueType="num">
                                      <p:cBhvr additive="base">
                                        <p:cTn id="11" dur="500" fill="hold"/>
                                        <p:tgtEl>
                                          <p:spTgt spid="64517"/>
                                        </p:tgtEl>
                                        <p:attrNameLst>
                                          <p:attrName>ppt_x</p:attrName>
                                        </p:attrNameLst>
                                      </p:cBhvr>
                                      <p:tavLst>
                                        <p:tav tm="0">
                                          <p:val>
                                            <p:strVal val="#ppt_x"/>
                                          </p:val>
                                        </p:tav>
                                        <p:tav tm="100000">
                                          <p:val>
                                            <p:strVal val="#ppt_x"/>
                                          </p:val>
                                        </p:tav>
                                      </p:tavLst>
                                    </p:anim>
                                    <p:anim calcmode="lin" valueType="num">
                                      <p:cBhvr additive="base">
                                        <p:cTn id="12" dur="500" fill="hold"/>
                                        <p:tgtEl>
                                          <p:spTgt spid="6451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4523"/>
                                        </p:tgtEl>
                                        <p:attrNameLst>
                                          <p:attrName>style.visibility</p:attrName>
                                        </p:attrNameLst>
                                      </p:cBhvr>
                                      <p:to>
                                        <p:strVal val="visible"/>
                                      </p:to>
                                    </p:set>
                                    <p:anim calcmode="lin" valueType="num">
                                      <p:cBhvr additive="base">
                                        <p:cTn id="16" dur="2000" fill="hold"/>
                                        <p:tgtEl>
                                          <p:spTgt spid="64523"/>
                                        </p:tgtEl>
                                        <p:attrNameLst>
                                          <p:attrName>ppt_x</p:attrName>
                                        </p:attrNameLst>
                                      </p:cBhvr>
                                      <p:tavLst>
                                        <p:tav tm="0">
                                          <p:val>
                                            <p:strVal val="#ppt_x"/>
                                          </p:val>
                                        </p:tav>
                                        <p:tav tm="100000">
                                          <p:val>
                                            <p:strVal val="#ppt_x"/>
                                          </p:val>
                                        </p:tav>
                                      </p:tavLst>
                                    </p:anim>
                                    <p:anim calcmode="lin" valueType="num">
                                      <p:cBhvr additive="base">
                                        <p:cTn id="17" dur="2000" fill="hold"/>
                                        <p:tgtEl>
                                          <p:spTgt spid="64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11" name="Titolo 10"/>
          <p:cNvSpPr>
            <a:spLocks noGrp="1"/>
          </p:cNvSpPr>
          <p:nvPr>
            <p:ph type="ctrTitle"/>
          </p:nvPr>
        </p:nvSpPr>
        <p:spPr/>
        <p:txBody>
          <a:bodyPr/>
          <a:lstStyle/>
          <a:p>
            <a:pPr>
              <a:defRPr/>
            </a:pPr>
            <a:r>
              <a:rPr lang="it-IT" altLang="it-IT" sz="3200" b="1" dirty="0" smtClean="0">
                <a:solidFill>
                  <a:srgbClr val="000000"/>
                </a:solidFill>
                <a:latin typeface="Calibri" pitchFamily="34" charset="0"/>
              </a:rPr>
              <a:t>N su A </a:t>
            </a:r>
            <a:r>
              <a:rPr lang="it-IT" altLang="it-IT" sz="3200" b="1" dirty="0" err="1" smtClean="0">
                <a:solidFill>
                  <a:srgbClr val="000000"/>
                </a:solidFill>
                <a:latin typeface="Calibri" pitchFamily="34" charset="0"/>
              </a:rPr>
              <a:t>a</a:t>
            </a:r>
            <a:r>
              <a:rPr lang="it-IT" altLang="it-IT" sz="3200" b="1" dirty="0" smtClean="0">
                <a:solidFill>
                  <a:srgbClr val="000000"/>
                </a:solidFill>
                <a:latin typeface="Calibri" pitchFamily="34" charset="0"/>
              </a:rPr>
              <a:t> terra</a:t>
            </a:r>
            <a:endParaRPr lang="it-IT" sz="3200" b="1" dirty="0"/>
          </a:p>
        </p:txBody>
      </p:sp>
      <p:sp>
        <p:nvSpPr>
          <p:cNvPr id="7475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13" name="Picture 9" descr="NFLAG_N"/>
          <p:cNvPicPr>
            <a:picLocks noChangeAspect="1" noChangeArrowheads="1"/>
          </p:cNvPicPr>
          <p:nvPr/>
        </p:nvPicPr>
        <p:blipFill>
          <a:blip r:embed="rId4" cstate="print"/>
          <a:srcRect/>
          <a:stretch>
            <a:fillRect/>
          </a:stretch>
        </p:blipFill>
        <p:spPr bwMode="auto">
          <a:xfrm>
            <a:off x="7812088" y="1196975"/>
            <a:ext cx="1098550" cy="771525"/>
          </a:xfrm>
          <a:prstGeom prst="rect">
            <a:avLst/>
          </a:prstGeom>
          <a:noFill/>
          <a:ln w="9525">
            <a:noFill/>
            <a:miter lim="800000"/>
            <a:headEnd/>
            <a:tailEnd/>
          </a:ln>
        </p:spPr>
      </p:pic>
      <p:sp>
        <p:nvSpPr>
          <p:cNvPr id="14" name="Rettangolo 13"/>
          <p:cNvSpPr/>
          <p:nvPr/>
        </p:nvSpPr>
        <p:spPr>
          <a:xfrm>
            <a:off x="611188" y="1268413"/>
            <a:ext cx="6913562" cy="400050"/>
          </a:xfrm>
          <a:prstGeom prst="rect">
            <a:avLst/>
          </a:prstGeom>
          <a:ln w="25400" cmpd="sng">
            <a:solidFill>
              <a:srgbClr val="1F497D">
                <a:lumMod val="75000"/>
              </a:srgbClr>
            </a:solidFill>
          </a:ln>
        </p:spPr>
        <p:txBody>
          <a:bodyPr>
            <a:spAutoFit/>
          </a:bodyPr>
          <a:lstStyle/>
          <a:p>
            <a:pPr algn="ctr" eaLnBrk="1" fontAlgn="auto" hangingPunct="1">
              <a:spcBef>
                <a:spcPts val="0"/>
              </a:spcBef>
              <a:spcAft>
                <a:spcPts val="0"/>
              </a:spcAft>
              <a:defRPr/>
            </a:pPr>
            <a:r>
              <a:rPr lang="it-IT" sz="2000" b="0" kern="0" dirty="0">
                <a:solidFill>
                  <a:prstClr val="black"/>
                </a:solidFill>
                <a:latin typeface="Calibri"/>
                <a:cs typeface="Arial" panose="020B0604020202020204" pitchFamily="34" charset="0"/>
              </a:rPr>
              <a:t>N su A - Tutte le regate sono annullate. Nessun’altra regata oggi.</a:t>
            </a:r>
          </a:p>
        </p:txBody>
      </p:sp>
      <p:pic>
        <p:nvPicPr>
          <p:cNvPr id="15" name="Picture 12" descr="NFLAG_A"/>
          <p:cNvPicPr>
            <a:picLocks noChangeAspect="1" noChangeArrowheads="1"/>
          </p:cNvPicPr>
          <p:nvPr/>
        </p:nvPicPr>
        <p:blipFill>
          <a:blip r:embed="rId5" cstate="print"/>
          <a:srcRect/>
          <a:stretch>
            <a:fillRect/>
          </a:stretch>
        </p:blipFill>
        <p:spPr bwMode="auto">
          <a:xfrm>
            <a:off x="7812088" y="2060575"/>
            <a:ext cx="1095375" cy="790575"/>
          </a:xfrm>
          <a:prstGeom prst="rect">
            <a:avLst/>
          </a:prstGeom>
          <a:noFill/>
          <a:ln w="9525">
            <a:noFill/>
            <a:miter lim="800000"/>
            <a:headEnd/>
            <a:tailEnd/>
          </a:ln>
        </p:spPr>
      </p:pic>
      <p:sp>
        <p:nvSpPr>
          <p:cNvPr id="74760" name="Rettangolo 12"/>
          <p:cNvSpPr>
            <a:spLocks noChangeArrowheads="1"/>
          </p:cNvSpPr>
          <p:nvPr/>
        </p:nvSpPr>
        <p:spPr bwMode="auto">
          <a:xfrm>
            <a:off x="684213" y="4027488"/>
            <a:ext cx="7775575" cy="1323975"/>
          </a:xfrm>
          <a:prstGeom prst="rect">
            <a:avLst/>
          </a:prstGeom>
          <a:noFill/>
          <a:ln w="9525">
            <a:noFill/>
            <a:miter lim="800000"/>
            <a:headEnd/>
            <a:tailEnd/>
          </a:ln>
        </p:spPr>
        <p:txBody>
          <a:bodyPr>
            <a:spAutoFit/>
          </a:bodyPr>
          <a:lstStyle/>
          <a:p>
            <a:pPr algn="just" eaLnBrk="1" hangingPunct="1"/>
            <a:endParaRPr lang="it-IT" altLang="it-IT" sz="2000" b="0" dirty="0">
              <a:solidFill>
                <a:srgbClr val="000000"/>
              </a:solidFill>
              <a:latin typeface="Calibri" pitchFamily="34" charset="0"/>
              <a:cs typeface="Arial" pitchFamily="34" charset="0"/>
            </a:endParaRPr>
          </a:p>
          <a:p>
            <a:pPr algn="just" eaLnBrk="1" hangingPunct="1"/>
            <a:r>
              <a:rPr lang="it-IT" altLang="it-IT" sz="2000" b="0" dirty="0">
                <a:solidFill>
                  <a:srgbClr val="000000"/>
                </a:solidFill>
                <a:latin typeface="Calibri" pitchFamily="34" charset="0"/>
                <a:cs typeface="Arial" pitchFamily="34" charset="0"/>
              </a:rPr>
              <a:t>E’ un segnale definitivo; non ci sono le condizioni per regatare e non si prevede che si instaurino a breve, il programma della giornata è concluso. Ci vediamo alla premiazione.</a:t>
            </a:r>
            <a:endParaRPr lang="it-IT" altLang="it-IT" sz="2000" b="0" dirty="0">
              <a:solidFill>
                <a:srgbClr val="000000"/>
              </a:solidFill>
              <a:cs typeface="Arial" pitchFamily="34" charset="0"/>
            </a:endParaRPr>
          </a:p>
        </p:txBody>
      </p:sp>
      <p:sp>
        <p:nvSpPr>
          <p:cNvPr id="74761" name="Rettangolo 16"/>
          <p:cNvSpPr>
            <a:spLocks noChangeArrowheads="1"/>
          </p:cNvSpPr>
          <p:nvPr/>
        </p:nvSpPr>
        <p:spPr bwMode="auto">
          <a:xfrm>
            <a:off x="968375" y="2708920"/>
            <a:ext cx="6340475" cy="1283428"/>
          </a:xfrm>
          <a:prstGeom prst="rect">
            <a:avLst/>
          </a:prstGeom>
          <a:noFill/>
          <a:ln w="9525">
            <a:noFill/>
            <a:miter lim="800000"/>
            <a:headEnd/>
            <a:tailEnd/>
          </a:ln>
        </p:spPr>
        <p:txBody>
          <a:bodyPr>
            <a:spAutoFit/>
          </a:bodyPr>
          <a:lstStyle/>
          <a:p>
            <a:pPr algn="just" eaLnBrk="1" hangingPunct="1">
              <a:spcBef>
                <a:spcPct val="30000"/>
              </a:spcBef>
            </a:pPr>
            <a:r>
              <a:rPr lang="it-IT" altLang="it-IT" b="1" dirty="0"/>
              <a:t>Ultimo giorno di regata</a:t>
            </a:r>
          </a:p>
          <a:p>
            <a:pPr algn="just" eaLnBrk="1" hangingPunct="1">
              <a:spcBef>
                <a:spcPct val="30000"/>
              </a:spcBef>
            </a:pPr>
            <a:r>
              <a:rPr lang="it-IT" altLang="it-IT" b="1" dirty="0"/>
              <a:t>A terra - è il segnale appropriato da utilizzare quando le condizioni atmosferiche sono diventate non più idonee per </a:t>
            </a:r>
            <a:r>
              <a:rPr lang="it-IT" altLang="it-IT" b="1" dirty="0" smtClean="0"/>
              <a:t>poter </a:t>
            </a:r>
            <a:r>
              <a:rPr lang="it-IT" altLang="it-IT" b="1" dirty="0"/>
              <a:t>portare a compimento il programma. </a:t>
            </a:r>
          </a:p>
        </p:txBody>
      </p:sp>
      <p:sp>
        <p:nvSpPr>
          <p:cNvPr id="10"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74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ppt_x"/>
                                          </p:val>
                                        </p:tav>
                                        <p:tav tm="100000">
                                          <p:val>
                                            <p:strVal val="#ppt_x"/>
                                          </p:val>
                                        </p:tav>
                                      </p:tavLst>
                                    </p:anim>
                                    <p:anim calcmode="lin" valueType="num">
                                      <p:cBhvr additive="base">
                                        <p:cTn id="1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5780"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dirty="0" smtClean="0"/>
              <a:t>Si resta a terra – la Delta - </a:t>
            </a:r>
            <a:r>
              <a:rPr lang="it-IT" altLang="it-IT" sz="2000" b="1" dirty="0" smtClean="0"/>
              <a:t>1</a:t>
            </a:r>
          </a:p>
        </p:txBody>
      </p:sp>
      <p:pic>
        <p:nvPicPr>
          <p:cNvPr id="35848" name="Picture 10" descr="http://www.navis.it/images/d.gif"/>
          <p:cNvPicPr>
            <a:picLocks noChangeAspect="1" noChangeArrowheads="1"/>
          </p:cNvPicPr>
          <p:nvPr/>
        </p:nvPicPr>
        <p:blipFill>
          <a:blip r:embed="rId4" cstate="print"/>
          <a:srcRect/>
          <a:stretch>
            <a:fillRect/>
          </a:stretch>
        </p:blipFill>
        <p:spPr bwMode="auto">
          <a:xfrm>
            <a:off x="7304088" y="1330325"/>
            <a:ext cx="1147762" cy="755650"/>
          </a:xfrm>
          <a:prstGeom prst="rect">
            <a:avLst/>
          </a:prstGeom>
          <a:noFill/>
          <a:ln w="9525">
            <a:noFill/>
            <a:miter lim="800000"/>
            <a:headEnd/>
            <a:tailEnd/>
          </a:ln>
        </p:spPr>
      </p:pic>
      <p:sp>
        <p:nvSpPr>
          <p:cNvPr id="9" name="Rectangle 6"/>
          <p:cNvSpPr>
            <a:spLocks noChangeArrowheads="1"/>
          </p:cNvSpPr>
          <p:nvPr/>
        </p:nvSpPr>
        <p:spPr bwMode="auto">
          <a:xfrm>
            <a:off x="530225" y="2192338"/>
            <a:ext cx="8056563" cy="1630362"/>
          </a:xfrm>
          <a:prstGeom prst="rect">
            <a:avLst/>
          </a:prstGeom>
          <a:noFill/>
          <a:ln>
            <a:noFill/>
          </a:ln>
          <a:extLst/>
        </p:spPr>
        <p:txBody>
          <a:bodyPr anchor="ctr">
            <a:spAutoFit/>
          </a:bodyPr>
          <a:lstStyle>
            <a:lvl1pPr>
              <a:defRPr sz="2000">
                <a:solidFill>
                  <a:schemeClr val="tx1"/>
                </a:solidFill>
                <a:latin typeface="Arial" panose="020B0604020202020204" pitchFamily="34" charset="0"/>
              </a:defRPr>
            </a:lvl1pPr>
            <a:lvl2pPr marL="742950" indent="-285750">
              <a:buChar char="–"/>
              <a:defRPr sz="2000">
                <a:solidFill>
                  <a:schemeClr val="tx1"/>
                </a:solidFill>
                <a:latin typeface="Arial" panose="020B0604020202020204" pitchFamily="34" charset="0"/>
              </a:defRPr>
            </a:lvl2pPr>
            <a:lvl3pPr marL="1143000" indent="-228600">
              <a:buChar char="•"/>
              <a:defRPr sz="20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2000">
                <a:solidFill>
                  <a:schemeClr val="tx1"/>
                </a:solidFill>
                <a:latin typeface="Arial" panose="020B0604020202020204" pitchFamily="34" charset="0"/>
              </a:defRPr>
            </a:lvl9pPr>
          </a:lstStyle>
          <a:p>
            <a:pPr algn="just">
              <a:defRPr/>
            </a:pPr>
            <a:r>
              <a:rPr lang="it-IT" altLang="it-IT" b="0" dirty="0" smtClean="0"/>
              <a:t>Nelle </a:t>
            </a:r>
            <a:r>
              <a:rPr lang="it-IT" altLang="it-IT" b="0" dirty="0" err="1" smtClean="0"/>
              <a:t>IdR</a:t>
            </a:r>
            <a:r>
              <a:rPr lang="it-IT" altLang="it-IT" b="0" dirty="0" smtClean="0"/>
              <a:t> (dall’appendice L, in alternativa alla AP)</a:t>
            </a:r>
          </a:p>
          <a:p>
            <a:pPr marL="449263" indent="-449263" algn="just" eaLnBrk="1" hangingPunct="1">
              <a:defRPr/>
            </a:pPr>
            <a:r>
              <a:rPr lang="it-IT" altLang="it-IT" b="0" i="1" dirty="0" smtClean="0">
                <a:solidFill>
                  <a:srgbClr val="0070C0"/>
                </a:solidFill>
              </a:rPr>
              <a:t>4.2 La bandiera della Lettera D esposta con un segnale acustico significa: “Il segnale di Avviso sarà esposto non meno di ________ minuti dopo l’esposizione della D”. [Le barche non devono lasciare il porto prima che venga dato questo segnale.]</a:t>
            </a:r>
          </a:p>
        </p:txBody>
      </p:sp>
      <p:sp>
        <p:nvSpPr>
          <p:cNvPr id="75783" name="Rectangle 4"/>
          <p:cNvSpPr>
            <a:spLocks noChangeArrowheads="1"/>
          </p:cNvSpPr>
          <p:nvPr/>
        </p:nvSpPr>
        <p:spPr bwMode="auto">
          <a:xfrm>
            <a:off x="830263" y="1303338"/>
            <a:ext cx="1912937" cy="638175"/>
          </a:xfrm>
          <a:prstGeom prst="rect">
            <a:avLst/>
          </a:prstGeom>
          <a:noFill/>
          <a:ln w="9525">
            <a:noFill/>
            <a:miter lim="800000"/>
            <a:headEnd/>
            <a:tailEnd/>
          </a:ln>
        </p:spPr>
        <p:txBody>
          <a:bodyPr/>
          <a:lstStyle/>
          <a:p>
            <a:pPr eaLnBrk="1" hangingPunct="1">
              <a:spcBef>
                <a:spcPct val="20000"/>
              </a:spcBef>
            </a:pPr>
            <a:r>
              <a:rPr lang="it-IT" altLang="it-IT" sz="2800" b="0">
                <a:solidFill>
                  <a:schemeClr val="tx1"/>
                </a:solidFill>
              </a:rPr>
              <a:t>DELTA</a:t>
            </a:r>
          </a:p>
          <a:p>
            <a:pPr eaLnBrk="1" hangingPunct="1">
              <a:spcBef>
                <a:spcPct val="20000"/>
              </a:spcBef>
            </a:pPr>
            <a:endParaRPr lang="it-IT" altLang="it-IT" sz="2800" b="0">
              <a:solidFill>
                <a:schemeClr val="tx1"/>
              </a:solidFill>
            </a:endParaRPr>
          </a:p>
        </p:txBody>
      </p:sp>
      <p:sp>
        <p:nvSpPr>
          <p:cNvPr id="75784" name="Rettangolo 16"/>
          <p:cNvSpPr>
            <a:spLocks noChangeArrowheads="1"/>
          </p:cNvSpPr>
          <p:nvPr/>
        </p:nvSpPr>
        <p:spPr bwMode="auto">
          <a:xfrm>
            <a:off x="5721350" y="1336675"/>
            <a:ext cx="581025" cy="523875"/>
          </a:xfrm>
          <a:prstGeom prst="rect">
            <a:avLst/>
          </a:prstGeom>
          <a:noFill/>
          <a:ln w="9525">
            <a:noFill/>
            <a:miter lim="800000"/>
            <a:headEnd/>
            <a:tailEnd/>
          </a:ln>
        </p:spPr>
        <p:txBody>
          <a:bodyPr wrap="none">
            <a:spAutoFit/>
          </a:bodyPr>
          <a:lstStyle/>
          <a:p>
            <a:r>
              <a:rPr lang="it-IT" altLang="it-IT" sz="2800"/>
              <a:t>↑●</a:t>
            </a:r>
          </a:p>
        </p:txBody>
      </p:sp>
      <p:sp>
        <p:nvSpPr>
          <p:cNvPr id="75785" name="Rettangolo 11"/>
          <p:cNvSpPr>
            <a:spLocks noChangeArrowheads="1"/>
          </p:cNvSpPr>
          <p:nvPr/>
        </p:nvSpPr>
        <p:spPr bwMode="auto">
          <a:xfrm>
            <a:off x="549275" y="3832225"/>
            <a:ext cx="8059738" cy="1323975"/>
          </a:xfrm>
          <a:prstGeom prst="rect">
            <a:avLst/>
          </a:prstGeom>
          <a:noFill/>
          <a:ln w="9525">
            <a:noFill/>
            <a:miter lim="800000"/>
            <a:headEnd/>
            <a:tailEnd/>
          </a:ln>
        </p:spPr>
        <p:txBody>
          <a:bodyPr>
            <a:spAutoFit/>
          </a:bodyPr>
          <a:lstStyle/>
          <a:p>
            <a:pPr algn="just"/>
            <a:r>
              <a:rPr lang="it-IT" altLang="it-IT" sz="2000" b="0"/>
              <a:t>Lo scopo di usare la bandiera D piuttosto che l’Intelligenza è quello di tenere i concorrenti a terra, per tenerli sotto gli occhi del comitato di regata e, soprattutto, di non consentire loro di prendere il mare all’insaputa dei responsabili dell’assistenza. </a:t>
            </a:r>
          </a:p>
        </p:txBody>
      </p:sp>
      <p:sp>
        <p:nvSpPr>
          <p:cNvPr id="75786" name="Rettangolo 9"/>
          <p:cNvSpPr>
            <a:spLocks noChangeArrowheads="1"/>
          </p:cNvSpPr>
          <p:nvPr/>
        </p:nvSpPr>
        <p:spPr bwMode="auto">
          <a:xfrm>
            <a:off x="557213" y="5173663"/>
            <a:ext cx="8004175" cy="1322387"/>
          </a:xfrm>
          <a:prstGeom prst="rect">
            <a:avLst/>
          </a:prstGeom>
          <a:noFill/>
          <a:ln w="9525">
            <a:noFill/>
            <a:miter lim="800000"/>
            <a:headEnd/>
            <a:tailEnd/>
          </a:ln>
        </p:spPr>
        <p:txBody>
          <a:bodyPr>
            <a:spAutoFit/>
          </a:bodyPr>
          <a:lstStyle/>
          <a:p>
            <a:pPr algn="just"/>
            <a:r>
              <a:rPr lang="it-IT" altLang="it-IT" sz="2000" b="0">
                <a:solidFill>
                  <a:srgbClr val="FF0000"/>
                </a:solidFill>
              </a:rPr>
              <a:t>Segnale controverso – I concorrenti devono restare a terra fino a quando non gli viene autorizzata l’uscita. Probabilmente originato da situazioni in cui è normalmente pericoloso andare in acqua senza assistenza..</a:t>
            </a:r>
            <a:endParaRPr lang="it-IT" altLang="it-IT" sz="2000">
              <a:solidFill>
                <a:srgbClr val="FF0000"/>
              </a:solidFill>
            </a:endParaRPr>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75</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dirty="0" smtClean="0">
                <a:latin typeface="Arial" pitchFamily="34" charset="0"/>
              </a:rPr>
              <a:t>Gestione delle Regate 1 di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2000" fill="hold"/>
                                        <p:tgtEl>
                                          <p:spTgt spid="35848"/>
                                        </p:tgtEl>
                                        <p:attrNameLst>
                                          <p:attrName>ppt_x</p:attrName>
                                        </p:attrNameLst>
                                      </p:cBhvr>
                                      <p:tavLst>
                                        <p:tav tm="0">
                                          <p:val>
                                            <p:strVal val="#ppt_x"/>
                                          </p:val>
                                        </p:tav>
                                        <p:tav tm="100000">
                                          <p:val>
                                            <p:strVal val="#ppt_x"/>
                                          </p:val>
                                        </p:tav>
                                      </p:tavLst>
                                    </p:anim>
                                    <p:anim calcmode="lin" valueType="num">
                                      <p:cBhvr additive="base">
                                        <p:cTn id="8" dur="20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5780"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dirty="0" smtClean="0"/>
              <a:t>Si resta a terra – la Delta - </a:t>
            </a:r>
            <a:r>
              <a:rPr lang="it-IT" altLang="it-IT" sz="2000" b="1" dirty="0" smtClean="0"/>
              <a:t>2</a:t>
            </a:r>
          </a:p>
        </p:txBody>
      </p:sp>
      <p:pic>
        <p:nvPicPr>
          <p:cNvPr id="35848" name="Picture 10" descr="http://www.navis.it/images/d.gif"/>
          <p:cNvPicPr>
            <a:picLocks noChangeAspect="1" noChangeArrowheads="1"/>
          </p:cNvPicPr>
          <p:nvPr/>
        </p:nvPicPr>
        <p:blipFill>
          <a:blip r:embed="rId4" cstate="print"/>
          <a:srcRect/>
          <a:stretch>
            <a:fillRect/>
          </a:stretch>
        </p:blipFill>
        <p:spPr bwMode="auto">
          <a:xfrm>
            <a:off x="7304088" y="1330325"/>
            <a:ext cx="1147762" cy="755650"/>
          </a:xfrm>
          <a:prstGeom prst="rect">
            <a:avLst/>
          </a:prstGeom>
          <a:noFill/>
          <a:ln w="9525">
            <a:noFill/>
            <a:miter lim="800000"/>
            <a:headEnd/>
            <a:tailEnd/>
          </a:ln>
        </p:spPr>
      </p:pic>
      <p:sp>
        <p:nvSpPr>
          <p:cNvPr id="75783" name="Rectangle 4"/>
          <p:cNvSpPr>
            <a:spLocks noChangeArrowheads="1"/>
          </p:cNvSpPr>
          <p:nvPr/>
        </p:nvSpPr>
        <p:spPr bwMode="auto">
          <a:xfrm>
            <a:off x="830263" y="1303338"/>
            <a:ext cx="1912937" cy="638175"/>
          </a:xfrm>
          <a:prstGeom prst="rect">
            <a:avLst/>
          </a:prstGeom>
          <a:noFill/>
          <a:ln w="9525">
            <a:noFill/>
            <a:miter lim="800000"/>
            <a:headEnd/>
            <a:tailEnd/>
          </a:ln>
        </p:spPr>
        <p:txBody>
          <a:bodyPr/>
          <a:lstStyle/>
          <a:p>
            <a:pPr eaLnBrk="1" hangingPunct="1">
              <a:spcBef>
                <a:spcPct val="20000"/>
              </a:spcBef>
            </a:pPr>
            <a:r>
              <a:rPr lang="it-IT" altLang="it-IT" sz="2800" b="0">
                <a:solidFill>
                  <a:schemeClr val="tx1"/>
                </a:solidFill>
              </a:rPr>
              <a:t>DELTA</a:t>
            </a:r>
          </a:p>
          <a:p>
            <a:pPr eaLnBrk="1" hangingPunct="1">
              <a:spcBef>
                <a:spcPct val="20000"/>
              </a:spcBef>
            </a:pPr>
            <a:endParaRPr lang="it-IT" altLang="it-IT" sz="2800" b="0">
              <a:solidFill>
                <a:schemeClr val="tx1"/>
              </a:solidFill>
            </a:endParaRPr>
          </a:p>
        </p:txBody>
      </p:sp>
      <p:sp>
        <p:nvSpPr>
          <p:cNvPr id="75784" name="Rettangolo 16"/>
          <p:cNvSpPr>
            <a:spLocks noChangeArrowheads="1"/>
          </p:cNvSpPr>
          <p:nvPr/>
        </p:nvSpPr>
        <p:spPr bwMode="auto">
          <a:xfrm>
            <a:off x="5721350" y="1336675"/>
            <a:ext cx="581025" cy="523875"/>
          </a:xfrm>
          <a:prstGeom prst="rect">
            <a:avLst/>
          </a:prstGeom>
          <a:noFill/>
          <a:ln w="9525">
            <a:noFill/>
            <a:miter lim="800000"/>
            <a:headEnd/>
            <a:tailEnd/>
          </a:ln>
        </p:spPr>
        <p:txBody>
          <a:bodyPr wrap="none">
            <a:spAutoFit/>
          </a:bodyPr>
          <a:lstStyle/>
          <a:p>
            <a:r>
              <a:rPr lang="it-IT" altLang="it-IT" sz="2800"/>
              <a:t>↑●</a:t>
            </a:r>
          </a:p>
        </p:txBody>
      </p:sp>
      <p:sp>
        <p:nvSpPr>
          <p:cNvPr id="75785" name="Rettangolo 11"/>
          <p:cNvSpPr>
            <a:spLocks noChangeArrowheads="1"/>
          </p:cNvSpPr>
          <p:nvPr/>
        </p:nvSpPr>
        <p:spPr bwMode="auto">
          <a:xfrm>
            <a:off x="467544" y="2276872"/>
            <a:ext cx="8208912" cy="1015663"/>
          </a:xfrm>
          <a:prstGeom prst="rect">
            <a:avLst/>
          </a:prstGeom>
          <a:noFill/>
          <a:ln w="9525">
            <a:noFill/>
            <a:miter lim="800000"/>
            <a:headEnd/>
            <a:tailEnd/>
          </a:ln>
        </p:spPr>
        <p:txBody>
          <a:bodyPr wrap="square">
            <a:spAutoFit/>
          </a:bodyPr>
          <a:lstStyle/>
          <a:p>
            <a:pPr algn="just"/>
            <a:r>
              <a:rPr lang="it-IT" altLang="it-IT" sz="2000" b="0" dirty="0" smtClean="0"/>
              <a:t>La “D” va esposta non prima dei numero di minuti previsto nelle </a:t>
            </a:r>
            <a:r>
              <a:rPr lang="it-IT" altLang="it-IT" sz="2000" b="0" dirty="0" err="1" smtClean="0"/>
              <a:t>IdR</a:t>
            </a:r>
            <a:r>
              <a:rPr lang="it-IT" altLang="it-IT" sz="2000" b="0" dirty="0" smtClean="0"/>
              <a:t> per il primo segnal</a:t>
            </a:r>
            <a:r>
              <a:rPr lang="it-IT" altLang="it-IT" sz="2000" dirty="0" smtClean="0"/>
              <a:t>e d’avviso e il momento dell’esposizione fissa il nuovo orario.</a:t>
            </a:r>
          </a:p>
        </p:txBody>
      </p:sp>
      <p:sp>
        <p:nvSpPr>
          <p:cNvPr id="75786" name="Rettangolo 9"/>
          <p:cNvSpPr>
            <a:spLocks noChangeArrowheads="1"/>
          </p:cNvSpPr>
          <p:nvPr/>
        </p:nvSpPr>
        <p:spPr bwMode="auto">
          <a:xfrm>
            <a:off x="557213" y="5589240"/>
            <a:ext cx="8004175" cy="707886"/>
          </a:xfrm>
          <a:prstGeom prst="rect">
            <a:avLst/>
          </a:prstGeom>
          <a:noFill/>
          <a:ln w="9525">
            <a:noFill/>
            <a:miter lim="800000"/>
            <a:headEnd/>
            <a:tailEnd/>
          </a:ln>
        </p:spPr>
        <p:txBody>
          <a:bodyPr>
            <a:spAutoFit/>
          </a:bodyPr>
          <a:lstStyle/>
          <a:p>
            <a:pPr algn="just"/>
            <a:r>
              <a:rPr lang="it-IT" altLang="it-IT" sz="2000" b="0" dirty="0" smtClean="0">
                <a:solidFill>
                  <a:srgbClr val="FF0000"/>
                </a:solidFill>
              </a:rPr>
              <a:t>L’ammainata della AP e l’issata della D devono essere contestuali o poco distanziati. </a:t>
            </a:r>
            <a:r>
              <a:rPr lang="it-IT" altLang="it-IT" sz="1600" b="0" i="1" dirty="0" smtClean="0">
                <a:solidFill>
                  <a:srgbClr val="FF0000"/>
                </a:solidFill>
              </a:rPr>
              <a:t>(vedi </a:t>
            </a:r>
            <a:r>
              <a:rPr lang="it-IT" altLang="it-IT" sz="1600" b="0" i="1" dirty="0" err="1" smtClean="0">
                <a:solidFill>
                  <a:srgbClr val="FF0000"/>
                </a:solidFill>
              </a:rPr>
              <a:t>Q&amp;A</a:t>
            </a:r>
            <a:r>
              <a:rPr lang="it-IT" altLang="it-IT" sz="1600" b="0" i="1" dirty="0" smtClean="0">
                <a:solidFill>
                  <a:srgbClr val="FF0000"/>
                </a:solidFill>
              </a:rPr>
              <a:t> 2016-004, </a:t>
            </a:r>
            <a:r>
              <a:rPr lang="it-IT" altLang="it-IT" sz="1600" b="0" i="1" dirty="0" err="1" smtClean="0">
                <a:solidFill>
                  <a:srgbClr val="FF0000"/>
                </a:solidFill>
              </a:rPr>
              <a:t>Answer</a:t>
            </a:r>
            <a:r>
              <a:rPr lang="it-IT" altLang="it-IT" sz="1600" b="0" i="1" dirty="0" smtClean="0">
                <a:solidFill>
                  <a:srgbClr val="FF0000"/>
                </a:solidFill>
              </a:rPr>
              <a:t> 2).</a:t>
            </a:r>
            <a:endParaRPr lang="it-IT" altLang="it-IT" sz="2000" i="1" dirty="0">
              <a:solidFill>
                <a:srgbClr val="FF0000"/>
              </a:solidFill>
            </a:endParaRPr>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76</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dirty="0" smtClean="0">
                <a:latin typeface="Arial" pitchFamily="34" charset="0"/>
              </a:rPr>
              <a:t>Gestione delle Regate 1 di 3</a:t>
            </a:r>
          </a:p>
        </p:txBody>
      </p:sp>
      <p:sp>
        <p:nvSpPr>
          <p:cNvPr id="13" name="Rectangle 6"/>
          <p:cNvSpPr>
            <a:spLocks noChangeArrowheads="1"/>
          </p:cNvSpPr>
          <p:nvPr/>
        </p:nvSpPr>
        <p:spPr bwMode="auto">
          <a:xfrm>
            <a:off x="530225" y="3403158"/>
            <a:ext cx="8056563" cy="1938992"/>
          </a:xfrm>
          <a:prstGeom prst="rect">
            <a:avLst/>
          </a:prstGeom>
          <a:noFill/>
          <a:ln>
            <a:noFill/>
          </a:ln>
          <a:extLst/>
        </p:spPr>
        <p:txBody>
          <a:bodyPr anchor="ctr">
            <a:spAutoFit/>
          </a:bodyPr>
          <a:lstStyle>
            <a:lvl1pPr>
              <a:defRPr sz="2000">
                <a:solidFill>
                  <a:schemeClr val="tx1"/>
                </a:solidFill>
                <a:latin typeface="Arial" panose="020B0604020202020204" pitchFamily="34" charset="0"/>
              </a:defRPr>
            </a:lvl1pPr>
            <a:lvl2pPr marL="742950" indent="-285750">
              <a:buChar char="–"/>
              <a:defRPr sz="2000">
                <a:solidFill>
                  <a:schemeClr val="tx1"/>
                </a:solidFill>
                <a:latin typeface="Arial" panose="020B0604020202020204" pitchFamily="34" charset="0"/>
              </a:defRPr>
            </a:lvl2pPr>
            <a:lvl3pPr marL="1143000" indent="-228600">
              <a:buChar char="•"/>
              <a:defRPr sz="20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2000">
                <a:solidFill>
                  <a:schemeClr val="tx1"/>
                </a:solidFill>
                <a:latin typeface="Arial" panose="020B0604020202020204" pitchFamily="34" charset="0"/>
              </a:defRPr>
            </a:lvl9pPr>
          </a:lstStyle>
          <a:p>
            <a:pPr algn="just">
              <a:defRPr/>
            </a:pPr>
            <a:r>
              <a:rPr lang="it-IT" altLang="it-IT" b="0" dirty="0" smtClean="0"/>
              <a:t>Nelle </a:t>
            </a:r>
            <a:r>
              <a:rPr lang="it-IT" altLang="it-IT" b="0" dirty="0" err="1" smtClean="0"/>
              <a:t>IdR</a:t>
            </a:r>
            <a:r>
              <a:rPr lang="it-IT" altLang="it-IT" b="0" dirty="0" smtClean="0"/>
              <a:t> standard 2016 per la classe </a:t>
            </a:r>
            <a:r>
              <a:rPr lang="it-IT" altLang="it-IT" b="0" dirty="0" err="1" smtClean="0"/>
              <a:t>Optimist</a:t>
            </a:r>
            <a:r>
              <a:rPr lang="it-IT" altLang="it-IT" b="0" dirty="0" smtClean="0"/>
              <a:t> è prevista anche la AP</a:t>
            </a:r>
          </a:p>
          <a:p>
            <a:pPr algn="just">
              <a:defRPr/>
            </a:pPr>
            <a:endParaRPr lang="it-IT" altLang="it-IT" b="0" dirty="0" smtClean="0"/>
          </a:p>
          <a:p>
            <a:pPr marL="449263" indent="-449263" algn="just"/>
            <a:r>
              <a:rPr lang="it-IT" altLang="it-IT" i="1" dirty="0" smtClean="0">
                <a:solidFill>
                  <a:srgbClr val="0070C0"/>
                </a:solidFill>
              </a:rPr>
              <a:t>3.4 [NP] [DP] La bandiera “D”  esposta a terra con un suono significa: “Il segnale di avviso  ...................</a:t>
            </a:r>
          </a:p>
          <a:p>
            <a:pPr marL="449263" indent="-449263" algn="just"/>
            <a:r>
              <a:rPr lang="it-IT" altLang="it-IT" i="1" dirty="0" smtClean="0">
                <a:solidFill>
                  <a:srgbClr val="0070C0"/>
                </a:solidFill>
              </a:rPr>
              <a:t>3.5 Quando il pennello dell’Intelligenza viene esposto a terra, il significato del Segnale di differimento .........................</a:t>
            </a:r>
          </a:p>
        </p:txBody>
      </p:sp>
      <p:sp>
        <p:nvSpPr>
          <p:cNvPr id="14"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03  2016</a:t>
            </a:r>
            <a:endParaRPr lang="it-IT" altLang="it-IT"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2000" fill="hold"/>
                                        <p:tgtEl>
                                          <p:spTgt spid="35848"/>
                                        </p:tgtEl>
                                        <p:attrNameLst>
                                          <p:attrName>ppt_x</p:attrName>
                                        </p:attrNameLst>
                                      </p:cBhvr>
                                      <p:tavLst>
                                        <p:tav tm="0">
                                          <p:val>
                                            <p:strVal val="#ppt_x"/>
                                          </p:val>
                                        </p:tav>
                                        <p:tav tm="100000">
                                          <p:val>
                                            <p:strVal val="#ppt_x"/>
                                          </p:val>
                                        </p:tav>
                                      </p:tavLst>
                                    </p:anim>
                                    <p:anim calcmode="lin" valueType="num">
                                      <p:cBhvr additive="base">
                                        <p:cTn id="8" dur="20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7828"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dirty="0" smtClean="0"/>
              <a:t>Si resta a terra – </a:t>
            </a:r>
            <a:r>
              <a:rPr lang="it-IT" altLang="it-IT" b="1" dirty="0" err="1" smtClean="0"/>
              <a:t>AP+H</a:t>
            </a:r>
            <a:endParaRPr lang="it-IT" altLang="it-IT" b="1" dirty="0" smtClean="0"/>
          </a:p>
        </p:txBody>
      </p:sp>
      <p:sp>
        <p:nvSpPr>
          <p:cNvPr id="77829" name="Rettangolo 9"/>
          <p:cNvSpPr>
            <a:spLocks noChangeArrowheads="1"/>
          </p:cNvSpPr>
          <p:nvPr/>
        </p:nvSpPr>
        <p:spPr bwMode="auto">
          <a:xfrm>
            <a:off x="560388" y="1466850"/>
            <a:ext cx="5456237" cy="1016000"/>
          </a:xfrm>
          <a:prstGeom prst="rect">
            <a:avLst/>
          </a:prstGeom>
          <a:noFill/>
          <a:ln w="9525">
            <a:noFill/>
            <a:miter lim="800000"/>
            <a:headEnd/>
            <a:tailEnd/>
          </a:ln>
        </p:spPr>
        <p:txBody>
          <a:bodyPr>
            <a:spAutoFit/>
          </a:bodyPr>
          <a:lstStyle/>
          <a:p>
            <a:pPr algn="just"/>
            <a:r>
              <a:rPr lang="it-IT" altLang="it-IT" sz="2000" b="0" dirty="0">
                <a:solidFill>
                  <a:srgbClr val="FF0000"/>
                </a:solidFill>
              </a:rPr>
              <a:t>In alternativa alla D, nella logica di esporre il segnale solo quando serve e cercando di utilizzare quanto già ci offre il RRS.</a:t>
            </a:r>
            <a:endParaRPr lang="it-IT" altLang="it-IT" sz="2000" dirty="0">
              <a:solidFill>
                <a:srgbClr val="FF0000"/>
              </a:solidFill>
            </a:endParaRPr>
          </a:p>
        </p:txBody>
      </p:sp>
      <p:sp>
        <p:nvSpPr>
          <p:cNvPr id="77830" name="Rettangolo 9"/>
          <p:cNvSpPr>
            <a:spLocks noChangeArrowheads="1"/>
          </p:cNvSpPr>
          <p:nvPr/>
        </p:nvSpPr>
        <p:spPr bwMode="auto">
          <a:xfrm>
            <a:off x="436563" y="3262313"/>
            <a:ext cx="8270875" cy="2800767"/>
          </a:xfrm>
          <a:prstGeom prst="rect">
            <a:avLst/>
          </a:prstGeom>
          <a:noFill/>
          <a:ln w="9525">
            <a:noFill/>
            <a:miter lim="800000"/>
            <a:headEnd/>
            <a:tailEnd/>
          </a:ln>
        </p:spPr>
        <p:txBody>
          <a:bodyPr>
            <a:spAutoFit/>
          </a:bodyPr>
          <a:lstStyle/>
          <a:p>
            <a:pPr algn="just"/>
            <a:r>
              <a:rPr lang="it-IT" altLang="it-IT" sz="2200" b="0" dirty="0" smtClean="0">
                <a:solidFill>
                  <a:schemeClr val="tx1"/>
                </a:solidFill>
              </a:rPr>
              <a:t>Nelle </a:t>
            </a:r>
            <a:r>
              <a:rPr lang="it-IT" altLang="it-IT" sz="2200" b="0" dirty="0" err="1" smtClean="0">
                <a:solidFill>
                  <a:schemeClr val="tx1"/>
                </a:solidFill>
              </a:rPr>
              <a:t>IdR</a:t>
            </a:r>
            <a:r>
              <a:rPr lang="it-IT" altLang="it-IT" sz="2200" b="0" dirty="0" smtClean="0">
                <a:solidFill>
                  <a:schemeClr val="tx1"/>
                </a:solidFill>
              </a:rPr>
              <a:t> standard 2016 </a:t>
            </a:r>
            <a:r>
              <a:rPr lang="it-IT" altLang="it-IT" sz="2200" dirty="0" smtClean="0"/>
              <a:t>per la classe Laser è </a:t>
            </a:r>
            <a:r>
              <a:rPr lang="it-IT" altLang="it-IT" sz="2200" b="0" dirty="0" smtClean="0">
                <a:solidFill>
                  <a:schemeClr val="tx1"/>
                </a:solidFill>
              </a:rPr>
              <a:t>stata inserita </a:t>
            </a:r>
            <a:r>
              <a:rPr lang="it-IT" altLang="it-IT" sz="2200" b="0" dirty="0">
                <a:solidFill>
                  <a:schemeClr val="tx1"/>
                </a:solidFill>
              </a:rPr>
              <a:t>la seguente </a:t>
            </a:r>
            <a:r>
              <a:rPr lang="it-IT" altLang="it-IT" sz="2200" b="0" dirty="0" err="1">
                <a:solidFill>
                  <a:schemeClr val="tx1"/>
                </a:solidFill>
              </a:rPr>
              <a:t>IdR</a:t>
            </a:r>
            <a:endParaRPr lang="it-IT" altLang="it-IT" sz="2200" b="0" dirty="0">
              <a:solidFill>
                <a:schemeClr val="tx1"/>
              </a:solidFill>
            </a:endParaRPr>
          </a:p>
          <a:p>
            <a:pPr algn="just"/>
            <a:r>
              <a:rPr lang="it-IT" altLang="it-IT" sz="2200" b="0" dirty="0">
                <a:solidFill>
                  <a:schemeClr val="tx1"/>
                </a:solidFill>
              </a:rPr>
              <a:t> </a:t>
            </a:r>
          </a:p>
          <a:p>
            <a:pPr algn="just"/>
            <a:r>
              <a:rPr lang="it-IT" altLang="it-IT" sz="2200" i="1" dirty="0" smtClean="0">
                <a:solidFill>
                  <a:srgbClr val="0070C0"/>
                </a:solidFill>
              </a:rPr>
              <a:t>Quando il segnale di regata “Intelligenza su H” è esposto a terra, significa che le imbarcazioni non devono uscire in acqua, il segnale di avviso sarà esposto non meno di </a:t>
            </a:r>
            <a:r>
              <a:rPr lang="it-IT" altLang="it-IT" sz="2200" i="1" dirty="0" err="1" smtClean="0">
                <a:solidFill>
                  <a:srgbClr val="0070C0"/>
                </a:solidFill>
              </a:rPr>
              <a:t>………</a:t>
            </a:r>
            <a:r>
              <a:rPr lang="it-IT" altLang="it-IT" sz="2200" i="1" dirty="0" smtClean="0">
                <a:solidFill>
                  <a:srgbClr val="0070C0"/>
                </a:solidFill>
              </a:rPr>
              <a:t>.. minuti  dopo l’ammainata del segnale “Intelligenza su H” esposto a terra. Questo modifica il segnale di regata “Intelligenza su H”</a:t>
            </a:r>
            <a:endParaRPr lang="it-IT" altLang="it-IT" sz="2200" i="1" dirty="0">
              <a:solidFill>
                <a:srgbClr val="0070C0"/>
              </a:solidFill>
            </a:endParaRPr>
          </a:p>
        </p:txBody>
      </p:sp>
      <p:pic>
        <p:nvPicPr>
          <p:cNvPr id="68616" name="Picture 11" descr="NFLAG_H"/>
          <p:cNvPicPr>
            <a:picLocks noChangeAspect="1" noChangeArrowheads="1"/>
          </p:cNvPicPr>
          <p:nvPr/>
        </p:nvPicPr>
        <p:blipFill>
          <a:blip r:embed="rId4" cstate="print"/>
          <a:srcRect/>
          <a:stretch>
            <a:fillRect/>
          </a:stretch>
        </p:blipFill>
        <p:spPr bwMode="auto">
          <a:xfrm>
            <a:off x="6513513" y="2139950"/>
            <a:ext cx="1049337" cy="735013"/>
          </a:xfrm>
          <a:prstGeom prst="rect">
            <a:avLst/>
          </a:prstGeom>
          <a:noFill/>
          <a:ln w="9525">
            <a:noFill/>
            <a:miter lim="800000"/>
            <a:headEnd/>
            <a:tailEnd/>
          </a:ln>
        </p:spPr>
      </p:pic>
      <p:pic>
        <p:nvPicPr>
          <p:cNvPr id="15" name="Picture 7" descr="Nflag-AP"/>
          <p:cNvPicPr>
            <a:picLocks noChangeAspect="1" noChangeArrowheads="1"/>
          </p:cNvPicPr>
          <p:nvPr/>
        </p:nvPicPr>
        <p:blipFill>
          <a:blip r:embed="rId5" cstate="print"/>
          <a:srcRect/>
          <a:stretch>
            <a:fillRect/>
          </a:stretch>
        </p:blipFill>
        <p:spPr bwMode="auto">
          <a:xfrm flipV="1">
            <a:off x="6500813" y="1279525"/>
            <a:ext cx="2071687" cy="763588"/>
          </a:xfrm>
          <a:prstGeom prst="rect">
            <a:avLst/>
          </a:prstGeom>
          <a:noFill/>
          <a:ln w="9525">
            <a:noFill/>
            <a:miter lim="800000"/>
            <a:headEnd/>
            <a:tailEnd/>
          </a:ln>
        </p:spPr>
      </p:pic>
      <p:sp>
        <p:nvSpPr>
          <p:cNvPr id="10" name="Segnaposto numero diapositiva 9"/>
          <p:cNvSpPr>
            <a:spLocks noGrp="1"/>
          </p:cNvSpPr>
          <p:nvPr>
            <p:ph type="sldNum" sz="quarter" idx="4"/>
          </p:nvPr>
        </p:nvSpPr>
        <p:spPr/>
        <p:txBody>
          <a:bodyPr/>
          <a:lstStyle/>
          <a:p>
            <a:fld id="{C157DB8B-822C-424B-8778-97E88D566A78}" type="slidenum">
              <a:rPr lang="it-IT" smtClean="0"/>
              <a:pPr/>
              <a:t>77</a:t>
            </a:fld>
            <a:endParaRPr lang="it-IT"/>
          </a:p>
        </p:txBody>
      </p:sp>
      <p:sp>
        <p:nvSpPr>
          <p:cNvPr id="11" name="Segnaposto piè di pagina 10"/>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
        <p:nvSpPr>
          <p:cNvPr id="13"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03  2016</a:t>
            </a:r>
            <a:endParaRPr lang="it-IT" altLang="it-IT"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616"/>
                                        </p:tgtEl>
                                        <p:attrNameLst>
                                          <p:attrName>style.visibility</p:attrName>
                                        </p:attrNameLst>
                                      </p:cBhvr>
                                      <p:to>
                                        <p:strVal val="visible"/>
                                      </p:to>
                                    </p:set>
                                    <p:anim calcmode="lin" valueType="num">
                                      <p:cBhvr additive="base">
                                        <p:cTn id="11" dur="500" fill="hold"/>
                                        <p:tgtEl>
                                          <p:spTgt spid="68616"/>
                                        </p:tgtEl>
                                        <p:attrNameLst>
                                          <p:attrName>ppt_x</p:attrName>
                                        </p:attrNameLst>
                                      </p:cBhvr>
                                      <p:tavLst>
                                        <p:tav tm="0">
                                          <p:val>
                                            <p:strVal val="#ppt_x"/>
                                          </p:val>
                                        </p:tav>
                                        <p:tav tm="100000">
                                          <p:val>
                                            <p:strVal val="#ppt_x"/>
                                          </p:val>
                                        </p:tav>
                                      </p:tavLst>
                                    </p:anim>
                                    <p:anim calcmode="lin" valueType="num">
                                      <p:cBhvr additive="base">
                                        <p:cTn id="12" dur="500" fill="hold"/>
                                        <p:tgtEl>
                                          <p:spTgt spid="686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7828" name="Rectangle 2"/>
          <p:cNvSpPr>
            <a:spLocks noGrp="1" noChangeArrowheads="1"/>
          </p:cNvSpPr>
          <p:nvPr>
            <p:ph type="ctrTitle"/>
          </p:nvPr>
        </p:nvSpPr>
        <p:spPr bwMode="auto">
          <a:prstGeom prst="rect">
            <a:avLst/>
          </a:prstGeom>
          <a:solidFill>
            <a:srgbClr val="66CCFF"/>
          </a:solidFill>
          <a:ln>
            <a:miter lim="800000"/>
            <a:headEnd/>
            <a:tailEnd/>
          </a:ln>
        </p:spPr>
        <p:txBody>
          <a:bodyPr anchor="ctr"/>
          <a:lstStyle/>
          <a:p>
            <a:pPr eaLnBrk="1" hangingPunct="1"/>
            <a:r>
              <a:rPr lang="it-IT" altLang="it-IT" b="1" dirty="0" smtClean="0"/>
              <a:t>Si resta a terra – “D” o “</a:t>
            </a:r>
            <a:r>
              <a:rPr lang="it-IT" altLang="it-IT" b="1" dirty="0" err="1" smtClean="0"/>
              <a:t>AP+H</a:t>
            </a:r>
            <a:r>
              <a:rPr lang="it-IT" altLang="it-IT" b="1" dirty="0" smtClean="0"/>
              <a:t>”</a:t>
            </a:r>
          </a:p>
        </p:txBody>
      </p:sp>
      <p:sp>
        <p:nvSpPr>
          <p:cNvPr id="77829" name="Rettangolo 9"/>
          <p:cNvSpPr>
            <a:spLocks noChangeArrowheads="1"/>
          </p:cNvSpPr>
          <p:nvPr/>
        </p:nvSpPr>
        <p:spPr bwMode="auto">
          <a:xfrm>
            <a:off x="2123728" y="1340768"/>
            <a:ext cx="4104456" cy="1323439"/>
          </a:xfrm>
          <a:prstGeom prst="rect">
            <a:avLst/>
          </a:prstGeom>
          <a:noFill/>
          <a:ln w="9525">
            <a:noFill/>
            <a:miter lim="800000"/>
            <a:headEnd/>
            <a:tailEnd/>
          </a:ln>
        </p:spPr>
        <p:txBody>
          <a:bodyPr wrap="square">
            <a:spAutoFit/>
          </a:bodyPr>
          <a:lstStyle/>
          <a:p>
            <a:pPr algn="just"/>
            <a:r>
              <a:rPr lang="it-IT" altLang="it-IT" sz="2000" b="0" dirty="0" smtClean="0">
                <a:solidFill>
                  <a:srgbClr val="FF0000"/>
                </a:solidFill>
              </a:rPr>
              <a:t>La scelta tra le due alternative dipende </a:t>
            </a:r>
            <a:r>
              <a:rPr lang="it-IT" altLang="it-IT" sz="2000" dirty="0" smtClean="0">
                <a:solidFill>
                  <a:srgbClr val="FF0000"/>
                </a:solidFill>
              </a:rPr>
              <a:t>da considerazioni legate all’età dei partecipanti e/o alle condizioni ambientali previste.</a:t>
            </a:r>
          </a:p>
        </p:txBody>
      </p:sp>
      <p:pic>
        <p:nvPicPr>
          <p:cNvPr id="68616" name="Picture 11" descr="NFLAG_H"/>
          <p:cNvPicPr>
            <a:picLocks noChangeAspect="1" noChangeArrowheads="1"/>
          </p:cNvPicPr>
          <p:nvPr/>
        </p:nvPicPr>
        <p:blipFill>
          <a:blip r:embed="rId4" cstate="print"/>
          <a:srcRect/>
          <a:stretch>
            <a:fillRect/>
          </a:stretch>
        </p:blipFill>
        <p:spPr bwMode="auto">
          <a:xfrm>
            <a:off x="6513513" y="2139950"/>
            <a:ext cx="1049337" cy="735013"/>
          </a:xfrm>
          <a:prstGeom prst="rect">
            <a:avLst/>
          </a:prstGeom>
          <a:noFill/>
          <a:ln w="9525">
            <a:noFill/>
            <a:miter lim="800000"/>
            <a:headEnd/>
            <a:tailEnd/>
          </a:ln>
        </p:spPr>
      </p:pic>
      <p:pic>
        <p:nvPicPr>
          <p:cNvPr id="15" name="Picture 7" descr="Nflag-AP"/>
          <p:cNvPicPr>
            <a:picLocks noChangeAspect="1" noChangeArrowheads="1"/>
          </p:cNvPicPr>
          <p:nvPr/>
        </p:nvPicPr>
        <p:blipFill>
          <a:blip r:embed="rId5" cstate="print"/>
          <a:srcRect/>
          <a:stretch>
            <a:fillRect/>
          </a:stretch>
        </p:blipFill>
        <p:spPr bwMode="auto">
          <a:xfrm flipV="1">
            <a:off x="6500813" y="1279525"/>
            <a:ext cx="2071687" cy="763588"/>
          </a:xfrm>
          <a:prstGeom prst="rect">
            <a:avLst/>
          </a:prstGeom>
          <a:noFill/>
          <a:ln w="9525">
            <a:noFill/>
            <a:miter lim="800000"/>
            <a:headEnd/>
            <a:tailEnd/>
          </a:ln>
        </p:spPr>
      </p:pic>
      <p:sp>
        <p:nvSpPr>
          <p:cNvPr id="77833" name="Rettangolo 9"/>
          <p:cNvSpPr>
            <a:spLocks noChangeArrowheads="1"/>
          </p:cNvSpPr>
          <p:nvPr/>
        </p:nvSpPr>
        <p:spPr bwMode="auto">
          <a:xfrm>
            <a:off x="944563" y="3717032"/>
            <a:ext cx="7239000" cy="1631216"/>
          </a:xfrm>
          <a:prstGeom prst="rect">
            <a:avLst/>
          </a:prstGeom>
          <a:noFill/>
          <a:ln w="9525">
            <a:noFill/>
            <a:miter lim="800000"/>
            <a:headEnd/>
            <a:tailEnd/>
          </a:ln>
        </p:spPr>
        <p:txBody>
          <a:bodyPr>
            <a:spAutoFit/>
          </a:bodyPr>
          <a:lstStyle/>
          <a:p>
            <a:pPr algn="just"/>
            <a:r>
              <a:rPr lang="it-IT" altLang="it-IT" sz="2000" b="1" dirty="0" smtClean="0"/>
              <a:t>Di norma preferire l’uso della “</a:t>
            </a:r>
            <a:r>
              <a:rPr lang="it-IT" altLang="it-IT" sz="2000" b="1" dirty="0" err="1" smtClean="0"/>
              <a:t>AP+H</a:t>
            </a:r>
            <a:r>
              <a:rPr lang="it-IT" altLang="it-IT" sz="2000" b="1" dirty="0" smtClean="0"/>
              <a:t>” ma per flotte numerose delle classi giovanili l’uso della “Delta”  consente di avere un maggior controllo.</a:t>
            </a:r>
          </a:p>
          <a:p>
            <a:pPr algn="just"/>
            <a:endParaRPr lang="it-IT" altLang="it-IT" sz="2000" b="1" dirty="0" smtClean="0">
              <a:solidFill>
                <a:srgbClr val="FF0000"/>
              </a:solidFill>
            </a:endParaRPr>
          </a:p>
          <a:p>
            <a:pPr algn="ctr"/>
            <a:r>
              <a:rPr lang="it-IT" altLang="it-IT" sz="2000" dirty="0" smtClean="0">
                <a:solidFill>
                  <a:srgbClr val="FF0000"/>
                </a:solidFill>
              </a:rPr>
              <a:t>Vedi </a:t>
            </a:r>
            <a:r>
              <a:rPr lang="it-IT" altLang="it-IT" sz="2000" dirty="0" err="1" smtClean="0">
                <a:solidFill>
                  <a:srgbClr val="FF0000"/>
                </a:solidFill>
              </a:rPr>
              <a:t>IdR</a:t>
            </a:r>
            <a:r>
              <a:rPr lang="it-IT" altLang="it-IT" sz="2000" dirty="0" smtClean="0">
                <a:solidFill>
                  <a:srgbClr val="FF0000"/>
                </a:solidFill>
              </a:rPr>
              <a:t> standard per le classi </a:t>
            </a:r>
            <a:r>
              <a:rPr lang="it-IT" altLang="it-IT" sz="2000" dirty="0" err="1" smtClean="0">
                <a:solidFill>
                  <a:srgbClr val="FF0000"/>
                </a:solidFill>
              </a:rPr>
              <a:t>Optimist</a:t>
            </a:r>
            <a:r>
              <a:rPr lang="it-IT" altLang="it-IT" sz="2000" dirty="0" smtClean="0">
                <a:solidFill>
                  <a:srgbClr val="FF0000"/>
                </a:solidFill>
              </a:rPr>
              <a:t> e 420</a:t>
            </a:r>
          </a:p>
        </p:txBody>
      </p:sp>
      <p:sp>
        <p:nvSpPr>
          <p:cNvPr id="10" name="Segnaposto numero diapositiva 9"/>
          <p:cNvSpPr>
            <a:spLocks noGrp="1"/>
          </p:cNvSpPr>
          <p:nvPr>
            <p:ph type="sldNum" sz="quarter" idx="4"/>
          </p:nvPr>
        </p:nvSpPr>
        <p:spPr/>
        <p:txBody>
          <a:bodyPr/>
          <a:lstStyle/>
          <a:p>
            <a:fld id="{C157DB8B-822C-424B-8778-97E88D566A78}" type="slidenum">
              <a:rPr lang="it-IT" smtClean="0"/>
              <a:pPr/>
              <a:t>78</a:t>
            </a:fld>
            <a:endParaRPr lang="it-IT"/>
          </a:p>
        </p:txBody>
      </p:sp>
      <p:sp>
        <p:nvSpPr>
          <p:cNvPr id="11" name="Segnaposto piè di pagina 10"/>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pic>
        <p:nvPicPr>
          <p:cNvPr id="12" name="Picture 10" descr="http://www.navis.it/images/d.gif"/>
          <p:cNvPicPr>
            <a:picLocks noChangeAspect="1" noChangeArrowheads="1"/>
          </p:cNvPicPr>
          <p:nvPr/>
        </p:nvPicPr>
        <p:blipFill>
          <a:blip r:embed="rId6" cstate="print"/>
          <a:srcRect/>
          <a:stretch>
            <a:fillRect/>
          </a:stretch>
        </p:blipFill>
        <p:spPr bwMode="auto">
          <a:xfrm>
            <a:off x="683568" y="1412776"/>
            <a:ext cx="1147762" cy="755650"/>
          </a:xfrm>
          <a:prstGeom prst="rect">
            <a:avLst/>
          </a:prstGeom>
          <a:noFill/>
          <a:ln w="9525">
            <a:noFill/>
            <a:miter lim="800000"/>
            <a:headEnd/>
            <a:tailEnd/>
          </a:ln>
        </p:spPr>
      </p:pic>
      <p:sp>
        <p:nvSpPr>
          <p:cNvPr id="13"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dirty="0" smtClean="0"/>
              <a:t>02  2016</a:t>
            </a:r>
            <a:endParaRPr lang="it-IT" altLang="it-IT"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616"/>
                                        </p:tgtEl>
                                        <p:attrNameLst>
                                          <p:attrName>style.visibility</p:attrName>
                                        </p:attrNameLst>
                                      </p:cBhvr>
                                      <p:to>
                                        <p:strVal val="visible"/>
                                      </p:to>
                                    </p:set>
                                    <p:anim calcmode="lin" valueType="num">
                                      <p:cBhvr additive="base">
                                        <p:cTn id="11" dur="500" fill="hold"/>
                                        <p:tgtEl>
                                          <p:spTgt spid="68616"/>
                                        </p:tgtEl>
                                        <p:attrNameLst>
                                          <p:attrName>ppt_x</p:attrName>
                                        </p:attrNameLst>
                                      </p:cBhvr>
                                      <p:tavLst>
                                        <p:tav tm="0">
                                          <p:val>
                                            <p:strVal val="#ppt_x"/>
                                          </p:val>
                                        </p:tav>
                                        <p:tav tm="100000">
                                          <p:val>
                                            <p:strVal val="#ppt_x"/>
                                          </p:val>
                                        </p:tav>
                                      </p:tavLst>
                                    </p:anim>
                                    <p:anim calcmode="lin" valueType="num">
                                      <p:cBhvr additive="base">
                                        <p:cTn id="12" dur="500" fill="hold"/>
                                        <p:tgtEl>
                                          <p:spTgt spid="686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ppt_x"/>
                                          </p:val>
                                        </p:tav>
                                        <p:tav tm="100000">
                                          <p:val>
                                            <p:strVal val="#ppt_x"/>
                                          </p:val>
                                        </p:tav>
                                      </p:tavLst>
                                    </p:anim>
                                    <p:anim calcmode="lin" valueType="num">
                                      <p:cBhvr additive="base">
                                        <p:cTn id="17"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78851" name="Segnaposto numero diapositiva 5"/>
          <p:cNvSpPr txBox="1">
            <a:spLocks noGrp="1"/>
          </p:cNvSpPr>
          <p:nvPr/>
        </p:nvSpPr>
        <p:spPr bwMode="auto">
          <a:xfrm>
            <a:off x="7010400" y="6562725"/>
            <a:ext cx="2133600" cy="295275"/>
          </a:xfrm>
          <a:prstGeom prst="rect">
            <a:avLst/>
          </a:prstGeom>
          <a:noFill/>
          <a:ln w="9525">
            <a:noFill/>
            <a:miter lim="800000"/>
            <a:headEnd/>
            <a:tailEnd/>
          </a:ln>
        </p:spPr>
        <p:txBody>
          <a:bodyPr/>
          <a:lstStyle/>
          <a:p>
            <a:pPr algn="r" eaLnBrk="1" hangingPunct="1"/>
            <a:fld id="{D3EEEEBF-C6DE-44D3-A4A0-6702A6D663A6}" type="slidenum">
              <a:rPr lang="it-IT" altLang="it-IT" sz="1200" b="0">
                <a:solidFill>
                  <a:schemeClr val="tx1"/>
                </a:solidFill>
              </a:rPr>
              <a:pPr algn="r" eaLnBrk="1" hangingPunct="1"/>
              <a:t>79</a:t>
            </a:fld>
            <a:endParaRPr lang="it-IT" altLang="it-IT" sz="1200" b="0">
              <a:solidFill>
                <a:schemeClr val="tx1"/>
              </a:solidFill>
            </a:endParaRPr>
          </a:p>
        </p:txBody>
      </p:sp>
      <p:pic>
        <p:nvPicPr>
          <p:cNvPr id="69637" name="Picture 6" descr="NFLAG_Y"/>
          <p:cNvPicPr>
            <a:picLocks noChangeAspect="1" noChangeArrowheads="1"/>
          </p:cNvPicPr>
          <p:nvPr/>
        </p:nvPicPr>
        <p:blipFill>
          <a:blip r:embed="rId4" cstate="print"/>
          <a:srcRect/>
          <a:stretch>
            <a:fillRect/>
          </a:stretch>
        </p:blipFill>
        <p:spPr bwMode="auto">
          <a:xfrm>
            <a:off x="7500938" y="1271588"/>
            <a:ext cx="1041400" cy="735012"/>
          </a:xfrm>
          <a:prstGeom prst="rect">
            <a:avLst/>
          </a:prstGeom>
          <a:noFill/>
          <a:ln w="9525">
            <a:noFill/>
            <a:miter lim="800000"/>
            <a:headEnd/>
            <a:tailEnd/>
          </a:ln>
        </p:spPr>
      </p:pic>
      <p:sp>
        <p:nvSpPr>
          <p:cNvPr id="78853" name="Rettangolo 13"/>
          <p:cNvSpPr>
            <a:spLocks noChangeArrowheads="1"/>
          </p:cNvSpPr>
          <p:nvPr/>
        </p:nvSpPr>
        <p:spPr bwMode="auto">
          <a:xfrm>
            <a:off x="977900" y="1243013"/>
            <a:ext cx="4343400" cy="830262"/>
          </a:xfrm>
          <a:prstGeom prst="rect">
            <a:avLst/>
          </a:prstGeom>
          <a:noFill/>
          <a:ln w="9525">
            <a:noFill/>
            <a:miter lim="800000"/>
            <a:headEnd/>
            <a:tailEnd/>
          </a:ln>
        </p:spPr>
        <p:txBody>
          <a:bodyPr>
            <a:spAutoFit/>
          </a:bodyPr>
          <a:lstStyle/>
          <a:p>
            <a:r>
              <a:rPr lang="it-IT" altLang="it-IT" sz="2400"/>
              <a:t>Y    </a:t>
            </a:r>
            <a:r>
              <a:rPr lang="it-IT" altLang="it-IT" sz="2400" b="0"/>
              <a:t>Indossare un dispositivo personale di galleggiamento</a:t>
            </a:r>
          </a:p>
        </p:txBody>
      </p:sp>
      <p:sp>
        <p:nvSpPr>
          <p:cNvPr id="78854" name="Rettangolo 16"/>
          <p:cNvSpPr>
            <a:spLocks noChangeArrowheads="1"/>
          </p:cNvSpPr>
          <p:nvPr/>
        </p:nvSpPr>
        <p:spPr bwMode="auto">
          <a:xfrm>
            <a:off x="5692775" y="1308100"/>
            <a:ext cx="581025" cy="523875"/>
          </a:xfrm>
          <a:prstGeom prst="rect">
            <a:avLst/>
          </a:prstGeom>
          <a:noFill/>
          <a:ln w="9525">
            <a:noFill/>
            <a:miter lim="800000"/>
            <a:headEnd/>
            <a:tailEnd/>
          </a:ln>
        </p:spPr>
        <p:txBody>
          <a:bodyPr wrap="none">
            <a:spAutoFit/>
          </a:bodyPr>
          <a:lstStyle/>
          <a:p>
            <a:r>
              <a:rPr lang="it-IT" altLang="it-IT" sz="2800"/>
              <a:t>↑●</a:t>
            </a:r>
          </a:p>
        </p:txBody>
      </p:sp>
      <p:sp>
        <p:nvSpPr>
          <p:cNvPr id="78855" name="Rectangle 3"/>
          <p:cNvSpPr>
            <a:spLocks noChangeArrowheads="1"/>
          </p:cNvSpPr>
          <p:nvPr/>
        </p:nvSpPr>
        <p:spPr bwMode="auto">
          <a:xfrm>
            <a:off x="1444625" y="1976438"/>
            <a:ext cx="5851525" cy="0"/>
          </a:xfrm>
          <a:prstGeom prst="rect">
            <a:avLst/>
          </a:prstGeom>
          <a:noFill/>
          <a:ln w="9525">
            <a:noFill/>
            <a:miter lim="800000"/>
            <a:headEnd/>
            <a:tailEnd/>
          </a:ln>
        </p:spPr>
        <p:txBody>
          <a:bodyPr wrap="none" anchor="ctr">
            <a:spAutoFit/>
          </a:bodyPr>
          <a:lstStyle/>
          <a:p>
            <a:pPr eaLnBrk="1" hangingPunct="1"/>
            <a:endParaRPr lang="it-IT" altLang="it-IT" sz="1800" b="0">
              <a:solidFill>
                <a:schemeClr val="tx1"/>
              </a:solidFill>
            </a:endParaRPr>
          </a:p>
        </p:txBody>
      </p:sp>
      <p:sp>
        <p:nvSpPr>
          <p:cNvPr id="78856" name="Rectangle 7"/>
          <p:cNvSpPr>
            <a:spLocks noChangeArrowheads="1"/>
          </p:cNvSpPr>
          <p:nvPr/>
        </p:nvSpPr>
        <p:spPr bwMode="auto">
          <a:xfrm>
            <a:off x="396875" y="4818063"/>
            <a:ext cx="8323263" cy="1323975"/>
          </a:xfrm>
          <a:prstGeom prst="rect">
            <a:avLst/>
          </a:prstGeom>
          <a:noFill/>
          <a:ln w="9525">
            <a:noFill/>
            <a:miter lim="800000"/>
            <a:headEnd/>
            <a:tailEnd/>
          </a:ln>
        </p:spPr>
        <p:txBody>
          <a:bodyPr>
            <a:spAutoFit/>
          </a:bodyPr>
          <a:lstStyle/>
          <a:p>
            <a:pPr algn="just" eaLnBrk="1" hangingPunct="1"/>
            <a:r>
              <a:rPr lang="it-IT" altLang="it-IT" sz="2000" b="0">
                <a:solidFill>
                  <a:schemeClr val="tx1"/>
                </a:solidFill>
              </a:rPr>
              <a:t>Istruzione inutile con le classi per le quali il PFD è sempre obbligatorio (regole di classe e/o normativa), dal momento in cui si scende in acqua fino al rientro, ma importante per le classi per le quali nulla è detto e per quelle (es. 420) per le quali è obbligatorio solo mentre sono in regata.</a:t>
            </a:r>
          </a:p>
        </p:txBody>
      </p:sp>
      <p:sp>
        <p:nvSpPr>
          <p:cNvPr id="78857" name="Rettangolo 20"/>
          <p:cNvSpPr>
            <a:spLocks noChangeArrowheads="1"/>
          </p:cNvSpPr>
          <p:nvPr/>
        </p:nvSpPr>
        <p:spPr bwMode="auto">
          <a:xfrm>
            <a:off x="384175" y="3454400"/>
            <a:ext cx="8362950" cy="1323975"/>
          </a:xfrm>
          <a:prstGeom prst="rect">
            <a:avLst/>
          </a:prstGeom>
          <a:noFill/>
          <a:ln w="9525">
            <a:noFill/>
            <a:miter lim="800000"/>
            <a:headEnd/>
            <a:tailEnd/>
          </a:ln>
        </p:spPr>
        <p:txBody>
          <a:bodyPr>
            <a:spAutoFit/>
          </a:bodyPr>
          <a:lstStyle/>
          <a:p>
            <a:pPr algn="just"/>
            <a:r>
              <a:rPr lang="it-IT" altLang="it-IT" sz="2000" b="0"/>
              <a:t>Questa IdR serve quanto, per un qualche motivo inerente la sicurezza (campo di regata lontano dal parco barche, situazione meteo, etc.) ci sembrerebbe opportuno che il PFD (Personal Flotation Device) fosse indossato sempre mentre i concorrenti sono in acqua.</a:t>
            </a:r>
          </a:p>
        </p:txBody>
      </p:sp>
      <p:sp>
        <p:nvSpPr>
          <p:cNvPr id="13" name="Rectangle 6"/>
          <p:cNvSpPr>
            <a:spLocks noChangeArrowheads="1"/>
          </p:cNvSpPr>
          <p:nvPr/>
        </p:nvSpPr>
        <p:spPr bwMode="auto">
          <a:xfrm>
            <a:off x="328613" y="2187575"/>
            <a:ext cx="8467725" cy="1323975"/>
          </a:xfrm>
          <a:prstGeom prst="rect">
            <a:avLst/>
          </a:prstGeom>
          <a:noFill/>
          <a:ln>
            <a:noFill/>
          </a:ln>
          <a:extLst/>
        </p:spPr>
        <p:txBody>
          <a:bodyPr anchor="ctr">
            <a:spAutoFit/>
          </a:bodyPr>
          <a:lstStyle>
            <a:lvl1pPr>
              <a:defRPr sz="2000">
                <a:solidFill>
                  <a:schemeClr val="tx1"/>
                </a:solidFill>
                <a:latin typeface="Arial" panose="020B0604020202020204" pitchFamily="34" charset="0"/>
              </a:defRPr>
            </a:lvl1pPr>
            <a:lvl2pPr marL="742950" indent="-285750">
              <a:buChar char="–"/>
              <a:defRPr sz="2000">
                <a:solidFill>
                  <a:schemeClr val="tx1"/>
                </a:solidFill>
                <a:latin typeface="Arial" panose="020B0604020202020204" pitchFamily="34" charset="0"/>
              </a:defRPr>
            </a:lvl2pPr>
            <a:lvl3pPr marL="1143000" indent="-228600">
              <a:buChar char="•"/>
              <a:defRPr sz="20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2000">
                <a:solidFill>
                  <a:schemeClr val="tx1"/>
                </a:solidFill>
                <a:latin typeface="Arial" panose="020B0604020202020204" pitchFamily="34" charset="0"/>
              </a:defRPr>
            </a:lvl9pPr>
          </a:lstStyle>
          <a:p>
            <a:pPr algn="just">
              <a:defRPr/>
            </a:pPr>
            <a:r>
              <a:rPr lang="it-IT" altLang="it-IT" b="0" dirty="0" smtClean="0"/>
              <a:t>Nelle </a:t>
            </a:r>
            <a:r>
              <a:rPr lang="it-IT" altLang="it-IT" b="0" dirty="0" err="1" smtClean="0"/>
              <a:t>IdR</a:t>
            </a:r>
            <a:r>
              <a:rPr lang="it-IT" altLang="it-IT" b="0" dirty="0" smtClean="0"/>
              <a:t> (dall’appendice L – anche Prescrizione 1 segnali di regata)</a:t>
            </a:r>
          </a:p>
          <a:p>
            <a:pPr marL="449263" indent="-449263" algn="just">
              <a:defRPr/>
            </a:pPr>
            <a:r>
              <a:rPr lang="it-IT" altLang="it-IT" b="0" i="1" dirty="0" smtClean="0">
                <a:solidFill>
                  <a:srgbClr val="0070C0"/>
                </a:solidFill>
              </a:rPr>
              <a:t>4.3 Quando la bandiera Y è esposta a terra, la regola 40 si applica in ogni momento sull’acqua. Questo segnale modifica il preambolo della Parte 4.</a:t>
            </a:r>
          </a:p>
        </p:txBody>
      </p:sp>
      <p:sp>
        <p:nvSpPr>
          <p:cNvPr id="12" name="Titolo 11"/>
          <p:cNvSpPr>
            <a:spLocks noGrp="1"/>
          </p:cNvSpPr>
          <p:nvPr>
            <p:ph type="ctrTitle"/>
          </p:nvPr>
        </p:nvSpPr>
        <p:spPr/>
        <p:txBody>
          <a:bodyPr/>
          <a:lstStyle/>
          <a:p>
            <a:pPr>
              <a:defRPr/>
            </a:pPr>
            <a:r>
              <a:rPr lang="it-IT" altLang="it-IT" b="1" dirty="0" smtClean="0"/>
              <a:t>La Yankee a terra - 1</a:t>
            </a:r>
            <a:endParaRPr lang="it-IT" dirty="0"/>
          </a:p>
        </p:txBody>
      </p:sp>
      <p:sp>
        <p:nvSpPr>
          <p:cNvPr id="14" name="Segnaposto numero diapositiva 13"/>
          <p:cNvSpPr>
            <a:spLocks noGrp="1"/>
          </p:cNvSpPr>
          <p:nvPr>
            <p:ph type="sldNum" sz="quarter" idx="4"/>
          </p:nvPr>
        </p:nvSpPr>
        <p:spPr/>
        <p:txBody>
          <a:bodyPr/>
          <a:lstStyle/>
          <a:p>
            <a:fld id="{C157DB8B-822C-424B-8778-97E88D566A78}" type="slidenum">
              <a:rPr lang="it-IT" smtClean="0"/>
              <a:pPr/>
              <a:t>79</a:t>
            </a:fld>
            <a:endParaRPr lang="it-IT"/>
          </a:p>
        </p:txBody>
      </p:sp>
      <p:sp>
        <p:nvSpPr>
          <p:cNvPr id="15" name="Segnaposto piè di pagina 14"/>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 name="Titolo 8"/>
          <p:cNvSpPr>
            <a:spLocks noGrp="1"/>
          </p:cNvSpPr>
          <p:nvPr>
            <p:ph type="ctrTitle"/>
          </p:nvPr>
        </p:nvSpPr>
        <p:spPr/>
        <p:txBody>
          <a:bodyPr/>
          <a:lstStyle/>
          <a:p>
            <a:pPr>
              <a:defRPr/>
            </a:pPr>
            <a:r>
              <a:rPr lang="it-IT" altLang="it-IT" sz="2400" b="1" dirty="0" smtClean="0"/>
              <a:t>IL COMITATO ORGANIZZATORE - 2</a:t>
            </a:r>
            <a:endParaRPr lang="it-IT" sz="2400" b="1" dirty="0"/>
          </a:p>
        </p:txBody>
      </p:sp>
      <p:sp>
        <p:nvSpPr>
          <p:cNvPr id="11267"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11269" name="Rectangle 8"/>
          <p:cNvSpPr>
            <a:spLocks noChangeArrowheads="1"/>
          </p:cNvSpPr>
          <p:nvPr/>
        </p:nvSpPr>
        <p:spPr bwMode="auto">
          <a:xfrm>
            <a:off x="282575" y="1204913"/>
            <a:ext cx="8616950" cy="400050"/>
          </a:xfrm>
          <a:prstGeom prst="rect">
            <a:avLst/>
          </a:prstGeom>
          <a:noFill/>
          <a:ln w="9525">
            <a:noFill/>
            <a:miter lim="800000"/>
            <a:headEnd/>
            <a:tailEnd/>
          </a:ln>
        </p:spPr>
        <p:txBody>
          <a:bodyPr anchor="ctr">
            <a:spAutoFit/>
          </a:bodyPr>
          <a:lstStyle/>
          <a:p>
            <a:pPr algn="ctr"/>
            <a:r>
              <a:rPr lang="it-IT" altLang="ja-JP" sz="2000" b="0">
                <a:ea typeface="MS Mincho" pitchFamily="49" charset="-128"/>
                <a:cs typeface="Times New Roman" pitchFamily="18" charset="0"/>
              </a:rPr>
              <a:t>Il Comitato Organizzatore è responsabile per tutti gli aspetti dell’evento. </a:t>
            </a:r>
          </a:p>
        </p:txBody>
      </p:sp>
      <p:pic>
        <p:nvPicPr>
          <p:cNvPr id="11270" name="Immagine 1"/>
          <p:cNvPicPr>
            <a:picLocks noChangeAspect="1"/>
          </p:cNvPicPr>
          <p:nvPr/>
        </p:nvPicPr>
        <p:blipFill>
          <a:blip r:embed="rId4" cstate="print"/>
          <a:srcRect/>
          <a:stretch>
            <a:fillRect/>
          </a:stretch>
        </p:blipFill>
        <p:spPr bwMode="auto">
          <a:xfrm>
            <a:off x="1430338" y="1576388"/>
            <a:ext cx="6646862" cy="5014912"/>
          </a:xfrm>
          <a:prstGeom prst="rect">
            <a:avLst/>
          </a:prstGeom>
          <a:noFill/>
          <a:ln w="9525">
            <a:noFill/>
            <a:miter lim="800000"/>
            <a:headEnd/>
            <a:tailEnd/>
          </a:ln>
        </p:spPr>
      </p:pic>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8</a:t>
            </a:fld>
            <a:endParaRPr lang="it-IT" altLang="it-IT"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70661" name="Picture 6" descr="NFLAG_Y"/>
          <p:cNvPicPr>
            <a:picLocks noChangeAspect="1" noChangeArrowheads="1"/>
          </p:cNvPicPr>
          <p:nvPr/>
        </p:nvPicPr>
        <p:blipFill>
          <a:blip r:embed="rId4" cstate="print"/>
          <a:srcRect/>
          <a:stretch>
            <a:fillRect/>
          </a:stretch>
        </p:blipFill>
        <p:spPr bwMode="auto">
          <a:xfrm>
            <a:off x="7500938" y="1271588"/>
            <a:ext cx="1041400" cy="735012"/>
          </a:xfrm>
          <a:prstGeom prst="rect">
            <a:avLst/>
          </a:prstGeom>
          <a:noFill/>
          <a:ln w="9525">
            <a:noFill/>
            <a:miter lim="800000"/>
            <a:headEnd/>
            <a:tailEnd/>
          </a:ln>
        </p:spPr>
      </p:pic>
      <p:sp>
        <p:nvSpPr>
          <p:cNvPr id="79877" name="Rettangolo 11"/>
          <p:cNvSpPr>
            <a:spLocks noChangeArrowheads="1"/>
          </p:cNvSpPr>
          <p:nvPr/>
        </p:nvSpPr>
        <p:spPr bwMode="auto">
          <a:xfrm>
            <a:off x="395536" y="2519363"/>
            <a:ext cx="8352928" cy="1754187"/>
          </a:xfrm>
          <a:prstGeom prst="rect">
            <a:avLst/>
          </a:prstGeom>
          <a:noFill/>
          <a:ln w="25400">
            <a:solidFill>
              <a:srgbClr val="FF0000"/>
            </a:solidFill>
            <a:miter lim="800000"/>
            <a:headEnd/>
            <a:tailEnd/>
          </a:ln>
        </p:spPr>
        <p:txBody>
          <a:bodyPr wrap="square">
            <a:spAutoFit/>
          </a:bodyPr>
          <a:lstStyle/>
          <a:p>
            <a:pPr algn="just"/>
            <a:r>
              <a:rPr lang="it-IT" altLang="it-IT" sz="1800" b="1" dirty="0"/>
              <a:t>PARTE 4 - 40 DISPOSITIVI PERSONALI </a:t>
            </a:r>
            <a:r>
              <a:rPr lang="it-IT" altLang="it-IT" sz="1800" b="1" dirty="0" err="1"/>
              <a:t>DI</a:t>
            </a:r>
            <a:r>
              <a:rPr lang="it-IT" altLang="it-IT" sz="1800" b="1" dirty="0"/>
              <a:t> GALLEGGIAMENTO</a:t>
            </a:r>
          </a:p>
          <a:p>
            <a:pPr algn="just"/>
            <a:r>
              <a:rPr lang="it-IT" altLang="it-IT" sz="1800" b="0" dirty="0"/>
              <a:t>Quando la bandiera “Y” con un segnale acustico viene esposta prima o insieme al segnale di avviso, i concorrenti devono indossare dispositivi personali di galleggiamento, eccetto per breve tempo mentre stanno cambiando o sistemando indumenti o equipaggiamenti personali. Le mute da sommozzatore o le mute stagne non sono dispositivi personali di galleggiamento.</a:t>
            </a:r>
          </a:p>
        </p:txBody>
      </p:sp>
      <p:sp>
        <p:nvSpPr>
          <p:cNvPr id="79878" name="Rettangolo 13"/>
          <p:cNvSpPr>
            <a:spLocks noChangeArrowheads="1"/>
          </p:cNvSpPr>
          <p:nvPr/>
        </p:nvSpPr>
        <p:spPr bwMode="auto">
          <a:xfrm>
            <a:off x="977900" y="1243013"/>
            <a:ext cx="4343400" cy="830262"/>
          </a:xfrm>
          <a:prstGeom prst="rect">
            <a:avLst/>
          </a:prstGeom>
          <a:noFill/>
          <a:ln w="9525">
            <a:noFill/>
            <a:miter lim="800000"/>
            <a:headEnd/>
            <a:tailEnd/>
          </a:ln>
        </p:spPr>
        <p:txBody>
          <a:bodyPr>
            <a:spAutoFit/>
          </a:bodyPr>
          <a:lstStyle/>
          <a:p>
            <a:r>
              <a:rPr lang="it-IT" altLang="it-IT" sz="2400"/>
              <a:t>Y    </a:t>
            </a:r>
            <a:r>
              <a:rPr lang="it-IT" altLang="it-IT" sz="2400" b="0"/>
              <a:t>Indossare un dispositivo personale di galleggiamento</a:t>
            </a:r>
          </a:p>
        </p:txBody>
      </p:sp>
      <p:sp>
        <p:nvSpPr>
          <p:cNvPr id="79879" name="Rettangolo 16"/>
          <p:cNvSpPr>
            <a:spLocks noChangeArrowheads="1"/>
          </p:cNvSpPr>
          <p:nvPr/>
        </p:nvSpPr>
        <p:spPr bwMode="auto">
          <a:xfrm>
            <a:off x="5692775" y="1308100"/>
            <a:ext cx="638175" cy="584200"/>
          </a:xfrm>
          <a:prstGeom prst="rect">
            <a:avLst/>
          </a:prstGeom>
          <a:noFill/>
          <a:ln w="9525">
            <a:noFill/>
            <a:miter lim="800000"/>
            <a:headEnd/>
            <a:tailEnd/>
          </a:ln>
        </p:spPr>
        <p:txBody>
          <a:bodyPr wrap="none">
            <a:spAutoFit/>
          </a:bodyPr>
          <a:lstStyle/>
          <a:p>
            <a:r>
              <a:rPr lang="it-IT" altLang="it-IT"/>
              <a:t>↑●</a:t>
            </a:r>
          </a:p>
        </p:txBody>
      </p:sp>
      <p:sp>
        <p:nvSpPr>
          <p:cNvPr id="79880" name="Rettangolo 12"/>
          <p:cNvSpPr>
            <a:spLocks noChangeArrowheads="1"/>
          </p:cNvSpPr>
          <p:nvPr/>
        </p:nvSpPr>
        <p:spPr bwMode="auto">
          <a:xfrm>
            <a:off x="323528" y="4464050"/>
            <a:ext cx="8496944" cy="1630363"/>
          </a:xfrm>
          <a:prstGeom prst="rect">
            <a:avLst/>
          </a:prstGeom>
          <a:noFill/>
          <a:ln w="9525">
            <a:noFill/>
            <a:miter lim="800000"/>
            <a:headEnd/>
            <a:tailEnd/>
          </a:ln>
        </p:spPr>
        <p:txBody>
          <a:bodyPr wrap="square">
            <a:spAutoFit/>
          </a:bodyPr>
          <a:lstStyle/>
          <a:p>
            <a:pPr marL="0" lvl="1" algn="just" eaLnBrk="1" hangingPunct="1"/>
            <a:r>
              <a:rPr lang="it-IT" altLang="it-IT" sz="2000" b="0" dirty="0"/>
              <a:t>La RR 40 è inserita nella parte 4 e si applica (vedi preambolo) solo a barche </a:t>
            </a:r>
            <a:r>
              <a:rPr lang="it-IT" altLang="it-IT" sz="2000" b="1" i="1" dirty="0"/>
              <a:t>in regata</a:t>
            </a:r>
            <a:r>
              <a:rPr lang="it-IT" altLang="it-IT" sz="2000" b="0" dirty="0"/>
              <a:t>.</a:t>
            </a:r>
          </a:p>
          <a:p>
            <a:pPr marL="0" lvl="1" algn="just" eaLnBrk="1" hangingPunct="1"/>
            <a:r>
              <a:rPr lang="it-IT" altLang="it-IT" sz="2000" b="0" dirty="0"/>
              <a:t>Per poter obbligare i concorrenti ad indossare il PFD anche prima della partenza e dopo </a:t>
            </a:r>
            <a:r>
              <a:rPr lang="it-IT" altLang="it-IT" sz="2000" b="0" dirty="0" smtClean="0"/>
              <a:t>l’arrivo, </a:t>
            </a:r>
            <a:r>
              <a:rPr lang="it-IT" altLang="it-IT" sz="2000" b="0" dirty="0"/>
              <a:t>occorre prevederlo nel capitolo dei “Segnali a terra” delle </a:t>
            </a:r>
            <a:r>
              <a:rPr lang="it-IT" altLang="it-IT" sz="2000" b="0" dirty="0" err="1"/>
              <a:t>IdR</a:t>
            </a:r>
            <a:r>
              <a:rPr lang="it-IT" altLang="it-IT" sz="2000" b="0" dirty="0"/>
              <a:t>.</a:t>
            </a:r>
          </a:p>
        </p:txBody>
      </p:sp>
      <p:sp>
        <p:nvSpPr>
          <p:cNvPr id="10" name="Titolo 9"/>
          <p:cNvSpPr>
            <a:spLocks noGrp="1"/>
          </p:cNvSpPr>
          <p:nvPr>
            <p:ph type="ctrTitle"/>
          </p:nvPr>
        </p:nvSpPr>
        <p:spPr/>
        <p:txBody>
          <a:bodyPr/>
          <a:lstStyle/>
          <a:p>
            <a:pPr>
              <a:defRPr/>
            </a:pPr>
            <a:r>
              <a:rPr lang="it-IT" altLang="it-IT" b="1" dirty="0" smtClean="0"/>
              <a:t>La Yankee a terra - 2</a:t>
            </a:r>
            <a:endParaRPr lang="it-IT" dirty="0"/>
          </a:p>
        </p:txBody>
      </p:sp>
      <p:sp>
        <p:nvSpPr>
          <p:cNvPr id="11" name="Segnaposto numero diapositiva 10"/>
          <p:cNvSpPr>
            <a:spLocks noGrp="1"/>
          </p:cNvSpPr>
          <p:nvPr>
            <p:ph type="sldNum" sz="quarter" idx="4"/>
          </p:nvPr>
        </p:nvSpPr>
        <p:spPr/>
        <p:txBody>
          <a:bodyPr/>
          <a:lstStyle/>
          <a:p>
            <a:fld id="{C157DB8B-822C-424B-8778-97E88D566A78}" type="slidenum">
              <a:rPr lang="it-IT" smtClean="0"/>
              <a:pPr/>
              <a:t>80</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ppt_x"/>
                                          </p:val>
                                        </p:tav>
                                        <p:tav tm="100000">
                                          <p:val>
                                            <p:strVal val="#ppt_x"/>
                                          </p:val>
                                        </p:tav>
                                      </p:tavLst>
                                    </p:anim>
                                    <p:anim calcmode="lin" valueType="num">
                                      <p:cBhvr additive="base">
                                        <p:cTn id="8"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71685" name="Picture 6" descr="NFLAG_Y"/>
          <p:cNvPicPr>
            <a:picLocks noChangeAspect="1" noChangeArrowheads="1"/>
          </p:cNvPicPr>
          <p:nvPr/>
        </p:nvPicPr>
        <p:blipFill>
          <a:blip r:embed="rId4" cstate="print"/>
          <a:srcRect/>
          <a:stretch>
            <a:fillRect/>
          </a:stretch>
        </p:blipFill>
        <p:spPr bwMode="auto">
          <a:xfrm>
            <a:off x="7500938" y="1271588"/>
            <a:ext cx="1041400" cy="735012"/>
          </a:xfrm>
          <a:prstGeom prst="rect">
            <a:avLst/>
          </a:prstGeom>
          <a:noFill/>
          <a:ln w="9525">
            <a:noFill/>
            <a:miter lim="800000"/>
            <a:headEnd/>
            <a:tailEnd/>
          </a:ln>
        </p:spPr>
      </p:pic>
      <p:sp>
        <p:nvSpPr>
          <p:cNvPr id="80901" name="Rettangolo 13"/>
          <p:cNvSpPr>
            <a:spLocks noChangeArrowheads="1"/>
          </p:cNvSpPr>
          <p:nvPr/>
        </p:nvSpPr>
        <p:spPr bwMode="auto">
          <a:xfrm>
            <a:off x="977900" y="1243013"/>
            <a:ext cx="4343400" cy="830262"/>
          </a:xfrm>
          <a:prstGeom prst="rect">
            <a:avLst/>
          </a:prstGeom>
          <a:noFill/>
          <a:ln w="9525">
            <a:noFill/>
            <a:miter lim="800000"/>
            <a:headEnd/>
            <a:tailEnd/>
          </a:ln>
        </p:spPr>
        <p:txBody>
          <a:bodyPr>
            <a:spAutoFit/>
          </a:bodyPr>
          <a:lstStyle/>
          <a:p>
            <a:r>
              <a:rPr lang="it-IT" altLang="it-IT" sz="2400"/>
              <a:t>Y    </a:t>
            </a:r>
            <a:r>
              <a:rPr lang="it-IT" altLang="it-IT" sz="2400" b="0"/>
              <a:t>Indossare un dispositivo personale di galleggiamento</a:t>
            </a:r>
          </a:p>
        </p:txBody>
      </p:sp>
      <p:sp>
        <p:nvSpPr>
          <p:cNvPr id="80902" name="Rettangolo 16"/>
          <p:cNvSpPr>
            <a:spLocks noChangeArrowheads="1"/>
          </p:cNvSpPr>
          <p:nvPr/>
        </p:nvSpPr>
        <p:spPr bwMode="auto">
          <a:xfrm>
            <a:off x="5692775" y="1308100"/>
            <a:ext cx="638175" cy="584200"/>
          </a:xfrm>
          <a:prstGeom prst="rect">
            <a:avLst/>
          </a:prstGeom>
          <a:noFill/>
          <a:ln w="9525">
            <a:noFill/>
            <a:miter lim="800000"/>
            <a:headEnd/>
            <a:tailEnd/>
          </a:ln>
        </p:spPr>
        <p:txBody>
          <a:bodyPr wrap="none">
            <a:spAutoFit/>
          </a:bodyPr>
          <a:lstStyle/>
          <a:p>
            <a:r>
              <a:rPr lang="it-IT" altLang="it-IT"/>
              <a:t>↑●</a:t>
            </a:r>
          </a:p>
        </p:txBody>
      </p:sp>
      <p:sp>
        <p:nvSpPr>
          <p:cNvPr id="11" name="Rettangolo 10"/>
          <p:cNvSpPr/>
          <p:nvPr/>
        </p:nvSpPr>
        <p:spPr>
          <a:xfrm>
            <a:off x="415925" y="2219325"/>
            <a:ext cx="8402638" cy="4324350"/>
          </a:xfrm>
          <a:prstGeom prst="rect">
            <a:avLst/>
          </a:prstGeom>
          <a:ln w="28575">
            <a:solidFill>
              <a:schemeClr val="accent1">
                <a:lumMod val="50000"/>
              </a:schemeClr>
            </a:solidFill>
          </a:ln>
        </p:spPr>
        <p:txBody>
          <a:bodyPr>
            <a:spAutoFit/>
          </a:bodyPr>
          <a:lstStyle/>
          <a:p>
            <a:pPr algn="ctr">
              <a:spcAft>
                <a:spcPts val="0"/>
              </a:spcAft>
              <a:defRPr/>
            </a:pPr>
            <a:r>
              <a:rPr lang="it-IT" sz="1800" b="1" dirty="0"/>
              <a:t>NORME PER L’ORGANIZZAZIONE DELL’ATTIVITA’ VELICO – SPORTIVA</a:t>
            </a:r>
          </a:p>
          <a:p>
            <a:pPr algn="just">
              <a:defRPr/>
            </a:pPr>
            <a:r>
              <a:rPr lang="it-IT" sz="1800" b="0" dirty="0" err="1"/>
              <a:t>………………………</a:t>
            </a:r>
            <a:endParaRPr lang="it-IT" sz="1800" b="0" dirty="0"/>
          </a:p>
          <a:p>
            <a:pPr algn="just">
              <a:defRPr/>
            </a:pPr>
            <a:r>
              <a:rPr lang="it-IT" sz="1800" b="1" dirty="0"/>
              <a:t>G. Mezzo di galleggiamento personal</a:t>
            </a:r>
            <a:r>
              <a:rPr lang="it-IT" sz="1800" dirty="0"/>
              <a:t>e:</a:t>
            </a:r>
          </a:p>
          <a:p>
            <a:pPr marL="261938" algn="just">
              <a:defRPr/>
            </a:pPr>
            <a:r>
              <a:rPr lang="it-IT" sz="1800" b="0" dirty="0"/>
              <a:t>Il mezzo di galleggiamento personale dovrà essere indossato:</a:t>
            </a:r>
          </a:p>
          <a:p>
            <a:pPr marL="441325" indent="-179388" algn="just">
              <a:defRPr/>
            </a:pPr>
            <a:r>
              <a:rPr lang="it-IT" sz="1800" b="0" dirty="0"/>
              <a:t>- sempre ed in qualunque condizione atmosferica per i Cadetti, per l’attività di istruzione per l’avviamento alla vela e Scuole di Vela e tutte le attività delle tavole a vela;</a:t>
            </a:r>
          </a:p>
          <a:p>
            <a:pPr marL="441325" indent="-179388" algn="just">
              <a:defRPr/>
            </a:pPr>
            <a:r>
              <a:rPr lang="it-IT" sz="1800" b="0" dirty="0"/>
              <a:t>- a discrezione individuale e/o del Comitato di Regata per le attività sportive di tutte le barche a deriva, a chiglia e </a:t>
            </a:r>
            <a:r>
              <a:rPr lang="it-IT" sz="1800" b="0" dirty="0" err="1"/>
              <a:t>multiscafi</a:t>
            </a:r>
            <a:r>
              <a:rPr lang="it-IT" sz="1800" b="0" dirty="0"/>
              <a:t>;</a:t>
            </a:r>
          </a:p>
          <a:p>
            <a:pPr marL="441325" indent="-179388" algn="just">
              <a:defRPr/>
            </a:pPr>
            <a:r>
              <a:rPr lang="it-IT" sz="1800" b="0" dirty="0"/>
              <a:t>- a discrezione individuale per le attività delle barche delle Classi d’Altura e similari e durante le attività di allenamento delle barche a deriva, a bulbo e </a:t>
            </a:r>
            <a:r>
              <a:rPr lang="it-IT" sz="1800" b="0" dirty="0" err="1"/>
              <a:t>multiscafi</a:t>
            </a:r>
            <a:r>
              <a:rPr lang="it-IT" sz="1800" b="0" dirty="0"/>
              <a:t>.</a:t>
            </a:r>
          </a:p>
          <a:p>
            <a:pPr marL="441325" indent="-179388" algn="just">
              <a:defRPr/>
            </a:pPr>
            <a:r>
              <a:rPr lang="it-IT" sz="1800" b="0" dirty="0"/>
              <a:t>- quando, a bordo del battello del </a:t>
            </a:r>
            <a:r>
              <a:rPr lang="it-IT" sz="1800" b="0" dirty="0" err="1"/>
              <a:t>CdR</a:t>
            </a:r>
            <a:r>
              <a:rPr lang="it-IT" sz="1800" b="0" dirty="0"/>
              <a:t>, viene issata la lettera “Y” del C.I.S. durante una regata (reg. 40 </a:t>
            </a:r>
            <a:r>
              <a:rPr lang="it-IT" sz="1800" b="0" dirty="0" smtClean="0"/>
              <a:t>W.S.)</a:t>
            </a:r>
            <a:endParaRPr lang="it-IT" sz="1800" b="0" dirty="0"/>
          </a:p>
          <a:p>
            <a:pPr marL="261938" algn="just">
              <a:defRPr/>
            </a:pPr>
            <a:r>
              <a:rPr lang="it-IT" sz="1800" b="0" dirty="0" err="1"/>
              <a:t>…………………</a:t>
            </a:r>
            <a:r>
              <a:rPr lang="it-IT" sz="1800" b="0" dirty="0"/>
              <a:t>.	</a:t>
            </a:r>
            <a:r>
              <a:rPr lang="it-IT" sz="1600" b="0" i="1" dirty="0"/>
              <a:t>(Normativa 2015)</a:t>
            </a:r>
            <a:endParaRPr lang="it-IT" sz="1800" b="0" i="1" dirty="0"/>
          </a:p>
        </p:txBody>
      </p:sp>
      <p:sp>
        <p:nvSpPr>
          <p:cNvPr id="9" name="Titolo 8"/>
          <p:cNvSpPr>
            <a:spLocks noGrp="1"/>
          </p:cNvSpPr>
          <p:nvPr>
            <p:ph type="ctrTitle"/>
          </p:nvPr>
        </p:nvSpPr>
        <p:spPr/>
        <p:txBody>
          <a:bodyPr/>
          <a:lstStyle/>
          <a:p>
            <a:pPr>
              <a:defRPr/>
            </a:pPr>
            <a:r>
              <a:rPr lang="it-IT" altLang="it-IT" b="1" dirty="0" smtClean="0"/>
              <a:t>La Yankee a terra - 3</a:t>
            </a:r>
            <a:endParaRPr lang="it-IT" dirty="0"/>
          </a:p>
        </p:txBody>
      </p:sp>
      <p:sp>
        <p:nvSpPr>
          <p:cNvPr id="10" name="Segnaposto numero diapositiva 9"/>
          <p:cNvSpPr>
            <a:spLocks noGrp="1"/>
          </p:cNvSpPr>
          <p:nvPr>
            <p:ph type="sldNum" sz="quarter" idx="4"/>
          </p:nvPr>
        </p:nvSpPr>
        <p:spPr/>
        <p:txBody>
          <a:bodyPr/>
          <a:lstStyle/>
          <a:p>
            <a:fld id="{C157DB8B-822C-424B-8778-97E88D566A78}" type="slidenum">
              <a:rPr lang="it-IT" smtClean="0"/>
              <a:pPr/>
              <a:t>81</a:t>
            </a:fld>
            <a:endParaRPr lang="it-IT"/>
          </a:p>
        </p:txBody>
      </p:sp>
      <p:sp>
        <p:nvSpPr>
          <p:cNvPr id="12" name="Segnaposto piè di pagina 11"/>
          <p:cNvSpPr>
            <a:spLocks noGrp="1"/>
          </p:cNvSpPr>
          <p:nvPr>
            <p:ph type="ftr" sz="quarter" idx="3"/>
          </p:nvPr>
        </p:nvSpPr>
        <p:spPr>
          <a:xfrm>
            <a:off x="251520" y="6492875"/>
            <a:ext cx="3816424"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ppt_x"/>
                                          </p:val>
                                        </p:tav>
                                        <p:tav tm="100000">
                                          <p:val>
                                            <p:strVal val="#ppt_x"/>
                                          </p:val>
                                        </p:tav>
                                      </p:tavLst>
                                    </p:anim>
                                    <p:anim calcmode="lin" valueType="num">
                                      <p:cBhvr additive="base">
                                        <p:cTn id="8"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1924" name="Rettangolo 3"/>
          <p:cNvSpPr>
            <a:spLocks noChangeArrowheads="1"/>
          </p:cNvSpPr>
          <p:nvPr/>
        </p:nvSpPr>
        <p:spPr bwMode="auto">
          <a:xfrm>
            <a:off x="3147572" y="3160713"/>
            <a:ext cx="2848857" cy="535531"/>
          </a:xfrm>
          <a:prstGeom prst="rect">
            <a:avLst/>
          </a:prstGeom>
          <a:noFill/>
          <a:ln w="9525">
            <a:noFill/>
            <a:miter lim="800000"/>
            <a:headEnd/>
            <a:tailEnd/>
          </a:ln>
        </p:spPr>
        <p:txBody>
          <a:bodyPr wrap="none">
            <a:spAutoFit/>
          </a:bodyPr>
          <a:lstStyle/>
          <a:p>
            <a:pPr marL="342900" indent="-342900" algn="just" eaLnBrk="1" hangingPunct="1">
              <a:lnSpc>
                <a:spcPct val="90000"/>
              </a:lnSpc>
              <a:spcBef>
                <a:spcPct val="20000"/>
              </a:spcBef>
            </a:pPr>
            <a:r>
              <a:rPr lang="it-IT" altLang="it-IT" sz="3200" b="0" dirty="0">
                <a:solidFill>
                  <a:schemeClr val="tx1"/>
                </a:solidFill>
              </a:rPr>
              <a:t>Fine capitolo 2</a:t>
            </a:r>
          </a:p>
        </p:txBody>
      </p:sp>
      <p:sp>
        <p:nvSpPr>
          <p:cNvPr id="6" name="Segnaposto numero diapositiva 5"/>
          <p:cNvSpPr>
            <a:spLocks noGrp="1"/>
          </p:cNvSpPr>
          <p:nvPr>
            <p:ph type="sldNum" sz="quarter" idx="4"/>
          </p:nvPr>
        </p:nvSpPr>
        <p:spPr/>
        <p:txBody>
          <a:bodyPr/>
          <a:lstStyle/>
          <a:p>
            <a:fld id="{C157DB8B-822C-424B-8778-97E88D566A78}" type="slidenum">
              <a:rPr lang="it-IT" smtClean="0"/>
              <a:pPr/>
              <a:t>82</a:t>
            </a:fld>
            <a:endParaRPr lang="it-IT"/>
          </a:p>
        </p:txBody>
      </p:sp>
      <p:sp>
        <p:nvSpPr>
          <p:cNvPr id="7" name="Segnaposto piè di pagina 6"/>
          <p:cNvSpPr>
            <a:spLocks noGrp="1"/>
          </p:cNvSpPr>
          <p:nvPr>
            <p:ph type="ftr" sz="quarter" idx="3"/>
          </p:nvPr>
        </p:nvSpPr>
        <p:spPr>
          <a:xfrm>
            <a:off x="251520" y="6492875"/>
            <a:ext cx="3384376" cy="365125"/>
          </a:xfrm>
        </p:spPr>
        <p:txBody>
          <a:bodyPr/>
          <a:lstStyle/>
          <a:p>
            <a:r>
              <a:rPr lang="it-IT" altLang="it-IT" smtClean="0">
                <a:latin typeface="Arial" pitchFamily="34" charset="0"/>
              </a:rPr>
              <a:t>Gestione delle Regate 1 di 3</a:t>
            </a:r>
            <a:endParaRPr lang="it-IT" altLang="it-IT" dirty="0" smtClean="0">
              <a:latin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Sottotitolo 5"/>
          <p:cNvSpPr>
            <a:spLocks noGrp="1"/>
          </p:cNvSpPr>
          <p:nvPr>
            <p:ph idx="1"/>
          </p:nvPr>
        </p:nvSpPr>
        <p:spPr/>
        <p:txBody>
          <a:bodyPr/>
          <a:lstStyle/>
          <a:p>
            <a:pPr marL="174625" indent="-174625" algn="l" eaLnBrk="1" hangingPunct="1">
              <a:lnSpc>
                <a:spcPct val="150000"/>
              </a:lnSpc>
              <a:buFontTx/>
              <a:buChar char="•"/>
              <a:defRPr/>
            </a:pPr>
            <a:r>
              <a:rPr lang="it-IT" altLang="it-IT" sz="2800" b="1" dirty="0" smtClean="0"/>
              <a:t>Ubicazione</a:t>
            </a:r>
          </a:p>
          <a:p>
            <a:pPr marL="174625" indent="-174625" algn="l" eaLnBrk="1" hangingPunct="1">
              <a:lnSpc>
                <a:spcPct val="150000"/>
              </a:lnSpc>
              <a:buFontTx/>
              <a:buChar char="•"/>
              <a:defRPr/>
            </a:pPr>
            <a:r>
              <a:rPr lang="it-IT" altLang="it-IT" sz="2800" b="1" dirty="0" smtClean="0"/>
              <a:t>Gli strumenti</a:t>
            </a:r>
          </a:p>
          <a:p>
            <a:pPr marL="174625" indent="-174625" algn="l" eaLnBrk="1" hangingPunct="1">
              <a:lnSpc>
                <a:spcPct val="150000"/>
              </a:lnSpc>
              <a:buFontTx/>
              <a:buChar char="•"/>
              <a:defRPr/>
            </a:pPr>
            <a:r>
              <a:rPr lang="it-IT" altLang="it-IT" sz="2800" b="1" dirty="0" smtClean="0"/>
              <a:t>Direzione e forza del vento</a:t>
            </a:r>
          </a:p>
          <a:p>
            <a:pPr marL="174625" indent="-174625" algn="l" eaLnBrk="1" hangingPunct="1">
              <a:lnSpc>
                <a:spcPct val="150000"/>
              </a:lnSpc>
              <a:buFontTx/>
              <a:buChar char="•"/>
              <a:defRPr/>
            </a:pPr>
            <a:r>
              <a:rPr lang="it-IT" altLang="it-IT" sz="2800" b="1" dirty="0" smtClean="0"/>
              <a:t>La geometria del percorso</a:t>
            </a:r>
          </a:p>
          <a:p>
            <a:pPr marL="174625" indent="-174625" algn="l" eaLnBrk="1" hangingPunct="1">
              <a:lnSpc>
                <a:spcPct val="150000"/>
              </a:lnSpc>
              <a:buFontTx/>
              <a:buChar char="•"/>
              <a:defRPr/>
            </a:pPr>
            <a:r>
              <a:rPr lang="it-IT" altLang="it-IT" sz="2800" b="1" dirty="0" smtClean="0"/>
              <a:t>I diversi lati</a:t>
            </a:r>
          </a:p>
          <a:p>
            <a:pPr marL="174625" indent="-174625" algn="l" eaLnBrk="1" hangingPunct="1">
              <a:lnSpc>
                <a:spcPct val="150000"/>
              </a:lnSpc>
              <a:buFontTx/>
              <a:buChar char="•"/>
              <a:defRPr/>
            </a:pPr>
            <a:r>
              <a:rPr lang="it-IT" altLang="it-IT" sz="2800" b="1" dirty="0" smtClean="0"/>
              <a:t>Disimpegno e cancello</a:t>
            </a:r>
          </a:p>
          <a:p>
            <a:pPr algn="l">
              <a:defRPr/>
            </a:pPr>
            <a:endParaRPr lang="it-IT" sz="2800" b="1" dirty="0"/>
          </a:p>
        </p:txBody>
      </p:sp>
      <p:sp>
        <p:nvSpPr>
          <p:cNvPr id="82948" name="Segnaposto piè di pagina 4"/>
          <p:cNvSpPr>
            <a:spLocks noGrp="1"/>
          </p:cNvSpPr>
          <p:nvPr>
            <p:ph type="ftr" sz="quarter" idx="3"/>
          </p:nvPr>
        </p:nvSpPr>
        <p:spPr>
          <a:xfrm>
            <a:off x="251520" y="6492875"/>
            <a:ext cx="3384376" cy="365125"/>
          </a:xfrm>
          <a:noFill/>
        </p:spPr>
        <p:txBody>
          <a:bodyPr/>
          <a:lstStyle/>
          <a:p>
            <a:r>
              <a:rPr lang="it-IT" altLang="it-IT" smtClean="0">
                <a:latin typeface="Arial" pitchFamily="34" charset="0"/>
              </a:rPr>
              <a:t>Gestione delle Regate 1 di 3</a:t>
            </a:r>
          </a:p>
        </p:txBody>
      </p:sp>
      <p:sp>
        <p:nvSpPr>
          <p:cNvPr id="82947" name="Rectangle 2"/>
          <p:cNvSpPr>
            <a:spLocks noGrp="1" noChangeArrowheads="1"/>
          </p:cNvSpPr>
          <p:nvPr>
            <p:ph type="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3 - IL CAMPO DI REGATA</a:t>
            </a:r>
            <a:endParaRPr lang="it-IT" altLang="it-IT" smtClean="0"/>
          </a:p>
        </p:txBody>
      </p:sp>
      <p:sp>
        <p:nvSpPr>
          <p:cNvPr id="82949" name="Segnaposto numero diapositiva 5"/>
          <p:cNvSpPr>
            <a:spLocks noGrp="1"/>
          </p:cNvSpPr>
          <p:nvPr>
            <p:ph type="sldNum" sz="quarter" idx="4"/>
          </p:nvPr>
        </p:nvSpPr>
        <p:spPr>
          <a:prstGeom prst="rect">
            <a:avLst/>
          </a:prstGeom>
          <a:noFill/>
        </p:spPr>
        <p:txBody>
          <a:bodyPr/>
          <a:lstStyle/>
          <a:p>
            <a:fld id="{E0F0E82C-1C28-4051-8765-45D25CDCB7BE}" type="slidenum">
              <a:rPr lang="it-IT" altLang="it-IT" smtClean="0"/>
              <a:pPr/>
              <a:t>83</a:t>
            </a:fld>
            <a:endParaRPr lang="it-IT" altLang="it-IT" smtClean="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397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PRELIMINARI</a:t>
            </a:r>
            <a:endParaRPr lang="it-IT" altLang="it-IT" smtClean="0"/>
          </a:p>
        </p:txBody>
      </p:sp>
      <p:sp>
        <p:nvSpPr>
          <p:cNvPr id="8397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3973" name="Rectangle 3"/>
          <p:cNvSpPr>
            <a:spLocks noChangeArrowheads="1"/>
          </p:cNvSpPr>
          <p:nvPr/>
        </p:nvSpPr>
        <p:spPr bwMode="auto">
          <a:xfrm>
            <a:off x="987425" y="1570038"/>
            <a:ext cx="7254875" cy="3786187"/>
          </a:xfrm>
          <a:prstGeom prst="rect">
            <a:avLst/>
          </a:prstGeom>
          <a:noFill/>
          <a:ln w="9525">
            <a:noFill/>
            <a:miter lim="800000"/>
            <a:headEnd/>
            <a:tailEnd/>
          </a:ln>
        </p:spPr>
        <p:txBody>
          <a:bodyPr/>
          <a:lstStyle/>
          <a:p>
            <a:pPr marL="342900" indent="-342900" eaLnBrk="1" hangingPunct="1">
              <a:spcBef>
                <a:spcPct val="20000"/>
              </a:spcBef>
            </a:pPr>
            <a:r>
              <a:rPr lang="it-IT" altLang="it-IT" sz="2800" b="0">
                <a:solidFill>
                  <a:schemeClr val="tx1"/>
                </a:solidFill>
              </a:rPr>
              <a:t>Siamo pronti per andare in acqua ?</a:t>
            </a:r>
          </a:p>
          <a:p>
            <a:pPr marL="342900" indent="-342900" eaLnBrk="1" hangingPunct="1">
              <a:spcBef>
                <a:spcPct val="20000"/>
              </a:spcBef>
            </a:pPr>
            <a:endParaRPr lang="it-IT" altLang="it-IT" sz="2800" b="0">
              <a:solidFill>
                <a:schemeClr val="tx1"/>
              </a:solidFill>
            </a:endParaRPr>
          </a:p>
          <a:p>
            <a:pPr marL="342900" indent="-342900" eaLnBrk="1" hangingPunct="1">
              <a:spcBef>
                <a:spcPct val="20000"/>
              </a:spcBef>
            </a:pPr>
            <a:r>
              <a:rPr lang="it-IT" altLang="it-IT" sz="2400" b="0">
                <a:solidFill>
                  <a:schemeClr val="tx1"/>
                </a:solidFill>
              </a:rPr>
              <a:t>Ultime verifiche a terra</a:t>
            </a:r>
          </a:p>
          <a:p>
            <a:pPr marL="342900" indent="-342900" eaLnBrk="1" hangingPunct="1">
              <a:spcBef>
                <a:spcPct val="20000"/>
              </a:spcBef>
              <a:buFontTx/>
              <a:buChar char="-"/>
            </a:pPr>
            <a:r>
              <a:rPr lang="it-IT" altLang="it-IT" sz="2400" b="0">
                <a:solidFill>
                  <a:schemeClr val="tx1"/>
                </a:solidFill>
              </a:rPr>
              <a:t>Programma della giornata</a:t>
            </a:r>
          </a:p>
          <a:p>
            <a:pPr marL="342900" indent="-342900" eaLnBrk="1" hangingPunct="1">
              <a:spcBef>
                <a:spcPct val="20000"/>
              </a:spcBef>
              <a:buFontTx/>
              <a:buChar char="-"/>
            </a:pPr>
            <a:r>
              <a:rPr lang="it-IT" altLang="it-IT" sz="2400" b="0">
                <a:solidFill>
                  <a:schemeClr val="tx1"/>
                </a:solidFill>
              </a:rPr>
              <a:t>Previsioni del tempo</a:t>
            </a:r>
          </a:p>
          <a:p>
            <a:pPr marL="342900" indent="-342900" eaLnBrk="1" hangingPunct="1">
              <a:spcBef>
                <a:spcPct val="20000"/>
              </a:spcBef>
              <a:buFontTx/>
              <a:buChar char="-"/>
            </a:pPr>
            <a:r>
              <a:rPr lang="it-IT" altLang="it-IT" sz="2400" b="0">
                <a:solidFill>
                  <a:schemeClr val="tx1"/>
                </a:solidFill>
              </a:rPr>
              <a:t>Disponibilità di personale</a:t>
            </a:r>
          </a:p>
          <a:p>
            <a:pPr marL="342900" indent="-342900" eaLnBrk="1" hangingPunct="1">
              <a:spcBef>
                <a:spcPct val="20000"/>
              </a:spcBef>
              <a:buFontTx/>
              <a:buChar char="-"/>
            </a:pPr>
            <a:r>
              <a:rPr lang="it-IT" altLang="it-IT" sz="2400" b="0">
                <a:solidFill>
                  <a:schemeClr val="tx1"/>
                </a:solidFill>
              </a:rPr>
              <a:t>Le attrezzature</a:t>
            </a:r>
          </a:p>
          <a:p>
            <a:pPr marL="342900" indent="-342900" eaLnBrk="1" hangingPunct="1">
              <a:spcBef>
                <a:spcPct val="20000"/>
              </a:spcBef>
              <a:buFontTx/>
              <a:buChar char="-"/>
            </a:pPr>
            <a:r>
              <a:rPr lang="it-IT" altLang="it-IT" sz="2400" b="0">
                <a:solidFill>
                  <a:schemeClr val="tx1"/>
                </a:solidFill>
              </a:rPr>
              <a:t>Coordinarsi con organizzazione, giuria, stazzatori</a:t>
            </a:r>
          </a:p>
          <a:p>
            <a:pPr marL="342900" indent="-342900" eaLnBrk="1" hangingPunct="1">
              <a:spcBef>
                <a:spcPct val="20000"/>
              </a:spcBef>
              <a:buFontTx/>
              <a:buChar char="-"/>
            </a:pPr>
            <a:endParaRPr lang="it-IT" altLang="it-IT" sz="2400" b="0">
              <a:solidFill>
                <a:schemeClr val="tx1"/>
              </a:solidFill>
            </a:endParaRPr>
          </a:p>
        </p:txBody>
      </p:sp>
      <p:sp>
        <p:nvSpPr>
          <p:cNvPr id="83974" name="Rettangolo 5"/>
          <p:cNvSpPr>
            <a:spLocks noChangeArrowheads="1"/>
          </p:cNvSpPr>
          <p:nvPr/>
        </p:nvSpPr>
        <p:spPr bwMode="auto">
          <a:xfrm>
            <a:off x="963613" y="5445125"/>
            <a:ext cx="7178675" cy="830263"/>
          </a:xfrm>
          <a:prstGeom prst="rect">
            <a:avLst/>
          </a:prstGeom>
          <a:noFill/>
          <a:ln w="9525">
            <a:noFill/>
            <a:miter lim="800000"/>
            <a:headEnd/>
            <a:tailEnd/>
          </a:ln>
        </p:spPr>
        <p:txBody>
          <a:bodyPr>
            <a:spAutoFit/>
          </a:bodyPr>
          <a:lstStyle/>
          <a:p>
            <a:pPr algn="just"/>
            <a:r>
              <a:rPr lang="it-IT" altLang="it-IT" sz="2400" b="0">
                <a:solidFill>
                  <a:srgbClr val="FF0000"/>
                </a:solidFill>
              </a:rPr>
              <a:t>Muoversi per tempo; andare sull’area di regata almeno un’ora prima della partenza prevista.</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499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UBICAZIONE DELL’AREA DI REGATA</a:t>
            </a:r>
          </a:p>
        </p:txBody>
      </p:sp>
      <p:sp>
        <p:nvSpPr>
          <p:cNvPr id="8499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4997" name="Rectangle 3"/>
          <p:cNvSpPr>
            <a:spLocks noChangeArrowheads="1"/>
          </p:cNvSpPr>
          <p:nvPr/>
        </p:nvSpPr>
        <p:spPr bwMode="auto">
          <a:xfrm>
            <a:off x="766763" y="1600200"/>
            <a:ext cx="7578725" cy="4525963"/>
          </a:xfrm>
          <a:prstGeom prst="rect">
            <a:avLst/>
          </a:prstGeom>
          <a:noFill/>
          <a:ln w="9525">
            <a:noFill/>
            <a:miter lim="800000"/>
            <a:headEnd/>
            <a:tailEnd/>
          </a:ln>
        </p:spPr>
        <p:txBody>
          <a:bodyPr/>
          <a:lstStyle/>
          <a:p>
            <a:pPr marL="342900" indent="-342900" eaLnBrk="1" hangingPunct="1">
              <a:spcBef>
                <a:spcPct val="20000"/>
              </a:spcBef>
            </a:pPr>
            <a:r>
              <a:rPr lang="it-IT" altLang="it-IT" sz="2800" b="0">
                <a:solidFill>
                  <a:schemeClr val="tx1"/>
                </a:solidFill>
              </a:rPr>
              <a:t>Fattori importanti da tenere in considerazione</a:t>
            </a:r>
          </a:p>
          <a:p>
            <a:pPr marL="742950" lvl="1" indent="-285750" eaLnBrk="1" hangingPunct="1">
              <a:spcBef>
                <a:spcPct val="20000"/>
              </a:spcBef>
              <a:buFontTx/>
              <a:buChar char="–"/>
            </a:pPr>
            <a:r>
              <a:rPr lang="it-IT" altLang="it-IT" sz="2400" b="0">
                <a:solidFill>
                  <a:schemeClr val="tx1"/>
                </a:solidFill>
              </a:rPr>
              <a:t>Vento pulito; </a:t>
            </a:r>
            <a:br>
              <a:rPr lang="it-IT" altLang="it-IT" sz="2400" b="0">
                <a:solidFill>
                  <a:schemeClr val="tx1"/>
                </a:solidFill>
              </a:rPr>
            </a:br>
            <a:r>
              <a:rPr lang="it-IT" altLang="it-IT" sz="2400" b="0">
                <a:solidFill>
                  <a:schemeClr val="tx1"/>
                </a:solidFill>
              </a:rPr>
              <a:t>minimizzare l’influenza di eventuali ostacoli</a:t>
            </a:r>
          </a:p>
          <a:p>
            <a:pPr marL="742950" lvl="1" indent="-285750" eaLnBrk="1" hangingPunct="1">
              <a:spcBef>
                <a:spcPct val="20000"/>
              </a:spcBef>
              <a:buFontTx/>
              <a:buChar char="–"/>
            </a:pPr>
            <a:r>
              <a:rPr lang="it-IT" altLang="it-IT" sz="2400" b="0">
                <a:solidFill>
                  <a:schemeClr val="tx1"/>
                </a:solidFill>
              </a:rPr>
              <a:t>Profondità del fondale; </a:t>
            </a:r>
            <a:br>
              <a:rPr lang="it-IT" altLang="it-IT" sz="2400" b="0">
                <a:solidFill>
                  <a:schemeClr val="tx1"/>
                </a:solidFill>
              </a:rPr>
            </a:br>
            <a:r>
              <a:rPr lang="it-IT" altLang="it-IT" sz="2400" b="0">
                <a:solidFill>
                  <a:schemeClr val="tx1"/>
                </a:solidFill>
              </a:rPr>
              <a:t>i fondali bassi facilitano la posa delle boe</a:t>
            </a:r>
          </a:p>
          <a:p>
            <a:pPr marL="742950" lvl="1" indent="-285750" eaLnBrk="1" hangingPunct="1">
              <a:spcBef>
                <a:spcPct val="20000"/>
              </a:spcBef>
              <a:buFontTx/>
              <a:buChar char="–"/>
            </a:pPr>
            <a:r>
              <a:rPr lang="it-IT" altLang="it-IT" sz="2400" b="0">
                <a:solidFill>
                  <a:schemeClr val="tx1"/>
                </a:solidFill>
              </a:rPr>
              <a:t>Corrente; </a:t>
            </a:r>
            <a:br>
              <a:rPr lang="it-IT" altLang="it-IT" sz="2400" b="0">
                <a:solidFill>
                  <a:schemeClr val="tx1"/>
                </a:solidFill>
              </a:rPr>
            </a:br>
            <a:r>
              <a:rPr lang="it-IT" altLang="it-IT" sz="2400" b="0">
                <a:solidFill>
                  <a:schemeClr val="tx1"/>
                </a:solidFill>
              </a:rPr>
              <a:t>da evitare per quanto possibile</a:t>
            </a:r>
          </a:p>
          <a:p>
            <a:pPr marL="742950" lvl="1" indent="-285750" eaLnBrk="1" hangingPunct="1">
              <a:spcBef>
                <a:spcPct val="20000"/>
              </a:spcBef>
              <a:buFontTx/>
              <a:buChar char="–"/>
            </a:pPr>
            <a:r>
              <a:rPr lang="it-IT" altLang="it-IT" sz="2400" b="0">
                <a:solidFill>
                  <a:schemeClr val="tx1"/>
                </a:solidFill>
              </a:rPr>
              <a:t>Spazio per più di un percorso; </a:t>
            </a:r>
            <a:br>
              <a:rPr lang="it-IT" altLang="it-IT" sz="2400" b="0">
                <a:solidFill>
                  <a:schemeClr val="tx1"/>
                </a:solidFill>
              </a:rPr>
            </a:br>
            <a:r>
              <a:rPr lang="it-IT" altLang="it-IT" sz="2400" b="0">
                <a:solidFill>
                  <a:schemeClr val="tx1"/>
                </a:solidFill>
              </a:rPr>
              <a:t>non sovrapporre le aree di gara</a:t>
            </a:r>
          </a:p>
          <a:p>
            <a:pPr marL="742950" lvl="1" indent="-285750" eaLnBrk="1" hangingPunct="1">
              <a:spcBef>
                <a:spcPct val="20000"/>
              </a:spcBef>
              <a:buFontTx/>
              <a:buChar char="–"/>
            </a:pPr>
            <a:r>
              <a:rPr lang="it-IT" altLang="it-IT" sz="2400" b="0">
                <a:solidFill>
                  <a:schemeClr val="tx1"/>
                </a:solidFill>
              </a:rPr>
              <a:t>Traffico marittimo e aree proibite</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t>LA “L” IN MARE</a:t>
            </a:r>
            <a:endParaRPr lang="it-IT" b="1" dirty="0"/>
          </a:p>
        </p:txBody>
      </p:sp>
      <p:sp>
        <p:nvSpPr>
          <p:cNvPr id="86019"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86021" name="Picture 2"/>
          <p:cNvPicPr>
            <a:picLocks noChangeAspect="1" noChangeArrowheads="1"/>
          </p:cNvPicPr>
          <p:nvPr/>
        </p:nvPicPr>
        <p:blipFill>
          <a:blip r:embed="rId4" cstate="print"/>
          <a:srcRect/>
          <a:stretch>
            <a:fillRect/>
          </a:stretch>
        </p:blipFill>
        <p:spPr bwMode="auto">
          <a:xfrm>
            <a:off x="8045450" y="1262063"/>
            <a:ext cx="735013" cy="730250"/>
          </a:xfrm>
          <a:prstGeom prst="rect">
            <a:avLst/>
          </a:prstGeom>
          <a:noFill/>
          <a:ln w="9525">
            <a:noFill/>
            <a:miter lim="800000"/>
            <a:headEnd/>
            <a:tailEnd/>
          </a:ln>
        </p:spPr>
      </p:pic>
      <p:pic>
        <p:nvPicPr>
          <p:cNvPr id="86022" name="Picture 3"/>
          <p:cNvPicPr>
            <a:picLocks noChangeAspect="1" noChangeArrowheads="1"/>
          </p:cNvPicPr>
          <p:nvPr/>
        </p:nvPicPr>
        <p:blipFill>
          <a:blip r:embed="rId5" cstate="print"/>
          <a:srcRect/>
          <a:stretch>
            <a:fillRect/>
          </a:stretch>
        </p:blipFill>
        <p:spPr bwMode="auto">
          <a:xfrm>
            <a:off x="6708775" y="1195388"/>
            <a:ext cx="485775" cy="657225"/>
          </a:xfrm>
          <a:prstGeom prst="rect">
            <a:avLst/>
          </a:prstGeom>
          <a:noFill/>
          <a:ln w="9525">
            <a:noFill/>
            <a:miter lim="800000"/>
            <a:headEnd/>
            <a:tailEnd/>
          </a:ln>
        </p:spPr>
      </p:pic>
      <p:sp>
        <p:nvSpPr>
          <p:cNvPr id="8602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it-IT" altLang="it-IT" sz="1400">
                <a:ea typeface="SimSun" pitchFamily="2" charset="-122"/>
                <a:cs typeface="Lucida Sans" pitchFamily="34" charset="0"/>
              </a:rPr>
              <a:t>A terra</a:t>
            </a:r>
            <a:endParaRPr lang="it-IT" altLang="it-IT">
              <a:ea typeface="SimSun" pitchFamily="2" charset="-122"/>
              <a:cs typeface="Lucida Sans" pitchFamily="34" charset="0"/>
            </a:endParaRPr>
          </a:p>
        </p:txBody>
      </p:sp>
      <p:sp>
        <p:nvSpPr>
          <p:cNvPr id="86024" name="Rectangle 9"/>
          <p:cNvSpPr>
            <a:spLocks noChangeArrowheads="1"/>
          </p:cNvSpPr>
          <p:nvPr/>
        </p:nvSpPr>
        <p:spPr bwMode="auto">
          <a:xfrm>
            <a:off x="942975" y="3667125"/>
            <a:ext cx="7227888" cy="2246313"/>
          </a:xfrm>
          <a:prstGeom prst="rect">
            <a:avLst/>
          </a:prstGeom>
          <a:noFill/>
          <a:ln w="9525">
            <a:noFill/>
            <a:miter lim="800000"/>
            <a:headEnd/>
            <a:tailEnd/>
          </a:ln>
        </p:spPr>
        <p:txBody>
          <a:bodyPr anchor="ctr">
            <a:spAutoFit/>
          </a:bodyPr>
          <a:lstStyle/>
          <a:p>
            <a:pPr algn="just"/>
            <a:r>
              <a:rPr lang="it-IT" altLang="it-IT" sz="2000" b="0"/>
              <a:t>Questo è un segnale molto utile e viene utilizzato per condurre la flotta in una zona migliore per la regata o per consentire al Presidente del CdR di parlare alla flotta.</a:t>
            </a:r>
          </a:p>
          <a:p>
            <a:pPr algn="just"/>
            <a:r>
              <a:rPr lang="it-IT" altLang="it-IT" sz="2000" b="0"/>
              <a:t> </a:t>
            </a:r>
          </a:p>
          <a:p>
            <a:pPr algn="just">
              <a:buFontTx/>
              <a:buChar char="-"/>
            </a:pPr>
            <a:r>
              <a:rPr lang="it-IT" altLang="it-IT" sz="2000" b="0"/>
              <a:t> Spostamento del campo (es. dall’area A alla B) o nel tentativo (di raro successo) di trovare un alito di vento in più.</a:t>
            </a:r>
          </a:p>
          <a:p>
            <a:pPr algn="just">
              <a:buFontTx/>
              <a:buChar char="-"/>
            </a:pPr>
            <a:r>
              <a:rPr lang="it-IT" altLang="it-IT" sz="2000" b="0"/>
              <a:t> Informazioni a voce, se contemplato nelle IdR</a:t>
            </a:r>
          </a:p>
        </p:txBody>
      </p:sp>
      <p:sp>
        <p:nvSpPr>
          <p:cNvPr id="86025" name="Rectangle 4"/>
          <p:cNvSpPr>
            <a:spLocks noChangeArrowheads="1"/>
          </p:cNvSpPr>
          <p:nvPr/>
        </p:nvSpPr>
        <p:spPr bwMode="auto">
          <a:xfrm>
            <a:off x="1030288" y="1414463"/>
            <a:ext cx="5540375" cy="560387"/>
          </a:xfrm>
          <a:prstGeom prst="rect">
            <a:avLst/>
          </a:prstGeom>
          <a:noFill/>
          <a:ln w="9525">
            <a:noFill/>
            <a:miter lim="800000"/>
            <a:headEnd/>
            <a:tailEnd/>
          </a:ln>
        </p:spPr>
        <p:txBody>
          <a:bodyPr/>
          <a:lstStyle/>
          <a:p>
            <a:pPr marL="0" lvl="1" algn="just" eaLnBrk="1" hangingPunct="1">
              <a:spcBef>
                <a:spcPct val="20000"/>
              </a:spcBef>
            </a:pPr>
            <a:r>
              <a:rPr lang="it-IT" altLang="it-IT" sz="2400" b="1" dirty="0"/>
              <a:t>Seguire questa barca</a:t>
            </a:r>
            <a:endParaRPr lang="it-IT" altLang="it-IT" sz="1600" b="1" dirty="0">
              <a:solidFill>
                <a:schemeClr val="tx1"/>
              </a:solidFill>
            </a:endParaRPr>
          </a:p>
        </p:txBody>
      </p:sp>
      <p:sp>
        <p:nvSpPr>
          <p:cNvPr id="86026" name="Rettangolo 11"/>
          <p:cNvSpPr>
            <a:spLocks noChangeArrowheads="1"/>
          </p:cNvSpPr>
          <p:nvPr/>
        </p:nvSpPr>
        <p:spPr bwMode="auto">
          <a:xfrm>
            <a:off x="1016000" y="2403475"/>
            <a:ext cx="7126288" cy="1016000"/>
          </a:xfrm>
          <a:prstGeom prst="rect">
            <a:avLst/>
          </a:prstGeom>
          <a:noFill/>
          <a:ln w="25400">
            <a:solidFill>
              <a:srgbClr val="FF0000"/>
            </a:solidFill>
            <a:miter lim="800000"/>
            <a:headEnd/>
            <a:tailEnd/>
          </a:ln>
        </p:spPr>
        <p:txBody>
          <a:bodyPr>
            <a:spAutoFit/>
          </a:bodyPr>
          <a:lstStyle/>
          <a:p>
            <a:pPr algn="just"/>
            <a:r>
              <a:rPr lang="it-IT" altLang="it-IT" sz="2000" b="1" dirty="0"/>
              <a:t>SEGNALI </a:t>
            </a:r>
            <a:r>
              <a:rPr lang="it-IT" altLang="it-IT" sz="2000" b="1" dirty="0" err="1"/>
              <a:t>DI</a:t>
            </a:r>
            <a:r>
              <a:rPr lang="it-IT" altLang="it-IT" sz="2000" b="1" dirty="0"/>
              <a:t> REGATA – “L”</a:t>
            </a:r>
          </a:p>
          <a:p>
            <a:pPr algn="just"/>
            <a:r>
              <a:rPr lang="it-IT" altLang="it-IT" sz="2000" b="0" dirty="0" err="1">
                <a:solidFill>
                  <a:srgbClr val="000000"/>
                </a:solidFill>
                <a:ea typeface="SimSun" pitchFamily="2" charset="-122"/>
                <a:cs typeface="Arial" pitchFamily="34" charset="0"/>
              </a:rPr>
              <a:t>………</a:t>
            </a:r>
            <a:r>
              <a:rPr lang="it-IT" altLang="it-IT" sz="2000" b="0" dirty="0">
                <a:solidFill>
                  <a:srgbClr val="000000"/>
                </a:solidFill>
                <a:ea typeface="SimSun" pitchFamily="2" charset="-122"/>
                <a:cs typeface="Arial" pitchFamily="34" charset="0"/>
              </a:rPr>
              <a:t>..</a:t>
            </a:r>
          </a:p>
          <a:p>
            <a:pPr algn="just"/>
            <a:r>
              <a:rPr lang="it-IT" altLang="it-IT" sz="2000" b="0" u="sng" dirty="0">
                <a:solidFill>
                  <a:srgbClr val="000000"/>
                </a:solidFill>
                <a:ea typeface="SimSun" pitchFamily="2" charset="-122"/>
                <a:cs typeface="Arial" pitchFamily="34" charset="0"/>
              </a:rPr>
              <a:t>In mare</a:t>
            </a:r>
            <a:r>
              <a:rPr lang="it-IT" altLang="it-IT" sz="2000" b="0" dirty="0">
                <a:solidFill>
                  <a:srgbClr val="000000"/>
                </a:solidFill>
                <a:ea typeface="SimSun" pitchFamily="2" charset="-122"/>
                <a:cs typeface="Arial" pitchFamily="34" charset="0"/>
              </a:rPr>
              <a:t>: Venire a portata di voce o seguire questa barca.</a:t>
            </a:r>
          </a:p>
        </p:txBody>
      </p:sp>
      <p:sp>
        <p:nvSpPr>
          <p:cNvPr id="11"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704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GLI STRUMENTI</a:t>
            </a:r>
          </a:p>
        </p:txBody>
      </p:sp>
      <p:sp>
        <p:nvSpPr>
          <p:cNvPr id="8704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7045" name="Rectangle 3"/>
          <p:cNvSpPr>
            <a:spLocks noChangeArrowheads="1"/>
          </p:cNvSpPr>
          <p:nvPr/>
        </p:nvSpPr>
        <p:spPr bwMode="auto">
          <a:xfrm>
            <a:off x="766763" y="1312863"/>
            <a:ext cx="7578725" cy="4783137"/>
          </a:xfrm>
          <a:prstGeom prst="rect">
            <a:avLst/>
          </a:prstGeom>
          <a:noFill/>
          <a:ln w="9525">
            <a:noFill/>
            <a:miter lim="800000"/>
            <a:headEnd/>
            <a:tailEnd/>
          </a:ln>
        </p:spPr>
        <p:txBody>
          <a:bodyPr/>
          <a:lstStyle/>
          <a:p>
            <a:pPr marL="342900" indent="-342900" algn="ctr" eaLnBrk="1" hangingPunct="1">
              <a:spcBef>
                <a:spcPct val="20000"/>
              </a:spcBef>
            </a:pPr>
            <a:r>
              <a:rPr lang="it-IT" altLang="it-IT" sz="2800" b="1" dirty="0">
                <a:solidFill>
                  <a:schemeClr val="tx1"/>
                </a:solidFill>
              </a:rPr>
              <a:t> Gli strumenti</a:t>
            </a:r>
          </a:p>
          <a:p>
            <a:pPr marL="342900" indent="-342900" eaLnBrk="1" hangingPunct="1">
              <a:spcBef>
                <a:spcPct val="20000"/>
              </a:spcBef>
              <a:buFontTx/>
              <a:buChar char="•"/>
            </a:pPr>
            <a:r>
              <a:rPr lang="it-IT" altLang="it-IT" sz="2400" b="1" dirty="0">
                <a:solidFill>
                  <a:schemeClr val="tx1"/>
                </a:solidFill>
              </a:rPr>
              <a:t>Le bandiere e la tromba – per comunicare con i concorrenti</a:t>
            </a:r>
          </a:p>
          <a:p>
            <a:pPr marL="342900" indent="-342900" eaLnBrk="1" hangingPunct="1">
              <a:spcBef>
                <a:spcPct val="20000"/>
              </a:spcBef>
              <a:buFontTx/>
              <a:buChar char="•"/>
            </a:pPr>
            <a:r>
              <a:rPr lang="it-IT" altLang="it-IT" sz="2400" b="1" dirty="0">
                <a:solidFill>
                  <a:schemeClr val="tx1"/>
                </a:solidFill>
              </a:rPr>
              <a:t>La bussola e il segnavento – per conoscere la direzione del vento</a:t>
            </a:r>
          </a:p>
          <a:p>
            <a:pPr marL="342900" indent="-342900" eaLnBrk="1" hangingPunct="1">
              <a:spcBef>
                <a:spcPct val="20000"/>
              </a:spcBef>
              <a:buFontTx/>
              <a:buChar char="•"/>
            </a:pPr>
            <a:r>
              <a:rPr lang="it-IT" altLang="it-IT" sz="2400" b="1" dirty="0">
                <a:solidFill>
                  <a:schemeClr val="tx1"/>
                </a:solidFill>
              </a:rPr>
              <a:t>L’anemometro – per conoscerne l’intensità</a:t>
            </a:r>
          </a:p>
          <a:p>
            <a:pPr marL="342900" indent="-342900" eaLnBrk="1" hangingPunct="1">
              <a:spcBef>
                <a:spcPct val="20000"/>
              </a:spcBef>
              <a:buFontTx/>
              <a:buChar char="•"/>
            </a:pPr>
            <a:r>
              <a:rPr lang="it-IT" altLang="it-IT" sz="2400" b="1" dirty="0">
                <a:solidFill>
                  <a:schemeClr val="tx1"/>
                </a:solidFill>
              </a:rPr>
              <a:t>Il VHF – per comunicare con gli altri mezzi</a:t>
            </a:r>
          </a:p>
          <a:p>
            <a:pPr marL="342900" indent="-342900" eaLnBrk="1" hangingPunct="1">
              <a:spcBef>
                <a:spcPct val="20000"/>
              </a:spcBef>
              <a:buFontTx/>
              <a:buChar char="•"/>
            </a:pPr>
            <a:r>
              <a:rPr lang="it-IT" altLang="it-IT" sz="2400" b="1" dirty="0">
                <a:solidFill>
                  <a:schemeClr val="tx1"/>
                </a:solidFill>
              </a:rPr>
              <a:t>Il GPS – per tracciare il percorso</a:t>
            </a:r>
          </a:p>
          <a:p>
            <a:pPr marL="342900" indent="-342900" eaLnBrk="1" hangingPunct="1">
              <a:spcBef>
                <a:spcPct val="20000"/>
              </a:spcBef>
              <a:buFontTx/>
              <a:buChar char="•"/>
            </a:pPr>
            <a:r>
              <a:rPr lang="it-IT" altLang="it-IT" sz="2400" b="1" dirty="0">
                <a:solidFill>
                  <a:schemeClr val="tx1"/>
                </a:solidFill>
              </a:rPr>
              <a:t>Il </a:t>
            </a:r>
            <a:r>
              <a:rPr lang="it-IT" altLang="it-IT" sz="2400" b="1" dirty="0" err="1">
                <a:solidFill>
                  <a:schemeClr val="tx1"/>
                </a:solidFill>
              </a:rPr>
              <a:t>correntimetro</a:t>
            </a:r>
            <a:r>
              <a:rPr lang="it-IT" altLang="it-IT" sz="2400" b="1" dirty="0">
                <a:solidFill>
                  <a:schemeClr val="tx1"/>
                </a:solidFill>
              </a:rPr>
              <a:t> – per misurare direzione ed intensità della corrente</a:t>
            </a:r>
          </a:p>
          <a:p>
            <a:pPr marL="342900" indent="-342900" eaLnBrk="1" hangingPunct="1">
              <a:spcBef>
                <a:spcPct val="20000"/>
              </a:spcBef>
              <a:buFontTx/>
              <a:buChar char="•"/>
            </a:pPr>
            <a:r>
              <a:rPr lang="it-IT" altLang="it-IT" sz="2400" b="1" dirty="0">
                <a:solidFill>
                  <a:schemeClr val="tx1"/>
                </a:solidFill>
              </a:rPr>
              <a:t>Il telemetro</a:t>
            </a:r>
          </a:p>
        </p:txBody>
      </p:sp>
      <p:sp>
        <p:nvSpPr>
          <p:cNvPr id="6"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88066" name="Line 25"/>
          <p:cNvSpPr>
            <a:spLocks noChangeShapeType="1"/>
          </p:cNvSpPr>
          <p:nvPr/>
        </p:nvSpPr>
        <p:spPr bwMode="auto">
          <a:xfrm>
            <a:off x="4498975" y="3027363"/>
            <a:ext cx="0" cy="3830637"/>
          </a:xfrm>
          <a:prstGeom prst="line">
            <a:avLst/>
          </a:prstGeom>
          <a:noFill/>
          <a:ln w="9525">
            <a:solidFill>
              <a:schemeClr val="tx1"/>
            </a:solidFill>
            <a:round/>
            <a:headEnd/>
            <a:tailEnd/>
          </a:ln>
        </p:spPr>
        <p:txBody>
          <a:bodyPr wrap="none" anchor="ctr"/>
          <a:lstStyle/>
          <a:p>
            <a:endParaRPr lang="it-IT"/>
          </a:p>
        </p:txBody>
      </p:sp>
      <p:sp>
        <p:nvSpPr>
          <p:cNvPr id="42" name="Titolo 41"/>
          <p:cNvSpPr>
            <a:spLocks noGrp="1"/>
          </p:cNvSpPr>
          <p:nvPr>
            <p:ph type="ctrTitle"/>
          </p:nvPr>
        </p:nvSpPr>
        <p:spPr/>
        <p:txBody>
          <a:bodyPr/>
          <a:lstStyle/>
          <a:p>
            <a:pPr>
              <a:defRPr/>
            </a:pPr>
            <a:r>
              <a:rPr lang="it-IT" altLang="it-IT" b="1" dirty="0" smtClean="0"/>
              <a:t>LE BANDIERE</a:t>
            </a:r>
            <a:endParaRPr lang="it-IT" dirty="0"/>
          </a:p>
        </p:txBody>
      </p:sp>
      <p:sp>
        <p:nvSpPr>
          <p:cNvPr id="88067"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8069" name="Line 43"/>
          <p:cNvSpPr>
            <a:spLocks noChangeShapeType="1"/>
          </p:cNvSpPr>
          <p:nvPr/>
        </p:nvSpPr>
        <p:spPr bwMode="auto">
          <a:xfrm>
            <a:off x="7145338" y="3019425"/>
            <a:ext cx="0" cy="3838575"/>
          </a:xfrm>
          <a:prstGeom prst="line">
            <a:avLst/>
          </a:prstGeom>
          <a:noFill/>
          <a:ln w="9525">
            <a:solidFill>
              <a:schemeClr val="tx1"/>
            </a:solidFill>
            <a:round/>
            <a:headEnd/>
            <a:tailEnd/>
          </a:ln>
        </p:spPr>
        <p:txBody>
          <a:bodyPr wrap="none" anchor="ctr"/>
          <a:lstStyle/>
          <a:p>
            <a:endParaRPr lang="it-IT"/>
          </a:p>
        </p:txBody>
      </p:sp>
      <p:sp>
        <p:nvSpPr>
          <p:cNvPr id="30725" name="Rectangle 5"/>
          <p:cNvSpPr>
            <a:spLocks noChangeArrowheads="1"/>
          </p:cNvSpPr>
          <p:nvPr/>
        </p:nvSpPr>
        <p:spPr bwMode="auto">
          <a:xfrm>
            <a:off x="4414838" y="1268413"/>
            <a:ext cx="4405312" cy="1193800"/>
          </a:xfrm>
          <a:prstGeom prst="rect">
            <a:avLst/>
          </a:prstGeom>
          <a:solidFill>
            <a:srgbClr val="DDDDDD"/>
          </a:solidFill>
          <a:ln w="38100">
            <a:solidFill>
              <a:schemeClr val="tx1"/>
            </a:solidFill>
            <a:miter lim="800000"/>
            <a:headEnd/>
            <a:tailEnd/>
          </a:ln>
        </p:spPr>
        <p:txBody>
          <a:bodyPr/>
          <a:lstStyle/>
          <a:p>
            <a:pPr marL="342900" indent="-342900" eaLnBrk="1" hangingPunct="1"/>
            <a:r>
              <a:rPr lang="it-IT" altLang="it-IT" sz="1800" b="1">
                <a:solidFill>
                  <a:srgbClr val="FF0000"/>
                </a:solidFill>
              </a:rPr>
              <a:t>COMUNICARE CON I CONCORRENTI</a:t>
            </a:r>
          </a:p>
          <a:p>
            <a:pPr marL="342900" indent="-342900" algn="ctr" eaLnBrk="1" hangingPunct="1"/>
            <a:endParaRPr lang="it-IT" altLang="it-IT" sz="1800" b="1">
              <a:solidFill>
                <a:schemeClr val="tx1"/>
              </a:solidFill>
            </a:endParaRPr>
          </a:p>
          <a:p>
            <a:pPr marL="800100" lvl="1" indent="-342900" eaLnBrk="1" hangingPunct="1"/>
            <a:r>
              <a:rPr lang="it-IT" altLang="it-IT" sz="1400" b="1">
                <a:solidFill>
                  <a:schemeClr val="tx1"/>
                </a:solidFill>
              </a:rPr>
              <a:t>IL LINGUAGGIO DELLE BANDIERE</a:t>
            </a:r>
          </a:p>
          <a:p>
            <a:pPr marL="800100" lvl="1" indent="-342900" eaLnBrk="1" hangingPunct="1"/>
            <a:r>
              <a:rPr lang="it-IT" altLang="it-IT" sz="1400" b="1">
                <a:solidFill>
                  <a:schemeClr val="tx1"/>
                </a:solidFill>
              </a:rPr>
              <a:t>L’ALBERO PARLA </a:t>
            </a:r>
          </a:p>
        </p:txBody>
      </p:sp>
      <p:sp>
        <p:nvSpPr>
          <p:cNvPr id="88071" name="Line 11"/>
          <p:cNvSpPr>
            <a:spLocks noChangeShapeType="1"/>
          </p:cNvSpPr>
          <p:nvPr/>
        </p:nvSpPr>
        <p:spPr bwMode="auto">
          <a:xfrm>
            <a:off x="1874838" y="2189163"/>
            <a:ext cx="0" cy="4668837"/>
          </a:xfrm>
          <a:prstGeom prst="line">
            <a:avLst/>
          </a:prstGeom>
          <a:noFill/>
          <a:ln w="38100">
            <a:solidFill>
              <a:schemeClr val="tx1"/>
            </a:solidFill>
            <a:round/>
            <a:headEnd/>
            <a:tailEnd/>
          </a:ln>
        </p:spPr>
        <p:txBody>
          <a:bodyPr wrap="none" anchor="ctr"/>
          <a:lstStyle/>
          <a:p>
            <a:endParaRPr lang="it-IT"/>
          </a:p>
        </p:txBody>
      </p:sp>
      <p:sp>
        <p:nvSpPr>
          <p:cNvPr id="88072" name="Line 12"/>
          <p:cNvSpPr>
            <a:spLocks noChangeShapeType="1"/>
          </p:cNvSpPr>
          <p:nvPr/>
        </p:nvSpPr>
        <p:spPr bwMode="auto">
          <a:xfrm>
            <a:off x="579438" y="3027363"/>
            <a:ext cx="6858000" cy="0"/>
          </a:xfrm>
          <a:prstGeom prst="line">
            <a:avLst/>
          </a:prstGeom>
          <a:noFill/>
          <a:ln w="38100">
            <a:solidFill>
              <a:schemeClr val="tx1"/>
            </a:solidFill>
            <a:round/>
            <a:headEnd/>
            <a:tailEnd/>
          </a:ln>
        </p:spPr>
        <p:txBody>
          <a:bodyPr wrap="none" anchor="ctr"/>
          <a:lstStyle/>
          <a:p>
            <a:endParaRPr lang="it-IT"/>
          </a:p>
        </p:txBody>
      </p:sp>
      <p:pic>
        <p:nvPicPr>
          <p:cNvPr id="88073" name="Picture 13" descr="BLUE"/>
          <p:cNvPicPr>
            <a:picLocks noChangeAspect="1" noChangeArrowheads="1"/>
          </p:cNvPicPr>
          <p:nvPr/>
        </p:nvPicPr>
        <p:blipFill>
          <a:blip r:embed="rId4" cstate="print"/>
          <a:srcRect/>
          <a:stretch>
            <a:fillRect/>
          </a:stretch>
        </p:blipFill>
        <p:spPr bwMode="auto">
          <a:xfrm>
            <a:off x="5913438" y="5130800"/>
            <a:ext cx="792162" cy="539750"/>
          </a:xfrm>
          <a:prstGeom prst="rect">
            <a:avLst/>
          </a:prstGeom>
          <a:noFill/>
          <a:ln w="9525">
            <a:noFill/>
            <a:miter lim="800000"/>
            <a:headEnd/>
            <a:tailEnd/>
          </a:ln>
        </p:spPr>
      </p:pic>
      <p:pic>
        <p:nvPicPr>
          <p:cNvPr id="88074" name="Picture 14" descr="ORANGE"/>
          <p:cNvPicPr>
            <a:picLocks noChangeAspect="1" noChangeArrowheads="1"/>
          </p:cNvPicPr>
          <p:nvPr/>
        </p:nvPicPr>
        <p:blipFill>
          <a:blip r:embed="rId5" cstate="print"/>
          <a:srcRect/>
          <a:stretch>
            <a:fillRect/>
          </a:stretch>
        </p:blipFill>
        <p:spPr bwMode="auto">
          <a:xfrm>
            <a:off x="1951038" y="2112963"/>
            <a:ext cx="849312" cy="541337"/>
          </a:xfrm>
          <a:prstGeom prst="rect">
            <a:avLst/>
          </a:prstGeom>
          <a:noFill/>
          <a:ln w="9525">
            <a:noFill/>
            <a:miter lim="800000"/>
            <a:headEnd/>
            <a:tailEnd/>
          </a:ln>
        </p:spPr>
      </p:pic>
      <p:sp>
        <p:nvSpPr>
          <p:cNvPr id="88075" name="Line 15"/>
          <p:cNvSpPr>
            <a:spLocks noChangeShapeType="1"/>
          </p:cNvSpPr>
          <p:nvPr/>
        </p:nvSpPr>
        <p:spPr bwMode="auto">
          <a:xfrm>
            <a:off x="655638" y="3027363"/>
            <a:ext cx="0" cy="3830637"/>
          </a:xfrm>
          <a:prstGeom prst="line">
            <a:avLst/>
          </a:prstGeom>
          <a:noFill/>
          <a:ln w="9525">
            <a:solidFill>
              <a:schemeClr val="tx1"/>
            </a:solidFill>
            <a:round/>
            <a:headEnd/>
            <a:tailEnd/>
          </a:ln>
        </p:spPr>
        <p:txBody>
          <a:bodyPr wrap="none" anchor="ctr"/>
          <a:lstStyle/>
          <a:p>
            <a:endParaRPr lang="it-IT"/>
          </a:p>
        </p:txBody>
      </p:sp>
      <p:sp>
        <p:nvSpPr>
          <p:cNvPr id="88076" name="Line 16"/>
          <p:cNvSpPr>
            <a:spLocks noChangeShapeType="1"/>
          </p:cNvSpPr>
          <p:nvPr/>
        </p:nvSpPr>
        <p:spPr bwMode="auto">
          <a:xfrm>
            <a:off x="808038" y="3027363"/>
            <a:ext cx="0" cy="3830637"/>
          </a:xfrm>
          <a:prstGeom prst="line">
            <a:avLst/>
          </a:prstGeom>
          <a:noFill/>
          <a:ln w="9525">
            <a:solidFill>
              <a:schemeClr val="tx1"/>
            </a:solidFill>
            <a:round/>
            <a:headEnd/>
            <a:tailEnd/>
          </a:ln>
        </p:spPr>
        <p:txBody>
          <a:bodyPr wrap="none" anchor="ctr"/>
          <a:lstStyle/>
          <a:p>
            <a:endParaRPr lang="it-IT"/>
          </a:p>
        </p:txBody>
      </p:sp>
      <p:pic>
        <p:nvPicPr>
          <p:cNvPr id="88077" name="Picture 17" descr="NFLAG_X"/>
          <p:cNvPicPr>
            <a:picLocks noChangeAspect="1" noChangeArrowheads="1"/>
          </p:cNvPicPr>
          <p:nvPr/>
        </p:nvPicPr>
        <p:blipFill>
          <a:blip r:embed="rId6" cstate="print"/>
          <a:srcRect/>
          <a:stretch>
            <a:fillRect/>
          </a:stretch>
        </p:blipFill>
        <p:spPr bwMode="auto">
          <a:xfrm>
            <a:off x="655638" y="3179763"/>
            <a:ext cx="792162" cy="555625"/>
          </a:xfrm>
          <a:prstGeom prst="rect">
            <a:avLst/>
          </a:prstGeom>
          <a:noFill/>
          <a:ln w="9525">
            <a:noFill/>
            <a:miter lim="800000"/>
            <a:headEnd/>
            <a:tailEnd/>
          </a:ln>
        </p:spPr>
      </p:pic>
      <p:pic>
        <p:nvPicPr>
          <p:cNvPr id="88078" name="Picture 18" descr="NFLAG1ST"/>
          <p:cNvPicPr>
            <a:picLocks noChangeAspect="1" noChangeArrowheads="1"/>
          </p:cNvPicPr>
          <p:nvPr/>
        </p:nvPicPr>
        <p:blipFill>
          <a:blip r:embed="rId7" cstate="print"/>
          <a:srcRect/>
          <a:stretch>
            <a:fillRect/>
          </a:stretch>
        </p:blipFill>
        <p:spPr bwMode="auto">
          <a:xfrm>
            <a:off x="808038" y="3789363"/>
            <a:ext cx="792162" cy="438150"/>
          </a:xfrm>
          <a:prstGeom prst="rect">
            <a:avLst/>
          </a:prstGeom>
          <a:noFill/>
          <a:ln w="9525">
            <a:noFill/>
            <a:miter lim="800000"/>
            <a:headEnd/>
            <a:tailEnd/>
          </a:ln>
        </p:spPr>
      </p:pic>
      <p:sp>
        <p:nvSpPr>
          <p:cNvPr id="88079" name="Line 19"/>
          <p:cNvSpPr>
            <a:spLocks noChangeShapeType="1"/>
          </p:cNvSpPr>
          <p:nvPr/>
        </p:nvSpPr>
        <p:spPr bwMode="auto">
          <a:xfrm>
            <a:off x="2179638" y="3036888"/>
            <a:ext cx="0" cy="3821112"/>
          </a:xfrm>
          <a:prstGeom prst="line">
            <a:avLst/>
          </a:prstGeom>
          <a:noFill/>
          <a:ln w="9525">
            <a:solidFill>
              <a:schemeClr val="tx1"/>
            </a:solidFill>
            <a:round/>
            <a:headEnd/>
            <a:tailEnd/>
          </a:ln>
        </p:spPr>
        <p:txBody>
          <a:bodyPr wrap="none" anchor="ctr"/>
          <a:lstStyle/>
          <a:p>
            <a:endParaRPr lang="it-IT"/>
          </a:p>
        </p:txBody>
      </p:sp>
      <p:pic>
        <p:nvPicPr>
          <p:cNvPr id="88080" name="Picture 20" descr="LASER1"/>
          <p:cNvPicPr>
            <a:picLocks noChangeAspect="1" noChangeArrowheads="1"/>
          </p:cNvPicPr>
          <p:nvPr/>
        </p:nvPicPr>
        <p:blipFill>
          <a:blip r:embed="rId8" cstate="print"/>
          <a:srcRect/>
          <a:stretch>
            <a:fillRect/>
          </a:stretch>
        </p:blipFill>
        <p:spPr bwMode="auto">
          <a:xfrm>
            <a:off x="2179638" y="3789363"/>
            <a:ext cx="792162" cy="487362"/>
          </a:xfrm>
          <a:prstGeom prst="rect">
            <a:avLst/>
          </a:prstGeom>
          <a:noFill/>
          <a:ln w="9525">
            <a:noFill/>
            <a:miter lim="800000"/>
            <a:headEnd/>
            <a:tailEnd/>
          </a:ln>
        </p:spPr>
      </p:pic>
      <p:sp>
        <p:nvSpPr>
          <p:cNvPr id="88081" name="Line 21"/>
          <p:cNvSpPr>
            <a:spLocks noChangeShapeType="1"/>
          </p:cNvSpPr>
          <p:nvPr/>
        </p:nvSpPr>
        <p:spPr bwMode="auto">
          <a:xfrm>
            <a:off x="2027238" y="3036888"/>
            <a:ext cx="0" cy="3821112"/>
          </a:xfrm>
          <a:prstGeom prst="line">
            <a:avLst/>
          </a:prstGeom>
          <a:noFill/>
          <a:ln w="9525">
            <a:solidFill>
              <a:schemeClr val="tx1"/>
            </a:solidFill>
            <a:round/>
            <a:headEnd/>
            <a:tailEnd/>
          </a:ln>
        </p:spPr>
        <p:txBody>
          <a:bodyPr wrap="none" anchor="ctr"/>
          <a:lstStyle/>
          <a:p>
            <a:endParaRPr lang="it-IT"/>
          </a:p>
        </p:txBody>
      </p:sp>
      <p:sp>
        <p:nvSpPr>
          <p:cNvPr id="88082" name="Line 22"/>
          <p:cNvSpPr>
            <a:spLocks noChangeShapeType="1"/>
          </p:cNvSpPr>
          <p:nvPr/>
        </p:nvSpPr>
        <p:spPr bwMode="auto">
          <a:xfrm>
            <a:off x="3560763" y="3027363"/>
            <a:ext cx="0" cy="3830637"/>
          </a:xfrm>
          <a:prstGeom prst="line">
            <a:avLst/>
          </a:prstGeom>
          <a:noFill/>
          <a:ln w="9525">
            <a:solidFill>
              <a:schemeClr val="tx1"/>
            </a:solidFill>
            <a:round/>
            <a:headEnd/>
            <a:tailEnd/>
          </a:ln>
        </p:spPr>
        <p:txBody>
          <a:bodyPr wrap="none" anchor="ctr"/>
          <a:lstStyle/>
          <a:p>
            <a:endParaRPr lang="it-IT"/>
          </a:p>
        </p:txBody>
      </p:sp>
      <p:sp>
        <p:nvSpPr>
          <p:cNvPr id="88083" name="Line 23"/>
          <p:cNvSpPr>
            <a:spLocks noChangeShapeType="1"/>
          </p:cNvSpPr>
          <p:nvPr/>
        </p:nvSpPr>
        <p:spPr bwMode="auto">
          <a:xfrm>
            <a:off x="3779838" y="3027363"/>
            <a:ext cx="0" cy="3830637"/>
          </a:xfrm>
          <a:prstGeom prst="line">
            <a:avLst/>
          </a:prstGeom>
          <a:noFill/>
          <a:ln w="9525">
            <a:solidFill>
              <a:schemeClr val="tx1"/>
            </a:solidFill>
            <a:round/>
            <a:headEnd/>
            <a:tailEnd/>
          </a:ln>
        </p:spPr>
        <p:txBody>
          <a:bodyPr wrap="none" anchor="ctr"/>
          <a:lstStyle/>
          <a:p>
            <a:endParaRPr lang="it-IT"/>
          </a:p>
        </p:txBody>
      </p:sp>
      <p:sp>
        <p:nvSpPr>
          <p:cNvPr id="88084" name="Line 24"/>
          <p:cNvSpPr>
            <a:spLocks noChangeShapeType="1"/>
          </p:cNvSpPr>
          <p:nvPr/>
        </p:nvSpPr>
        <p:spPr bwMode="auto">
          <a:xfrm>
            <a:off x="4019550" y="3027363"/>
            <a:ext cx="0" cy="3830637"/>
          </a:xfrm>
          <a:prstGeom prst="line">
            <a:avLst/>
          </a:prstGeom>
          <a:noFill/>
          <a:ln w="9525">
            <a:solidFill>
              <a:schemeClr val="tx1"/>
            </a:solidFill>
            <a:round/>
            <a:headEnd/>
            <a:tailEnd/>
          </a:ln>
        </p:spPr>
        <p:txBody>
          <a:bodyPr wrap="none" anchor="ctr"/>
          <a:lstStyle/>
          <a:p>
            <a:endParaRPr lang="it-IT"/>
          </a:p>
        </p:txBody>
      </p:sp>
      <p:sp>
        <p:nvSpPr>
          <p:cNvPr id="88085" name="Line 25"/>
          <p:cNvSpPr>
            <a:spLocks noChangeShapeType="1"/>
          </p:cNvSpPr>
          <p:nvPr/>
        </p:nvSpPr>
        <p:spPr bwMode="auto">
          <a:xfrm>
            <a:off x="4259263" y="3027363"/>
            <a:ext cx="0" cy="3830637"/>
          </a:xfrm>
          <a:prstGeom prst="line">
            <a:avLst/>
          </a:prstGeom>
          <a:noFill/>
          <a:ln w="9525">
            <a:solidFill>
              <a:schemeClr val="tx1"/>
            </a:solidFill>
            <a:round/>
            <a:headEnd/>
            <a:tailEnd/>
          </a:ln>
        </p:spPr>
        <p:txBody>
          <a:bodyPr wrap="none" anchor="ctr"/>
          <a:lstStyle/>
          <a:p>
            <a:endParaRPr lang="it-IT"/>
          </a:p>
        </p:txBody>
      </p:sp>
      <p:sp>
        <p:nvSpPr>
          <p:cNvPr id="88086" name="Line 26"/>
          <p:cNvSpPr>
            <a:spLocks noChangeShapeType="1"/>
          </p:cNvSpPr>
          <p:nvPr/>
        </p:nvSpPr>
        <p:spPr bwMode="auto">
          <a:xfrm>
            <a:off x="6827838" y="3027363"/>
            <a:ext cx="0" cy="3830637"/>
          </a:xfrm>
          <a:prstGeom prst="line">
            <a:avLst/>
          </a:prstGeom>
          <a:noFill/>
          <a:ln w="9525">
            <a:solidFill>
              <a:schemeClr val="tx1"/>
            </a:solidFill>
            <a:round/>
            <a:headEnd/>
            <a:tailEnd/>
          </a:ln>
        </p:spPr>
        <p:txBody>
          <a:bodyPr wrap="none" anchor="ctr"/>
          <a:lstStyle/>
          <a:p>
            <a:endParaRPr lang="it-IT"/>
          </a:p>
        </p:txBody>
      </p:sp>
      <p:sp>
        <p:nvSpPr>
          <p:cNvPr id="88087" name="Line 27"/>
          <p:cNvSpPr>
            <a:spLocks noChangeShapeType="1"/>
          </p:cNvSpPr>
          <p:nvPr/>
        </p:nvSpPr>
        <p:spPr bwMode="auto">
          <a:xfrm>
            <a:off x="6980238" y="3027363"/>
            <a:ext cx="0" cy="3830637"/>
          </a:xfrm>
          <a:prstGeom prst="line">
            <a:avLst/>
          </a:prstGeom>
          <a:noFill/>
          <a:ln w="9525">
            <a:solidFill>
              <a:schemeClr val="tx1"/>
            </a:solidFill>
            <a:round/>
            <a:headEnd/>
            <a:tailEnd/>
          </a:ln>
        </p:spPr>
        <p:txBody>
          <a:bodyPr wrap="none" anchor="ctr"/>
          <a:lstStyle/>
          <a:p>
            <a:endParaRPr lang="it-IT"/>
          </a:p>
        </p:txBody>
      </p:sp>
      <p:pic>
        <p:nvPicPr>
          <p:cNvPr id="88088" name="Picture 28" descr="420"/>
          <p:cNvPicPr>
            <a:picLocks noChangeAspect="1" noChangeArrowheads="1"/>
          </p:cNvPicPr>
          <p:nvPr/>
        </p:nvPicPr>
        <p:blipFill>
          <a:blip r:embed="rId9" cstate="print"/>
          <a:srcRect/>
          <a:stretch>
            <a:fillRect/>
          </a:stretch>
        </p:blipFill>
        <p:spPr bwMode="auto">
          <a:xfrm>
            <a:off x="2027238" y="3179763"/>
            <a:ext cx="792162" cy="512762"/>
          </a:xfrm>
          <a:prstGeom prst="rect">
            <a:avLst/>
          </a:prstGeom>
          <a:noFill/>
          <a:ln w="9525">
            <a:noFill/>
            <a:miter lim="800000"/>
            <a:headEnd/>
            <a:tailEnd/>
          </a:ln>
        </p:spPr>
      </p:pic>
      <p:pic>
        <p:nvPicPr>
          <p:cNvPr id="88089" name="Picture 29" descr="NFLAG_P"/>
          <p:cNvPicPr>
            <a:picLocks noChangeAspect="1" noChangeArrowheads="1"/>
          </p:cNvPicPr>
          <p:nvPr/>
        </p:nvPicPr>
        <p:blipFill>
          <a:blip r:embed="rId10" cstate="print"/>
          <a:srcRect/>
          <a:stretch>
            <a:fillRect/>
          </a:stretch>
        </p:blipFill>
        <p:spPr bwMode="auto">
          <a:xfrm>
            <a:off x="3551238" y="3179763"/>
            <a:ext cx="792162" cy="558800"/>
          </a:xfrm>
          <a:prstGeom prst="rect">
            <a:avLst/>
          </a:prstGeom>
          <a:noFill/>
          <a:ln w="9525">
            <a:noFill/>
            <a:miter lim="800000"/>
            <a:headEnd/>
            <a:tailEnd/>
          </a:ln>
        </p:spPr>
      </p:pic>
      <p:pic>
        <p:nvPicPr>
          <p:cNvPr id="88090" name="Picture 30" descr="NFLAG_I"/>
          <p:cNvPicPr>
            <a:picLocks noChangeAspect="1" noChangeArrowheads="1"/>
          </p:cNvPicPr>
          <p:nvPr/>
        </p:nvPicPr>
        <p:blipFill>
          <a:blip r:embed="rId11" cstate="print"/>
          <a:srcRect/>
          <a:stretch>
            <a:fillRect/>
          </a:stretch>
        </p:blipFill>
        <p:spPr bwMode="auto">
          <a:xfrm>
            <a:off x="3779838" y="3830638"/>
            <a:ext cx="792162" cy="554037"/>
          </a:xfrm>
          <a:prstGeom prst="rect">
            <a:avLst/>
          </a:prstGeom>
          <a:noFill/>
          <a:ln w="9525">
            <a:noFill/>
            <a:miter lim="800000"/>
            <a:headEnd/>
            <a:tailEnd/>
          </a:ln>
        </p:spPr>
      </p:pic>
      <p:pic>
        <p:nvPicPr>
          <p:cNvPr id="88091" name="Picture 31" descr="NFLAG_Z"/>
          <p:cNvPicPr>
            <a:picLocks noChangeAspect="1" noChangeArrowheads="1"/>
          </p:cNvPicPr>
          <p:nvPr/>
        </p:nvPicPr>
        <p:blipFill>
          <a:blip r:embed="rId12" cstate="print"/>
          <a:srcRect/>
          <a:stretch>
            <a:fillRect/>
          </a:stretch>
        </p:blipFill>
        <p:spPr bwMode="auto">
          <a:xfrm>
            <a:off x="4008438" y="4481513"/>
            <a:ext cx="792162" cy="557212"/>
          </a:xfrm>
          <a:prstGeom prst="rect">
            <a:avLst/>
          </a:prstGeom>
          <a:noFill/>
          <a:ln w="9525">
            <a:noFill/>
            <a:miter lim="800000"/>
            <a:headEnd/>
            <a:tailEnd/>
          </a:ln>
        </p:spPr>
      </p:pic>
      <p:pic>
        <p:nvPicPr>
          <p:cNvPr id="88092" name="Picture 32" descr="BLACK"/>
          <p:cNvPicPr>
            <a:picLocks noChangeAspect="1" noChangeArrowheads="1"/>
          </p:cNvPicPr>
          <p:nvPr/>
        </p:nvPicPr>
        <p:blipFill>
          <a:blip r:embed="rId13" cstate="print"/>
          <a:srcRect/>
          <a:stretch>
            <a:fillRect/>
          </a:stretch>
        </p:blipFill>
        <p:spPr bwMode="auto">
          <a:xfrm>
            <a:off x="4237038" y="5129213"/>
            <a:ext cx="792162" cy="573087"/>
          </a:xfrm>
          <a:prstGeom prst="rect">
            <a:avLst/>
          </a:prstGeom>
          <a:noFill/>
          <a:ln w="9525">
            <a:noFill/>
            <a:miter lim="800000"/>
            <a:headEnd/>
            <a:tailEnd/>
          </a:ln>
        </p:spPr>
      </p:pic>
      <p:pic>
        <p:nvPicPr>
          <p:cNvPr id="88093" name="Picture 33" descr="NFLAG_N"/>
          <p:cNvPicPr>
            <a:picLocks noChangeAspect="1" noChangeArrowheads="1"/>
          </p:cNvPicPr>
          <p:nvPr/>
        </p:nvPicPr>
        <p:blipFill>
          <a:blip r:embed="rId14" cstate="print"/>
          <a:srcRect/>
          <a:stretch>
            <a:fillRect/>
          </a:stretch>
        </p:blipFill>
        <p:spPr bwMode="auto">
          <a:xfrm>
            <a:off x="6827838" y="3179763"/>
            <a:ext cx="792162" cy="557212"/>
          </a:xfrm>
          <a:prstGeom prst="rect">
            <a:avLst/>
          </a:prstGeom>
          <a:noFill/>
          <a:ln w="9525">
            <a:noFill/>
            <a:miter lim="800000"/>
            <a:headEnd/>
            <a:tailEnd/>
          </a:ln>
        </p:spPr>
      </p:pic>
      <p:pic>
        <p:nvPicPr>
          <p:cNvPr id="88094" name="Picture 34" descr="NFLAGCDE"/>
          <p:cNvPicPr>
            <a:picLocks noChangeAspect="1" noChangeArrowheads="1"/>
          </p:cNvPicPr>
          <p:nvPr/>
        </p:nvPicPr>
        <p:blipFill>
          <a:blip r:embed="rId15" cstate="print"/>
          <a:srcRect/>
          <a:stretch>
            <a:fillRect/>
          </a:stretch>
        </p:blipFill>
        <p:spPr bwMode="auto">
          <a:xfrm>
            <a:off x="7121525" y="4484688"/>
            <a:ext cx="1468438" cy="539750"/>
          </a:xfrm>
          <a:prstGeom prst="rect">
            <a:avLst/>
          </a:prstGeom>
          <a:noFill/>
          <a:ln w="9525">
            <a:noFill/>
            <a:miter lim="800000"/>
            <a:headEnd/>
            <a:tailEnd/>
          </a:ln>
        </p:spPr>
      </p:pic>
      <p:sp>
        <p:nvSpPr>
          <p:cNvPr id="88095" name="Line 35"/>
          <p:cNvSpPr>
            <a:spLocks noChangeShapeType="1"/>
          </p:cNvSpPr>
          <p:nvPr/>
        </p:nvSpPr>
        <p:spPr bwMode="auto">
          <a:xfrm>
            <a:off x="5380038" y="3027363"/>
            <a:ext cx="0" cy="3830637"/>
          </a:xfrm>
          <a:prstGeom prst="line">
            <a:avLst/>
          </a:prstGeom>
          <a:noFill/>
          <a:ln w="9525">
            <a:solidFill>
              <a:schemeClr val="tx1"/>
            </a:solidFill>
            <a:round/>
            <a:headEnd/>
            <a:tailEnd/>
          </a:ln>
        </p:spPr>
        <p:txBody>
          <a:bodyPr wrap="none" anchor="ctr"/>
          <a:lstStyle/>
          <a:p>
            <a:endParaRPr lang="it-IT"/>
          </a:p>
        </p:txBody>
      </p:sp>
      <p:sp>
        <p:nvSpPr>
          <p:cNvPr id="88096" name="Line 36"/>
          <p:cNvSpPr>
            <a:spLocks noChangeShapeType="1"/>
          </p:cNvSpPr>
          <p:nvPr/>
        </p:nvSpPr>
        <p:spPr bwMode="auto">
          <a:xfrm>
            <a:off x="5553075" y="3027363"/>
            <a:ext cx="0" cy="3830637"/>
          </a:xfrm>
          <a:prstGeom prst="line">
            <a:avLst/>
          </a:prstGeom>
          <a:noFill/>
          <a:ln w="9525">
            <a:solidFill>
              <a:schemeClr val="tx1"/>
            </a:solidFill>
            <a:round/>
            <a:headEnd/>
            <a:tailEnd/>
          </a:ln>
        </p:spPr>
        <p:txBody>
          <a:bodyPr wrap="none" anchor="ctr"/>
          <a:lstStyle/>
          <a:p>
            <a:endParaRPr lang="it-IT"/>
          </a:p>
        </p:txBody>
      </p:sp>
      <p:sp>
        <p:nvSpPr>
          <p:cNvPr id="88097" name="Line 37"/>
          <p:cNvSpPr>
            <a:spLocks noChangeShapeType="1"/>
          </p:cNvSpPr>
          <p:nvPr/>
        </p:nvSpPr>
        <p:spPr bwMode="auto">
          <a:xfrm>
            <a:off x="5761038" y="3027363"/>
            <a:ext cx="0" cy="3830637"/>
          </a:xfrm>
          <a:prstGeom prst="line">
            <a:avLst/>
          </a:prstGeom>
          <a:noFill/>
          <a:ln w="9525">
            <a:solidFill>
              <a:schemeClr val="tx1"/>
            </a:solidFill>
            <a:round/>
            <a:headEnd/>
            <a:tailEnd/>
          </a:ln>
        </p:spPr>
        <p:txBody>
          <a:bodyPr wrap="none" anchor="ctr"/>
          <a:lstStyle/>
          <a:p>
            <a:endParaRPr lang="it-IT"/>
          </a:p>
        </p:txBody>
      </p:sp>
      <p:sp>
        <p:nvSpPr>
          <p:cNvPr id="88098" name="Line 38"/>
          <p:cNvSpPr>
            <a:spLocks noChangeShapeType="1"/>
          </p:cNvSpPr>
          <p:nvPr/>
        </p:nvSpPr>
        <p:spPr bwMode="auto">
          <a:xfrm>
            <a:off x="5934075" y="3027363"/>
            <a:ext cx="0" cy="3830637"/>
          </a:xfrm>
          <a:prstGeom prst="line">
            <a:avLst/>
          </a:prstGeom>
          <a:noFill/>
          <a:ln w="9525">
            <a:solidFill>
              <a:schemeClr val="tx1"/>
            </a:solidFill>
            <a:round/>
            <a:headEnd/>
            <a:tailEnd/>
          </a:ln>
        </p:spPr>
        <p:txBody>
          <a:bodyPr wrap="none" anchor="ctr"/>
          <a:lstStyle/>
          <a:p>
            <a:endParaRPr lang="it-IT"/>
          </a:p>
        </p:txBody>
      </p:sp>
      <p:pic>
        <p:nvPicPr>
          <p:cNvPr id="88099" name="Picture 39" descr="NFLAG_S"/>
          <p:cNvPicPr>
            <a:picLocks noChangeAspect="1" noChangeArrowheads="1"/>
          </p:cNvPicPr>
          <p:nvPr/>
        </p:nvPicPr>
        <p:blipFill>
          <a:blip r:embed="rId16" cstate="print"/>
          <a:srcRect/>
          <a:stretch>
            <a:fillRect/>
          </a:stretch>
        </p:blipFill>
        <p:spPr bwMode="auto">
          <a:xfrm>
            <a:off x="5380038" y="3198813"/>
            <a:ext cx="798512" cy="561975"/>
          </a:xfrm>
          <a:prstGeom prst="rect">
            <a:avLst/>
          </a:prstGeom>
          <a:noFill/>
          <a:ln w="9525">
            <a:noFill/>
            <a:miter lim="800000"/>
            <a:headEnd/>
            <a:tailEnd/>
          </a:ln>
        </p:spPr>
      </p:pic>
      <p:pic>
        <p:nvPicPr>
          <p:cNvPr id="88100" name="Picture 40" descr="NFLAG_L"/>
          <p:cNvPicPr>
            <a:picLocks noChangeAspect="1" noChangeArrowheads="1"/>
          </p:cNvPicPr>
          <p:nvPr/>
        </p:nvPicPr>
        <p:blipFill>
          <a:blip r:embed="rId17" cstate="print"/>
          <a:srcRect/>
          <a:stretch>
            <a:fillRect/>
          </a:stretch>
        </p:blipFill>
        <p:spPr bwMode="auto">
          <a:xfrm>
            <a:off x="5532438" y="3849688"/>
            <a:ext cx="795337" cy="558800"/>
          </a:xfrm>
          <a:prstGeom prst="rect">
            <a:avLst/>
          </a:prstGeom>
          <a:noFill/>
          <a:ln w="9525">
            <a:noFill/>
            <a:miter lim="800000"/>
            <a:headEnd/>
            <a:tailEnd/>
          </a:ln>
        </p:spPr>
      </p:pic>
      <p:pic>
        <p:nvPicPr>
          <p:cNvPr id="88101" name="Picture 41" descr="NFLAG_Y"/>
          <p:cNvPicPr>
            <a:picLocks noChangeAspect="1" noChangeArrowheads="1"/>
          </p:cNvPicPr>
          <p:nvPr/>
        </p:nvPicPr>
        <p:blipFill>
          <a:blip r:embed="rId18" cstate="print"/>
          <a:srcRect/>
          <a:stretch>
            <a:fillRect/>
          </a:stretch>
        </p:blipFill>
        <p:spPr bwMode="auto">
          <a:xfrm>
            <a:off x="5761038" y="4484688"/>
            <a:ext cx="792162" cy="558800"/>
          </a:xfrm>
          <a:prstGeom prst="rect">
            <a:avLst/>
          </a:prstGeom>
          <a:noFill/>
          <a:ln w="9525">
            <a:noFill/>
            <a:miter lim="800000"/>
            <a:headEnd/>
            <a:tailEnd/>
          </a:ln>
        </p:spPr>
      </p:pic>
      <p:pic>
        <p:nvPicPr>
          <p:cNvPr id="88102" name="Picture 48" descr="golf"/>
          <p:cNvPicPr>
            <a:picLocks noChangeAspect="1" noChangeArrowheads="1"/>
          </p:cNvPicPr>
          <p:nvPr/>
        </p:nvPicPr>
        <p:blipFill>
          <a:blip r:embed="rId19" cstate="print"/>
          <a:srcRect/>
          <a:stretch>
            <a:fillRect/>
          </a:stretch>
        </p:blipFill>
        <p:spPr bwMode="auto">
          <a:xfrm>
            <a:off x="6994525" y="3844925"/>
            <a:ext cx="782638" cy="528638"/>
          </a:xfrm>
          <a:prstGeom prst="rect">
            <a:avLst/>
          </a:prstGeom>
          <a:noFill/>
          <a:ln w="9525">
            <a:noFill/>
            <a:miter lim="800000"/>
            <a:headEnd/>
            <a:tailEnd/>
          </a:ln>
        </p:spPr>
      </p:pic>
      <p:pic>
        <p:nvPicPr>
          <p:cNvPr id="88103" name="Picture 4" descr="https://encrypted-tbn1.gstatic.com/images?q=tbn:ANd9GcQzrUtwcx_OGQh2P7e_C2B9ItLBJypRJUPAuFvaANMyTOD6rFO1ZA"/>
          <p:cNvPicPr>
            <a:picLocks noChangeAspect="1" noChangeArrowheads="1"/>
          </p:cNvPicPr>
          <p:nvPr/>
        </p:nvPicPr>
        <p:blipFill>
          <a:blip r:embed="rId20" cstate="print"/>
          <a:srcRect/>
          <a:stretch>
            <a:fillRect/>
          </a:stretch>
        </p:blipFill>
        <p:spPr bwMode="auto">
          <a:xfrm>
            <a:off x="4492625" y="5811838"/>
            <a:ext cx="776288" cy="546100"/>
          </a:xfrm>
          <a:prstGeom prst="rect">
            <a:avLst/>
          </a:prstGeom>
          <a:noFill/>
          <a:ln w="9525">
            <a:noFill/>
            <a:miter lim="800000"/>
            <a:headEnd/>
            <a:tailEnd/>
          </a:ln>
        </p:spPr>
      </p:pic>
      <p:sp>
        <p:nvSpPr>
          <p:cNvPr id="41"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30725">
                                            <p:bg/>
                                          </p:spTgt>
                                        </p:tgtEl>
                                        <p:attrNameLst>
                                          <p:attrName>style.visibility</p:attrName>
                                        </p:attrNameLst>
                                      </p:cBhvr>
                                      <p:to>
                                        <p:strVal val="visible"/>
                                      </p:to>
                                    </p:set>
                                    <p:anim calcmode="lin" valueType="num">
                                      <p:cBhvr additive="base">
                                        <p:cTn id="7" dur="2000" fill="hold"/>
                                        <p:tgtEl>
                                          <p:spTgt spid="3072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0725">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30725">
                                            <p:txEl>
                                              <p:pRg st="0" end="0"/>
                                            </p:txEl>
                                          </p:spTgt>
                                        </p:tgtEl>
                                        <p:attrNameLst>
                                          <p:attrName>style.visibility</p:attrName>
                                        </p:attrNameLst>
                                      </p:cBhvr>
                                      <p:to>
                                        <p:strVal val="visible"/>
                                      </p:to>
                                    </p:set>
                                    <p:animEffect transition="in" filter="strips(downRight)">
                                      <p:cBhvr>
                                        <p:cTn id="11" dur="2000"/>
                                        <p:tgtEl>
                                          <p:spTgt spid="30725">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30725">
                                            <p:txEl>
                                              <p:pRg st="2" end="2"/>
                                            </p:txEl>
                                          </p:spTgt>
                                        </p:tgtEl>
                                        <p:attrNameLst>
                                          <p:attrName>style.visibility</p:attrName>
                                        </p:attrNameLst>
                                      </p:cBhvr>
                                      <p:to>
                                        <p:strVal val="visible"/>
                                      </p:to>
                                    </p:set>
                                    <p:animEffect transition="in" filter="strips(downRight)">
                                      <p:cBhvr>
                                        <p:cTn id="14" dur="2000"/>
                                        <p:tgtEl>
                                          <p:spTgt spid="30725">
                                            <p:txEl>
                                              <p:pRg st="2" end="2"/>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30725">
                                            <p:txEl>
                                              <p:pRg st="3" end="3"/>
                                            </p:txEl>
                                          </p:spTgt>
                                        </p:tgtEl>
                                        <p:attrNameLst>
                                          <p:attrName>style.visibility</p:attrName>
                                        </p:attrNameLst>
                                      </p:cBhvr>
                                      <p:to>
                                        <p:strVal val="visible"/>
                                      </p:to>
                                    </p:set>
                                    <p:animEffect transition="in" filter="strips(downRight)">
                                      <p:cBhvr>
                                        <p:cTn id="17" dur="2000"/>
                                        <p:tgtEl>
                                          <p:spTgt spid="3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b="1" dirty="0" smtClean="0">
                <a:solidFill>
                  <a:srgbClr val="000000"/>
                </a:solidFill>
                <a:ea typeface="SimSun" pitchFamily="2" charset="-122"/>
                <a:cs typeface="Arial" pitchFamily="34" charset="0"/>
              </a:rPr>
              <a:t>TABELLONE </a:t>
            </a:r>
            <a:r>
              <a:rPr lang="it-IT" b="1" dirty="0" err="1" smtClean="0">
                <a:solidFill>
                  <a:srgbClr val="000000"/>
                </a:solidFill>
                <a:ea typeface="SimSun" pitchFamily="2" charset="-122"/>
                <a:cs typeface="Arial" pitchFamily="34" charset="0"/>
              </a:rPr>
              <a:t>DI</a:t>
            </a:r>
            <a:r>
              <a:rPr lang="it-IT" b="1" dirty="0" smtClean="0">
                <a:solidFill>
                  <a:srgbClr val="000000"/>
                </a:solidFill>
                <a:ea typeface="SimSun" pitchFamily="2" charset="-122"/>
                <a:cs typeface="Arial" pitchFamily="34" charset="0"/>
              </a:rPr>
              <a:t> REGATA</a:t>
            </a:r>
            <a:endParaRPr lang="it-IT" b="1" dirty="0"/>
          </a:p>
        </p:txBody>
      </p:sp>
      <p:sp>
        <p:nvSpPr>
          <p:cNvPr id="89091" name="Segnaposto piè di pagina 3"/>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9093" name="Rectangle 1"/>
          <p:cNvSpPr>
            <a:spLocks noChangeArrowheads="1"/>
          </p:cNvSpPr>
          <p:nvPr/>
        </p:nvSpPr>
        <p:spPr bwMode="auto">
          <a:xfrm>
            <a:off x="957263" y="2081213"/>
            <a:ext cx="7207250" cy="2863850"/>
          </a:xfrm>
          <a:prstGeom prst="rect">
            <a:avLst/>
          </a:prstGeom>
          <a:noFill/>
          <a:ln w="9525">
            <a:noFill/>
            <a:miter lim="800000"/>
            <a:headEnd/>
            <a:tailEnd/>
          </a:ln>
        </p:spPr>
        <p:txBody>
          <a:bodyPr anchor="ctr">
            <a:spAutoFit/>
          </a:bodyPr>
          <a:lstStyle/>
          <a:p>
            <a:pPr algn="just"/>
            <a:r>
              <a:rPr lang="it-IT" altLang="it-IT" sz="2000" b="0">
                <a:solidFill>
                  <a:srgbClr val="000000"/>
                </a:solidFill>
                <a:ea typeface="SimSun" pitchFamily="2" charset="-122"/>
              </a:rPr>
              <a:t>Il tabellone di regata e tutti gli altri segnali dati come informazioni scritte, come  per esempio  l’elenco delle imbarcazioni segnate BFD dopo un richiamo generale con   bandiera nera, deve essere visibile ai concorrenti da un ragionevole distanza dalla barca comitato. E’ una buona idea il chiedere ad un posaboe o ad un  giudice di determinare da quanto lontano il tabellone è ancora leggibile. </a:t>
            </a:r>
          </a:p>
          <a:p>
            <a:pPr algn="just"/>
            <a:r>
              <a:rPr lang="it-IT" altLang="it-IT" sz="2000" b="0">
                <a:solidFill>
                  <a:srgbClr val="FF0000"/>
                </a:solidFill>
                <a:ea typeface="SimSun" pitchFamily="2" charset="-122"/>
              </a:rPr>
              <a:t>Fotografate ciò che è stato scritto</a:t>
            </a:r>
            <a:r>
              <a:rPr lang="it-IT" altLang="it-IT" sz="2000" b="0">
                <a:solidFill>
                  <a:srgbClr val="000000"/>
                </a:solidFill>
                <a:ea typeface="SimSun" pitchFamily="2" charset="-122"/>
              </a:rPr>
              <a:t>, per un eventuale uso durante eventuali richieste di riparazione.</a:t>
            </a:r>
            <a:r>
              <a:rPr lang="it-IT" altLang="it-IT" sz="2000" b="0"/>
              <a:t> </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89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defRPr/>
            </a:pPr>
            <a:r>
              <a:rPr lang="it-IT" altLang="it-IT" sz="2400" b="1" dirty="0" smtClean="0"/>
              <a:t>IL COMITATO ORGANIZZATORE - 3</a:t>
            </a:r>
            <a:endParaRPr lang="it-IT" sz="2400" dirty="0"/>
          </a:p>
        </p:txBody>
      </p:sp>
      <p:sp>
        <p:nvSpPr>
          <p:cNvPr id="1229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478211" name="Rectangle 3"/>
          <p:cNvSpPr>
            <a:spLocks noChangeArrowheads="1"/>
          </p:cNvSpPr>
          <p:nvPr/>
        </p:nvSpPr>
        <p:spPr bwMode="auto">
          <a:xfrm>
            <a:off x="971550" y="1662113"/>
            <a:ext cx="7200900" cy="3397250"/>
          </a:xfrm>
          <a:prstGeom prst="rect">
            <a:avLst/>
          </a:prstGeom>
          <a:solidFill>
            <a:srgbClr val="DDDDDD"/>
          </a:solidFill>
          <a:ln w="38100">
            <a:solidFill>
              <a:schemeClr val="tx1"/>
            </a:solidFill>
            <a:miter lim="800000"/>
            <a:headEnd/>
            <a:tailEnd/>
          </a:ln>
        </p:spPr>
        <p:txBody>
          <a:bodyPr/>
          <a:lstStyle/>
          <a:p>
            <a:pPr marL="363538" indent="-363538" eaLnBrk="1" hangingPunct="1">
              <a:spcBef>
                <a:spcPct val="20000"/>
              </a:spcBef>
            </a:pPr>
            <a:r>
              <a:rPr lang="it-IT" altLang="it-IT" sz="2000" b="1" dirty="0">
                <a:solidFill>
                  <a:schemeClr val="tx1"/>
                </a:solidFill>
                <a:cs typeface="Arial" pitchFamily="34" charset="0"/>
              </a:rPr>
              <a:t>89.2 Bando di regata; Nomina degli Ufficiali di Regata</a:t>
            </a:r>
            <a:endParaRPr lang="it-IT" altLang="it-IT" sz="2400" b="1" dirty="0">
              <a:solidFill>
                <a:schemeClr val="tx1"/>
              </a:solidFill>
              <a:cs typeface="Arial" pitchFamily="34" charset="0"/>
            </a:endParaRPr>
          </a:p>
          <a:p>
            <a:pPr marL="363538" indent="-363538" algn="just" eaLnBrk="1" hangingPunct="1">
              <a:spcBef>
                <a:spcPct val="20000"/>
              </a:spcBef>
              <a:buFontTx/>
              <a:buAutoNum type="alphaLcParenR"/>
            </a:pPr>
            <a:r>
              <a:rPr lang="it-IT" altLang="it-IT" sz="2000" b="0" dirty="0">
                <a:solidFill>
                  <a:schemeClr val="tx1"/>
                </a:solidFill>
                <a:cs typeface="Arial" pitchFamily="34" charset="0"/>
              </a:rPr>
              <a:t>L’autorità organizzatrice deve </a:t>
            </a:r>
            <a:r>
              <a:rPr lang="it-IT" altLang="it-IT" sz="2000" b="1" dirty="0">
                <a:solidFill>
                  <a:schemeClr val="accent2"/>
                </a:solidFill>
                <a:cs typeface="Arial" pitchFamily="34" charset="0"/>
              </a:rPr>
              <a:t>pubblicare un bando</a:t>
            </a:r>
            <a:r>
              <a:rPr lang="it-IT" altLang="it-IT" sz="2000" b="1" dirty="0">
                <a:solidFill>
                  <a:schemeClr val="tx1"/>
                </a:solidFill>
                <a:cs typeface="Arial" pitchFamily="34" charset="0"/>
              </a:rPr>
              <a:t> </a:t>
            </a:r>
            <a:r>
              <a:rPr lang="it-IT" altLang="it-IT" sz="2000" b="0" dirty="0">
                <a:solidFill>
                  <a:schemeClr val="tx1"/>
                </a:solidFill>
                <a:cs typeface="Arial" pitchFamily="34" charset="0"/>
              </a:rPr>
              <a:t>di regata che sia conforme alla regola J1. Il bando di regata può essere modificato, a condizione che ne venga data tempestiva notizia.</a:t>
            </a:r>
          </a:p>
          <a:p>
            <a:pPr marL="363538" indent="-363538" algn="just" eaLnBrk="1" hangingPunct="1">
              <a:spcBef>
                <a:spcPct val="20000"/>
              </a:spcBef>
              <a:buFontTx/>
              <a:buAutoNum type="alphaLcParenR"/>
            </a:pPr>
            <a:r>
              <a:rPr lang="it-IT" altLang="it-IT" sz="2000" b="0" dirty="0">
                <a:solidFill>
                  <a:schemeClr val="tx1"/>
                </a:solidFill>
                <a:cs typeface="Arial" pitchFamily="34" charset="0"/>
              </a:rPr>
              <a:t>L’autorità organizzatrice deve </a:t>
            </a:r>
            <a:r>
              <a:rPr lang="it-IT" altLang="it-IT" sz="2000" b="1" dirty="0">
                <a:solidFill>
                  <a:schemeClr val="accent2"/>
                </a:solidFill>
                <a:cs typeface="Arial" pitchFamily="34" charset="0"/>
              </a:rPr>
              <a:t>nominare un comitato di regata</a:t>
            </a:r>
            <a:r>
              <a:rPr lang="it-IT" altLang="it-IT" sz="2000" b="0" dirty="0">
                <a:solidFill>
                  <a:schemeClr val="tx1"/>
                </a:solidFill>
                <a:cs typeface="Arial" pitchFamily="34" charset="0"/>
              </a:rPr>
              <a:t> e, se del caso, nominare un comitato per le proteste e gli arbitri. In ogni caso, il comitato di regata, una giuria internazionale e gli arbitri potranno essere nominati </a:t>
            </a:r>
            <a:r>
              <a:rPr lang="it-IT" altLang="it-IT" sz="2000" b="0" dirty="0" smtClean="0">
                <a:solidFill>
                  <a:schemeClr val="tx1"/>
                </a:solidFill>
                <a:cs typeface="Arial" pitchFamily="34" charset="0"/>
              </a:rPr>
              <a:t>dalla W.S. </a:t>
            </a:r>
            <a:r>
              <a:rPr lang="it-IT" altLang="it-IT" sz="2000" b="0" dirty="0">
                <a:solidFill>
                  <a:schemeClr val="tx1"/>
                </a:solidFill>
                <a:cs typeface="Arial" pitchFamily="34" charset="0"/>
              </a:rPr>
              <a:t>come previsto dalle </a:t>
            </a:r>
            <a:r>
              <a:rPr lang="it-IT" altLang="it-IT" sz="2000" b="0" dirty="0" smtClean="0">
                <a:solidFill>
                  <a:schemeClr val="tx1"/>
                </a:solidFill>
                <a:cs typeface="Arial" pitchFamily="34" charset="0"/>
              </a:rPr>
              <a:t>W.S. </a:t>
            </a:r>
            <a:r>
              <a:rPr lang="it-IT" altLang="it-IT" sz="2000" b="0" dirty="0" err="1">
                <a:solidFill>
                  <a:schemeClr val="tx1"/>
                </a:solidFill>
                <a:cs typeface="Arial" pitchFamily="34" charset="0"/>
              </a:rPr>
              <a:t>Regulations</a:t>
            </a:r>
            <a:r>
              <a:rPr lang="it-IT" altLang="it-IT" sz="2000" dirty="0">
                <a:solidFill>
                  <a:schemeClr val="tx1"/>
                </a:solidFill>
                <a:cs typeface="Arial" pitchFamily="34" charset="0"/>
              </a:rPr>
              <a:t>.</a:t>
            </a:r>
          </a:p>
        </p:txBody>
      </p:sp>
      <p:sp>
        <p:nvSpPr>
          <p:cNvPr id="12294" name="Rettangolo 6"/>
          <p:cNvSpPr>
            <a:spLocks noChangeArrowheads="1"/>
          </p:cNvSpPr>
          <p:nvPr/>
        </p:nvSpPr>
        <p:spPr bwMode="auto">
          <a:xfrm>
            <a:off x="949325" y="5313363"/>
            <a:ext cx="7188200" cy="1016000"/>
          </a:xfrm>
          <a:prstGeom prst="rect">
            <a:avLst/>
          </a:prstGeom>
          <a:noFill/>
          <a:ln w="9525">
            <a:noFill/>
            <a:miter lim="800000"/>
            <a:headEnd/>
            <a:tailEnd/>
          </a:ln>
        </p:spPr>
        <p:txBody>
          <a:bodyPr>
            <a:spAutoFit/>
          </a:bodyPr>
          <a:lstStyle/>
          <a:p>
            <a:pPr algn="just" eaLnBrk="1" hangingPunct="1"/>
            <a:r>
              <a:rPr lang="it-IT" altLang="it-IT" sz="2000"/>
              <a:t>La FIV (centrale o periferica), per le regate a calendario ufficiale, nomina direttamente gli UdR e chiede di approvare il Bando.</a:t>
            </a:r>
          </a:p>
        </p:txBody>
      </p:sp>
      <p:sp>
        <p:nvSpPr>
          <p:cNvPr id="7" name="Segnaposto numero diapositiva 5"/>
          <p:cNvSpPr>
            <a:spLocks noGrp="1"/>
          </p:cNvSpPr>
          <p:nvPr>
            <p:ph type="sldNum" sz="quarter" idx="4"/>
          </p:nvPr>
        </p:nvSpPr>
        <p:spPr>
          <a:xfrm>
            <a:off x="6876256" y="188640"/>
            <a:ext cx="2133600" cy="216024"/>
          </a:xfrm>
          <a:prstGeom prst="rect">
            <a:avLst/>
          </a:prstGeom>
          <a:noFill/>
        </p:spPr>
        <p:txBody>
          <a:bodyPr/>
          <a:lstStyle/>
          <a:p>
            <a:fld id="{10443EA3-5254-4534-99E3-A9691A7065C3}" type="slidenum">
              <a:rPr lang="it-IT" altLang="it-IT" smtClean="0"/>
              <a:pPr/>
              <a:t>9</a:t>
            </a:fld>
            <a:endParaRPr lang="it-IT" alt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478211">
                                            <p:bg/>
                                          </p:spTgt>
                                        </p:tgtEl>
                                        <p:attrNameLst>
                                          <p:attrName>style.visibility</p:attrName>
                                        </p:attrNameLst>
                                      </p:cBhvr>
                                      <p:to>
                                        <p:strVal val="visible"/>
                                      </p:to>
                                    </p:set>
                                    <p:anim calcmode="lin" valueType="num">
                                      <p:cBhvr additive="base">
                                        <p:cTn id="7" dur="1000" fill="hold"/>
                                        <p:tgtEl>
                                          <p:spTgt spid="478211">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78211">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478211">
                                            <p:txEl>
                                              <p:pRg st="0" end="0"/>
                                            </p:txEl>
                                          </p:spTgt>
                                        </p:tgtEl>
                                        <p:attrNameLst>
                                          <p:attrName>style.visibility</p:attrName>
                                        </p:attrNameLst>
                                      </p:cBhvr>
                                      <p:to>
                                        <p:strVal val="visible"/>
                                      </p:to>
                                    </p:set>
                                    <p:animEffect transition="in" filter="strips(downRight)">
                                      <p:cBhvr>
                                        <p:cTn id="11" dur="2000"/>
                                        <p:tgtEl>
                                          <p:spTgt spid="478211">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478211">
                                            <p:txEl>
                                              <p:pRg st="1" end="1"/>
                                            </p:txEl>
                                          </p:spTgt>
                                        </p:tgtEl>
                                        <p:attrNameLst>
                                          <p:attrName>style.visibility</p:attrName>
                                        </p:attrNameLst>
                                      </p:cBhvr>
                                      <p:to>
                                        <p:strVal val="visible"/>
                                      </p:to>
                                    </p:set>
                                    <p:animEffect transition="in" filter="strips(downRight)">
                                      <p:cBhvr>
                                        <p:cTn id="14" dur="2000"/>
                                        <p:tgtEl>
                                          <p:spTgt spid="478211">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strips(downRight)">
                                      <p:cBhvr>
                                        <p:cTn id="17" dur="2000"/>
                                        <p:tgtEl>
                                          <p:spTgt spid="478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011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LA BUSSOLA</a:t>
            </a:r>
            <a:endParaRPr lang="it-IT" altLang="it-IT" smtClean="0"/>
          </a:p>
        </p:txBody>
      </p:sp>
      <p:sp>
        <p:nvSpPr>
          <p:cNvPr id="9011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88069" name="Rectangle 5"/>
          <p:cNvSpPr>
            <a:spLocks noChangeArrowheads="1"/>
          </p:cNvSpPr>
          <p:nvPr/>
        </p:nvSpPr>
        <p:spPr bwMode="auto">
          <a:xfrm>
            <a:off x="755650" y="3149600"/>
            <a:ext cx="7704138" cy="2887663"/>
          </a:xfrm>
          <a:prstGeom prst="rect">
            <a:avLst/>
          </a:prstGeom>
          <a:solidFill>
            <a:srgbClr val="DDDDDD"/>
          </a:solidFill>
          <a:ln w="38100">
            <a:solidFill>
              <a:schemeClr val="tx1"/>
            </a:solidFill>
            <a:miter lim="800000"/>
            <a:headEnd/>
            <a:tailEnd/>
          </a:ln>
        </p:spPr>
        <p:txBody>
          <a:bodyPr/>
          <a:lstStyle/>
          <a:p>
            <a:pPr algn="just" eaLnBrk="1" hangingPunct="1"/>
            <a:r>
              <a:rPr lang="it-IT" altLang="it-IT" sz="1800" b="1">
                <a:solidFill>
                  <a:schemeClr val="tx1"/>
                </a:solidFill>
              </a:rPr>
              <a:t>La domanda è provocatoria</a:t>
            </a:r>
          </a:p>
          <a:p>
            <a:pPr algn="just" eaLnBrk="1" hangingPunct="1"/>
            <a:endParaRPr lang="it-IT" altLang="it-IT" sz="1800" b="1">
              <a:solidFill>
                <a:schemeClr val="tx1"/>
              </a:solidFill>
            </a:endParaRPr>
          </a:p>
          <a:p>
            <a:pPr algn="just" eaLnBrk="1" hangingPunct="1"/>
            <a:r>
              <a:rPr lang="it-IT" altLang="it-IT" sz="1800" b="1">
                <a:solidFill>
                  <a:schemeClr val="tx1"/>
                </a:solidFill>
              </a:rPr>
              <a:t>Chiaramente non è un “optional” ma vi sono situazioni in cui non si può o, addirittura, non è opportuno usarla</a:t>
            </a:r>
          </a:p>
          <a:p>
            <a:pPr marL="536575" lvl="1" indent="-260350" algn="just" eaLnBrk="1" hangingPunct="1">
              <a:buFontTx/>
              <a:buChar char="-"/>
            </a:pPr>
            <a:r>
              <a:rPr lang="it-IT" altLang="it-IT" sz="1800" b="1">
                <a:solidFill>
                  <a:schemeClr val="tx1"/>
                </a:solidFill>
              </a:rPr>
              <a:t>il campo del Match Race e quello del Team Race si gestisce senza bussola</a:t>
            </a:r>
          </a:p>
          <a:p>
            <a:pPr marL="536575" lvl="1" indent="-260350" algn="just" eaLnBrk="1" hangingPunct="1">
              <a:buFontTx/>
              <a:buChar char="-"/>
            </a:pPr>
            <a:r>
              <a:rPr lang="it-IT" altLang="it-IT" sz="1800" b="1">
                <a:solidFill>
                  <a:schemeClr val="tx1"/>
                </a:solidFill>
              </a:rPr>
              <a:t>se il battello Comitato è in acciaio la bussola non è utilizzabile</a:t>
            </a:r>
          </a:p>
          <a:p>
            <a:pPr algn="just" eaLnBrk="1" hangingPunct="1"/>
            <a:endParaRPr lang="it-IT" altLang="it-IT" sz="1800" b="1">
              <a:solidFill>
                <a:schemeClr val="tx1"/>
              </a:solidFill>
            </a:endParaRPr>
          </a:p>
          <a:p>
            <a:pPr algn="just" eaLnBrk="1" hangingPunct="1"/>
            <a:r>
              <a:rPr lang="it-IT" altLang="it-IT" sz="1800" b="1">
                <a:solidFill>
                  <a:schemeClr val="tx1"/>
                </a:solidFill>
              </a:rPr>
              <a:t>Il suggerimento è quello di abituarsi a gestire la linea senza bussola ovvero, di utilizzare la bussola come strumento di controllo</a:t>
            </a:r>
          </a:p>
        </p:txBody>
      </p:sp>
      <p:sp>
        <p:nvSpPr>
          <p:cNvPr id="7" name="Rectangle 5"/>
          <p:cNvSpPr>
            <a:spLocks noChangeArrowheads="1"/>
          </p:cNvSpPr>
          <p:nvPr/>
        </p:nvSpPr>
        <p:spPr bwMode="auto">
          <a:xfrm>
            <a:off x="2395538" y="1490663"/>
            <a:ext cx="4383087" cy="1169987"/>
          </a:xfrm>
          <a:prstGeom prst="rect">
            <a:avLst/>
          </a:prstGeom>
          <a:solidFill>
            <a:srgbClr val="DDDDDD"/>
          </a:solidFill>
          <a:ln w="38100">
            <a:solidFill>
              <a:schemeClr val="tx1"/>
            </a:solidFill>
            <a:miter lim="800000"/>
            <a:headEnd/>
            <a:tailEnd/>
          </a:ln>
        </p:spPr>
        <p:txBody>
          <a:bodyPr/>
          <a:lstStyle/>
          <a:p>
            <a:pPr eaLnBrk="1" hangingPunct="1"/>
            <a:r>
              <a:rPr lang="it-IT" altLang="it-IT" sz="2000" b="1">
                <a:solidFill>
                  <a:srgbClr val="FF0000"/>
                </a:solidFill>
              </a:rPr>
              <a:t>GLI STRUMENTI</a:t>
            </a:r>
          </a:p>
          <a:p>
            <a:pPr eaLnBrk="1" hangingPunct="1"/>
            <a:endParaRPr lang="it-IT" altLang="it-IT" sz="1800" b="1"/>
          </a:p>
          <a:p>
            <a:pPr lvl="1" eaLnBrk="1" hangingPunct="1"/>
            <a:r>
              <a:rPr lang="it-IT" altLang="it-IT" sz="1600" b="1"/>
              <a:t>LA BUSSOLA E’ UN “OPTIONAL” </a:t>
            </a:r>
            <a:r>
              <a:rPr lang="it-IT" altLang="it-IT" sz="2000" b="1"/>
              <a:t>?</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90</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par>
                                <p:cTn id="9" presetID="18" presetClass="entr" presetSubtype="6"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strips(downRight)">
                                      <p:cBhvr>
                                        <p:cTn id="11" dur="2000"/>
                                        <p:tgtEl>
                                          <p:spTgt spid="7">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trips(downRight)">
                                      <p:cBhvr>
                                        <p:cTn id="14" dur="2000"/>
                                        <p:tgtEl>
                                          <p:spTgt spid="7">
                                            <p:txEl>
                                              <p:pRg st="2" end="2"/>
                                            </p:txEl>
                                          </p:spTgt>
                                        </p:tgtEl>
                                      </p:cBhvr>
                                    </p:animEffect>
                                  </p:childTnLst>
                                </p:cTn>
                              </p:par>
                            </p:childTnLst>
                          </p:cTn>
                        </p:par>
                        <p:par>
                          <p:cTn id="15" fill="hold" nodeType="afterGroup">
                            <p:stCondLst>
                              <p:cond delay="2000"/>
                            </p:stCondLst>
                            <p:childTnLst>
                              <p:par>
                                <p:cTn id="16" presetID="2" presetClass="entr" presetSubtype="4" accel="50000" fill="hold" grpId="0" nodeType="afterEffect">
                                  <p:stCondLst>
                                    <p:cond delay="0"/>
                                  </p:stCondLst>
                                  <p:childTnLst>
                                    <p:set>
                                      <p:cBhvr>
                                        <p:cTn id="17" dur="1" fill="hold">
                                          <p:stCondLst>
                                            <p:cond delay="0"/>
                                          </p:stCondLst>
                                        </p:cTn>
                                        <p:tgtEl>
                                          <p:spTgt spid="88069">
                                            <p:bg/>
                                          </p:spTgt>
                                        </p:tgtEl>
                                        <p:attrNameLst>
                                          <p:attrName>style.visibility</p:attrName>
                                        </p:attrNameLst>
                                      </p:cBhvr>
                                      <p:to>
                                        <p:strVal val="visible"/>
                                      </p:to>
                                    </p:set>
                                    <p:anim calcmode="lin" valueType="num">
                                      <p:cBhvr additive="base">
                                        <p:cTn id="18" dur="1000" fill="hold"/>
                                        <p:tgtEl>
                                          <p:spTgt spid="88069">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88069">
                                            <p:bg/>
                                          </p:spTgt>
                                        </p:tgtEl>
                                        <p:attrNameLst>
                                          <p:attrName>ppt_y</p:attrName>
                                        </p:attrNameLst>
                                      </p:cBhvr>
                                      <p:tavLst>
                                        <p:tav tm="0">
                                          <p:val>
                                            <p:strVal val="1+#ppt_h/2"/>
                                          </p:val>
                                        </p:tav>
                                        <p:tav tm="100000">
                                          <p:val>
                                            <p:strVal val="#ppt_y"/>
                                          </p:val>
                                        </p:tav>
                                      </p:tavLst>
                                    </p:anim>
                                  </p:childTnLst>
                                </p:cTn>
                              </p:par>
                              <p:par>
                                <p:cTn id="20" presetID="18" presetClass="entr" presetSubtype="6" fill="hold" nodeType="withEffect">
                                  <p:stCondLst>
                                    <p:cond delay="0"/>
                                  </p:stCondLst>
                                  <p:childTnLst>
                                    <p:set>
                                      <p:cBhvr>
                                        <p:cTn id="21" dur="1" fill="hold">
                                          <p:stCondLst>
                                            <p:cond delay="0"/>
                                          </p:stCondLst>
                                        </p:cTn>
                                        <p:tgtEl>
                                          <p:spTgt spid="88069">
                                            <p:txEl>
                                              <p:pRg st="0" end="0"/>
                                            </p:txEl>
                                          </p:spTgt>
                                        </p:tgtEl>
                                        <p:attrNameLst>
                                          <p:attrName>style.visibility</p:attrName>
                                        </p:attrNameLst>
                                      </p:cBhvr>
                                      <p:to>
                                        <p:strVal val="visible"/>
                                      </p:to>
                                    </p:set>
                                    <p:animEffect transition="in" filter="strips(downRight)">
                                      <p:cBhvr>
                                        <p:cTn id="22" dur="2000"/>
                                        <p:tgtEl>
                                          <p:spTgt spid="88069">
                                            <p:txEl>
                                              <p:pRg st="0" end="0"/>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88069">
                                            <p:txEl>
                                              <p:pRg st="2" end="2"/>
                                            </p:txEl>
                                          </p:spTgt>
                                        </p:tgtEl>
                                        <p:attrNameLst>
                                          <p:attrName>style.visibility</p:attrName>
                                        </p:attrNameLst>
                                      </p:cBhvr>
                                      <p:to>
                                        <p:strVal val="visible"/>
                                      </p:to>
                                    </p:set>
                                    <p:animEffect transition="in" filter="strips(downRight)">
                                      <p:cBhvr>
                                        <p:cTn id="25" dur="2000"/>
                                        <p:tgtEl>
                                          <p:spTgt spid="88069">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88069">
                                            <p:txEl>
                                              <p:pRg st="3" end="3"/>
                                            </p:txEl>
                                          </p:spTgt>
                                        </p:tgtEl>
                                        <p:attrNameLst>
                                          <p:attrName>style.visibility</p:attrName>
                                        </p:attrNameLst>
                                      </p:cBhvr>
                                      <p:to>
                                        <p:strVal val="visible"/>
                                      </p:to>
                                    </p:set>
                                    <p:animEffect transition="in" filter="strips(downRight)">
                                      <p:cBhvr>
                                        <p:cTn id="28" dur="2000"/>
                                        <p:tgtEl>
                                          <p:spTgt spid="88069">
                                            <p:txEl>
                                              <p:pRg st="3" end="3"/>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88069">
                                            <p:txEl>
                                              <p:pRg st="4" end="4"/>
                                            </p:txEl>
                                          </p:spTgt>
                                        </p:tgtEl>
                                        <p:attrNameLst>
                                          <p:attrName>style.visibility</p:attrName>
                                        </p:attrNameLst>
                                      </p:cBhvr>
                                      <p:to>
                                        <p:strVal val="visible"/>
                                      </p:to>
                                    </p:set>
                                    <p:animEffect transition="in" filter="strips(downRight)">
                                      <p:cBhvr>
                                        <p:cTn id="31" dur="2000"/>
                                        <p:tgtEl>
                                          <p:spTgt spid="88069">
                                            <p:txEl>
                                              <p:pRg st="4" end="4"/>
                                            </p:txEl>
                                          </p:spTgt>
                                        </p:tgtEl>
                                      </p:cBhvr>
                                    </p:animEffect>
                                  </p:childTnLst>
                                </p:cTn>
                              </p:par>
                              <p:par>
                                <p:cTn id="32" presetID="18" presetClass="entr" presetSubtype="6" fill="hold" nodeType="withEffect">
                                  <p:stCondLst>
                                    <p:cond delay="0"/>
                                  </p:stCondLst>
                                  <p:childTnLst>
                                    <p:set>
                                      <p:cBhvr>
                                        <p:cTn id="33" dur="1" fill="hold">
                                          <p:stCondLst>
                                            <p:cond delay="0"/>
                                          </p:stCondLst>
                                        </p:cTn>
                                        <p:tgtEl>
                                          <p:spTgt spid="88069">
                                            <p:txEl>
                                              <p:pRg st="6" end="6"/>
                                            </p:txEl>
                                          </p:spTgt>
                                        </p:tgtEl>
                                        <p:attrNameLst>
                                          <p:attrName>style.visibility</p:attrName>
                                        </p:attrNameLst>
                                      </p:cBhvr>
                                      <p:to>
                                        <p:strVal val="visible"/>
                                      </p:to>
                                    </p:set>
                                    <p:animEffect transition="in" filter="strips(downRight)">
                                      <p:cBhvr>
                                        <p:cTn id="34" dur="2000"/>
                                        <p:tgtEl>
                                          <p:spTgt spid="880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nimBg="1"/>
      <p:bldP spid="7"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114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DIREZIONE DEL VENTO</a:t>
            </a:r>
          </a:p>
        </p:txBody>
      </p:sp>
      <p:sp>
        <p:nvSpPr>
          <p:cNvPr id="9113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277507" name="Rectangle 3"/>
          <p:cNvSpPr>
            <a:spLocks noChangeArrowheads="1"/>
          </p:cNvSpPr>
          <p:nvPr/>
        </p:nvSpPr>
        <p:spPr bwMode="auto">
          <a:xfrm>
            <a:off x="971550" y="2565400"/>
            <a:ext cx="7200900" cy="2044700"/>
          </a:xfrm>
          <a:prstGeom prst="rect">
            <a:avLst/>
          </a:prstGeom>
          <a:noFill/>
          <a:ln w="9525">
            <a:noFill/>
            <a:miter lim="800000"/>
            <a:headEnd/>
            <a:tailEnd/>
          </a:ln>
        </p:spPr>
        <p:txBody>
          <a:bodyPr>
            <a:spAutoFit/>
          </a:bodyPr>
          <a:lstStyle/>
          <a:p>
            <a:pPr algn="ctr" eaLnBrk="1" hangingPunct="1"/>
            <a:r>
              <a:rPr lang="it-IT" altLang="it-IT" sz="2000" b="1" dirty="0">
                <a:solidFill>
                  <a:schemeClr val="tx1"/>
                </a:solidFill>
              </a:rPr>
              <a:t>Il segnavento</a:t>
            </a:r>
          </a:p>
          <a:p>
            <a:pPr marL="712788" lvl="1" indent="-255588" eaLnBrk="1" hangingPunct="1">
              <a:buFontTx/>
              <a:buChar char="•"/>
            </a:pPr>
            <a:r>
              <a:rPr lang="it-IT" altLang="it-IT" sz="1800" b="1" dirty="0">
                <a:solidFill>
                  <a:schemeClr val="tx1"/>
                </a:solidFill>
              </a:rPr>
              <a:t>Vari tipi di segnavento</a:t>
            </a:r>
          </a:p>
          <a:p>
            <a:pPr marL="712788" lvl="1" indent="-255588" eaLnBrk="1" hangingPunct="1">
              <a:buFontTx/>
              <a:buChar char="•"/>
            </a:pPr>
            <a:r>
              <a:rPr lang="it-IT" altLang="it-IT" sz="1800" b="1" dirty="0">
                <a:solidFill>
                  <a:schemeClr val="tx1"/>
                </a:solidFill>
              </a:rPr>
              <a:t>Flusso d’aria pulito</a:t>
            </a:r>
          </a:p>
          <a:p>
            <a:pPr marL="712788" lvl="1" indent="-255588" eaLnBrk="1" hangingPunct="1">
              <a:buFontTx/>
              <a:buChar char="•"/>
            </a:pPr>
            <a:r>
              <a:rPr lang="it-IT" altLang="it-IT" sz="1800" b="1" dirty="0">
                <a:solidFill>
                  <a:schemeClr val="tx1"/>
                </a:solidFill>
              </a:rPr>
              <a:t>Fattori da tenere in considerazione (altezza sul mare, disturbi da sovrastrutture, ecc.)</a:t>
            </a:r>
          </a:p>
          <a:p>
            <a:pPr marL="712788" lvl="1" indent="-255588" eaLnBrk="1" hangingPunct="1">
              <a:buFontTx/>
              <a:buChar char="•"/>
            </a:pPr>
            <a:r>
              <a:rPr lang="it-IT" altLang="it-IT" sz="1800" b="1" dirty="0">
                <a:solidFill>
                  <a:schemeClr val="tx1"/>
                </a:solidFill>
              </a:rPr>
              <a:t>Punti di controllo (comitato, </a:t>
            </a:r>
            <a:r>
              <a:rPr lang="it-IT" altLang="it-IT" sz="1800" b="1" dirty="0" err="1">
                <a:solidFill>
                  <a:schemeClr val="tx1"/>
                </a:solidFill>
              </a:rPr>
              <a:t>controstarter</a:t>
            </a:r>
            <a:r>
              <a:rPr lang="it-IT" altLang="it-IT" sz="1800" b="1" dirty="0">
                <a:solidFill>
                  <a:schemeClr val="tx1"/>
                </a:solidFill>
              </a:rPr>
              <a:t>, gommoni)</a:t>
            </a:r>
          </a:p>
          <a:p>
            <a:pPr marL="712788" lvl="1" indent="-255588" eaLnBrk="1" hangingPunct="1">
              <a:buFontTx/>
              <a:buChar char="•"/>
            </a:pPr>
            <a:r>
              <a:rPr lang="it-IT" altLang="it-IT" sz="1800" b="1" dirty="0">
                <a:solidFill>
                  <a:schemeClr val="tx1"/>
                </a:solidFill>
              </a:rPr>
              <a:t>Osservare il comportamento della flotta</a:t>
            </a:r>
          </a:p>
        </p:txBody>
      </p:sp>
      <p:sp>
        <p:nvSpPr>
          <p:cNvPr id="277508" name="Rectangle 4"/>
          <p:cNvSpPr>
            <a:spLocks noChangeArrowheads="1"/>
          </p:cNvSpPr>
          <p:nvPr/>
        </p:nvSpPr>
        <p:spPr bwMode="auto">
          <a:xfrm>
            <a:off x="917575" y="4868863"/>
            <a:ext cx="7308850" cy="1525587"/>
          </a:xfrm>
          <a:prstGeom prst="rect">
            <a:avLst/>
          </a:prstGeom>
          <a:noFill/>
          <a:ln w="9525">
            <a:noFill/>
            <a:miter lim="800000"/>
            <a:headEnd/>
            <a:tailEnd/>
          </a:ln>
        </p:spPr>
        <p:txBody>
          <a:bodyPr>
            <a:spAutoFit/>
          </a:bodyPr>
          <a:lstStyle/>
          <a:p>
            <a:pPr marL="898525" lvl="1" indent="-441325" algn="ctr" eaLnBrk="1" hangingPunct="1"/>
            <a:r>
              <a:rPr lang="it-IT" altLang="it-IT" sz="2000" b="1" dirty="0">
                <a:solidFill>
                  <a:schemeClr val="tx1"/>
                </a:solidFill>
              </a:rPr>
              <a:t>Il brandeggio del vento</a:t>
            </a:r>
          </a:p>
          <a:p>
            <a:pPr marL="898525" lvl="1" indent="-441325" eaLnBrk="1" hangingPunct="1">
              <a:buFontTx/>
              <a:buChar char="•"/>
            </a:pPr>
            <a:r>
              <a:rPr lang="it-IT" altLang="it-IT" sz="1800" b="1" dirty="0">
                <a:solidFill>
                  <a:schemeClr val="tx1"/>
                </a:solidFill>
              </a:rPr>
              <a:t>La differenza tra le due letture estreme registrate </a:t>
            </a:r>
          </a:p>
          <a:p>
            <a:pPr marL="898525" lvl="1" indent="-441325" eaLnBrk="1" hangingPunct="1">
              <a:buFontTx/>
              <a:buChar char="•"/>
            </a:pPr>
            <a:r>
              <a:rPr lang="it-IT" altLang="it-IT" sz="1800" b="1" dirty="0">
                <a:solidFill>
                  <a:schemeClr val="tx1"/>
                </a:solidFill>
              </a:rPr>
              <a:t>Con un brandeggio di 10° il vento è “formato” </a:t>
            </a:r>
          </a:p>
          <a:p>
            <a:pPr marL="898525" lvl="1" indent="-441325" eaLnBrk="1" hangingPunct="1">
              <a:buFontTx/>
              <a:buChar char="•"/>
            </a:pPr>
            <a:r>
              <a:rPr lang="it-IT" altLang="it-IT" sz="1800" b="1" dirty="0">
                <a:solidFill>
                  <a:schemeClr val="tx1"/>
                </a:solidFill>
              </a:rPr>
              <a:t>Situazioni con brandeggio molto ampio</a:t>
            </a:r>
          </a:p>
          <a:p>
            <a:pPr marL="898525" lvl="1" indent="-441325" eaLnBrk="1" hangingPunct="1"/>
            <a:endParaRPr lang="it-IT" altLang="it-IT" sz="2000" b="1" dirty="0">
              <a:solidFill>
                <a:schemeClr val="tx1"/>
              </a:solidFill>
            </a:endParaRPr>
          </a:p>
        </p:txBody>
      </p:sp>
      <p:sp>
        <p:nvSpPr>
          <p:cNvPr id="277509" name="Rectangle 5"/>
          <p:cNvSpPr>
            <a:spLocks noChangeArrowheads="1"/>
          </p:cNvSpPr>
          <p:nvPr/>
        </p:nvSpPr>
        <p:spPr bwMode="auto">
          <a:xfrm>
            <a:off x="468313" y="1268413"/>
            <a:ext cx="8280400" cy="1081087"/>
          </a:xfrm>
          <a:prstGeom prst="rect">
            <a:avLst/>
          </a:prstGeom>
          <a:solidFill>
            <a:srgbClr val="DDDDDD"/>
          </a:solidFill>
          <a:ln w="38100">
            <a:solidFill>
              <a:schemeClr val="tx1"/>
            </a:solidFill>
            <a:miter lim="800000"/>
            <a:headEnd/>
            <a:tailEnd/>
          </a:ln>
          <a:effectLst/>
        </p:spPr>
        <p:txBody>
          <a:bodyPr/>
          <a:lstStyle/>
          <a:p>
            <a:pPr algn="ctr" eaLnBrk="1" hangingPunct="1">
              <a:defRPr/>
            </a:pPr>
            <a:r>
              <a:rPr lang="it-IT" sz="2000" b="1">
                <a:solidFill>
                  <a:schemeClr val="tx1"/>
                </a:solidFill>
                <a:latin typeface="Arial" charset="0"/>
              </a:rPr>
              <a:t>IL LETTO DEL VENTO</a:t>
            </a:r>
          </a:p>
          <a:p>
            <a:pPr algn="just" eaLnBrk="1" hangingPunct="1">
              <a:defRPr/>
            </a:pPr>
            <a:r>
              <a:rPr lang="it-IT" sz="2000" b="1">
                <a:solidFill>
                  <a:schemeClr val="tx1"/>
                </a:solidFill>
                <a:latin typeface="Arial" charset="0"/>
              </a:rPr>
              <a:t>La </a:t>
            </a:r>
            <a:r>
              <a:rPr lang="it-IT" sz="2000" b="1">
                <a:solidFill>
                  <a:srgbClr val="FF0000"/>
                </a:solidFill>
                <a:effectLst>
                  <a:outerShdw blurRad="38100" dist="38100" dir="2700000" algn="tl">
                    <a:srgbClr val="000000"/>
                  </a:outerShdw>
                </a:effectLst>
                <a:latin typeface="Arial" charset="0"/>
              </a:rPr>
              <a:t>direzione media del vento</a:t>
            </a:r>
            <a:r>
              <a:rPr lang="it-IT" sz="2000" b="1">
                <a:solidFill>
                  <a:schemeClr val="tx1"/>
                </a:solidFill>
                <a:latin typeface="Arial" charset="0"/>
              </a:rPr>
              <a:t> è quella che sarà usata come base  per qualunque ragionamento relativo al tracciamento del percorso</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91</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additive="base">
                                        <p:cTn id="7" dur="1000" fill="hold"/>
                                        <p:tgtEl>
                                          <p:spTgt spid="277507"/>
                                        </p:tgtEl>
                                        <p:attrNameLst>
                                          <p:attrName>ppt_x</p:attrName>
                                        </p:attrNameLst>
                                      </p:cBhvr>
                                      <p:tavLst>
                                        <p:tav tm="0">
                                          <p:val>
                                            <p:strVal val="#ppt_x"/>
                                          </p:val>
                                        </p:tav>
                                        <p:tav tm="100000">
                                          <p:val>
                                            <p:strVal val="#ppt_x"/>
                                          </p:val>
                                        </p:tav>
                                      </p:tavLst>
                                    </p:anim>
                                    <p:anim calcmode="lin" valueType="num">
                                      <p:cBhvr additive="base">
                                        <p:cTn id="8" dur="1000" fill="hold"/>
                                        <p:tgtEl>
                                          <p:spTgt spid="27750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77508"/>
                                        </p:tgtEl>
                                        <p:attrNameLst>
                                          <p:attrName>style.visibility</p:attrName>
                                        </p:attrNameLst>
                                      </p:cBhvr>
                                      <p:to>
                                        <p:strVal val="visible"/>
                                      </p:to>
                                    </p:set>
                                    <p:anim calcmode="lin" valueType="num">
                                      <p:cBhvr additive="base">
                                        <p:cTn id="12" dur="1000" fill="hold"/>
                                        <p:tgtEl>
                                          <p:spTgt spid="277508"/>
                                        </p:tgtEl>
                                        <p:attrNameLst>
                                          <p:attrName>ppt_x</p:attrName>
                                        </p:attrNameLst>
                                      </p:cBhvr>
                                      <p:tavLst>
                                        <p:tav tm="0">
                                          <p:val>
                                            <p:strVal val="#ppt_x"/>
                                          </p:val>
                                        </p:tav>
                                        <p:tav tm="100000">
                                          <p:val>
                                            <p:strVal val="#ppt_x"/>
                                          </p:val>
                                        </p:tav>
                                      </p:tavLst>
                                    </p:anim>
                                    <p:anim calcmode="lin" valueType="num">
                                      <p:cBhvr additive="base">
                                        <p:cTn id="13" dur="1000" fill="hold"/>
                                        <p:tgtEl>
                                          <p:spTgt spid="277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p:bldP spid="277508"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216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MURE A DRITTA E MURE A SINISTRA</a:t>
            </a:r>
          </a:p>
        </p:txBody>
      </p:sp>
      <p:sp>
        <p:nvSpPr>
          <p:cNvPr id="9216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285702" name="Picture 6"/>
          <p:cNvPicPr>
            <a:picLocks noChangeAspect="1" noChangeArrowheads="1"/>
          </p:cNvPicPr>
          <p:nvPr/>
        </p:nvPicPr>
        <p:blipFill>
          <a:blip r:embed="rId4" cstate="print"/>
          <a:srcRect/>
          <a:stretch>
            <a:fillRect/>
          </a:stretch>
        </p:blipFill>
        <p:spPr bwMode="auto">
          <a:xfrm>
            <a:off x="4852988" y="5713413"/>
            <a:ext cx="3963987" cy="758825"/>
          </a:xfrm>
          <a:prstGeom prst="rect">
            <a:avLst/>
          </a:prstGeom>
          <a:noFill/>
          <a:ln w="9525">
            <a:noFill/>
            <a:miter lim="800000"/>
            <a:headEnd/>
            <a:tailEnd/>
          </a:ln>
        </p:spPr>
      </p:pic>
      <p:pic>
        <p:nvPicPr>
          <p:cNvPr id="285703" name="Picture 7"/>
          <p:cNvPicPr>
            <a:picLocks noChangeAspect="1" noChangeArrowheads="1"/>
          </p:cNvPicPr>
          <p:nvPr/>
        </p:nvPicPr>
        <p:blipFill>
          <a:blip r:embed="rId5" cstate="print"/>
          <a:srcRect/>
          <a:stretch>
            <a:fillRect/>
          </a:stretch>
        </p:blipFill>
        <p:spPr bwMode="auto">
          <a:xfrm>
            <a:off x="714375" y="5661025"/>
            <a:ext cx="3190875" cy="796925"/>
          </a:xfrm>
          <a:prstGeom prst="rect">
            <a:avLst/>
          </a:prstGeom>
          <a:noFill/>
          <a:ln w="9525">
            <a:noFill/>
            <a:miter lim="800000"/>
            <a:headEnd/>
            <a:tailEnd/>
          </a:ln>
        </p:spPr>
      </p:pic>
      <p:pic>
        <p:nvPicPr>
          <p:cNvPr id="285704" name="Picture 8" descr="Area1"/>
          <p:cNvPicPr>
            <a:picLocks noChangeAspect="1" noChangeArrowheads="1"/>
          </p:cNvPicPr>
          <p:nvPr/>
        </p:nvPicPr>
        <p:blipFill>
          <a:blip r:embed="rId6" cstate="print"/>
          <a:srcRect/>
          <a:stretch>
            <a:fillRect/>
          </a:stretch>
        </p:blipFill>
        <p:spPr bwMode="auto">
          <a:xfrm>
            <a:off x="1019175" y="1016000"/>
            <a:ext cx="3819525" cy="4464050"/>
          </a:xfrm>
          <a:prstGeom prst="rect">
            <a:avLst/>
          </a:prstGeom>
          <a:noFill/>
          <a:ln w="9525">
            <a:noFill/>
            <a:miter lim="800000"/>
            <a:headEnd/>
            <a:tailEnd/>
          </a:ln>
        </p:spPr>
      </p:pic>
      <p:pic>
        <p:nvPicPr>
          <p:cNvPr id="285705" name="Picture 9" descr="Area2"/>
          <p:cNvPicPr>
            <a:picLocks noChangeAspect="1" noChangeArrowheads="1"/>
          </p:cNvPicPr>
          <p:nvPr/>
        </p:nvPicPr>
        <p:blipFill>
          <a:blip r:embed="rId7" cstate="print"/>
          <a:srcRect/>
          <a:stretch>
            <a:fillRect/>
          </a:stretch>
        </p:blipFill>
        <p:spPr bwMode="auto">
          <a:xfrm>
            <a:off x="5459413" y="1004888"/>
            <a:ext cx="2887662" cy="4500562"/>
          </a:xfrm>
          <a:prstGeom prst="rect">
            <a:avLst/>
          </a:prstGeom>
          <a:noFill/>
          <a:ln w="9525">
            <a:noFill/>
            <a:miter lim="800000"/>
            <a:headEnd/>
            <a:tailEnd/>
          </a:ln>
        </p:spPr>
      </p:pic>
      <p:sp>
        <p:nvSpPr>
          <p:cNvPr id="9"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92</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5704"/>
                                        </p:tgtEl>
                                        <p:attrNameLst>
                                          <p:attrName>style.visibility</p:attrName>
                                        </p:attrNameLst>
                                      </p:cBhvr>
                                      <p:to>
                                        <p:strVal val="visible"/>
                                      </p:to>
                                    </p:set>
                                    <p:anim calcmode="lin" valueType="num">
                                      <p:cBhvr additive="base">
                                        <p:cTn id="7" dur="500" fill="hold"/>
                                        <p:tgtEl>
                                          <p:spTgt spid="285704"/>
                                        </p:tgtEl>
                                        <p:attrNameLst>
                                          <p:attrName>ppt_x</p:attrName>
                                        </p:attrNameLst>
                                      </p:cBhvr>
                                      <p:tavLst>
                                        <p:tav tm="0">
                                          <p:val>
                                            <p:strVal val="#ppt_x"/>
                                          </p:val>
                                        </p:tav>
                                        <p:tav tm="100000">
                                          <p:val>
                                            <p:strVal val="#ppt_x"/>
                                          </p:val>
                                        </p:tav>
                                      </p:tavLst>
                                    </p:anim>
                                    <p:anim calcmode="lin" valueType="num">
                                      <p:cBhvr additive="base">
                                        <p:cTn id="8" dur="500" fill="hold"/>
                                        <p:tgtEl>
                                          <p:spTgt spid="2857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5705"/>
                                        </p:tgtEl>
                                        <p:attrNameLst>
                                          <p:attrName>style.visibility</p:attrName>
                                        </p:attrNameLst>
                                      </p:cBhvr>
                                      <p:to>
                                        <p:strVal val="visible"/>
                                      </p:to>
                                    </p:set>
                                    <p:anim calcmode="lin" valueType="num">
                                      <p:cBhvr additive="base">
                                        <p:cTn id="13" dur="500" fill="hold"/>
                                        <p:tgtEl>
                                          <p:spTgt spid="285705"/>
                                        </p:tgtEl>
                                        <p:attrNameLst>
                                          <p:attrName>ppt_x</p:attrName>
                                        </p:attrNameLst>
                                      </p:cBhvr>
                                      <p:tavLst>
                                        <p:tav tm="0">
                                          <p:val>
                                            <p:strVal val="#ppt_x"/>
                                          </p:val>
                                        </p:tav>
                                        <p:tav tm="100000">
                                          <p:val>
                                            <p:strVal val="#ppt_x"/>
                                          </p:val>
                                        </p:tav>
                                      </p:tavLst>
                                    </p:anim>
                                    <p:anim calcmode="lin" valueType="num">
                                      <p:cBhvr additive="base">
                                        <p:cTn id="14" dur="500" fill="hold"/>
                                        <p:tgtEl>
                                          <p:spTgt spid="28570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5702"/>
                                        </p:tgtEl>
                                        <p:attrNameLst>
                                          <p:attrName>style.visibility</p:attrName>
                                        </p:attrNameLst>
                                      </p:cBhvr>
                                      <p:to>
                                        <p:strVal val="visible"/>
                                      </p:to>
                                    </p:set>
                                    <p:anim calcmode="lin" valueType="num">
                                      <p:cBhvr additive="base">
                                        <p:cTn id="17" dur="2000" fill="hold"/>
                                        <p:tgtEl>
                                          <p:spTgt spid="285702"/>
                                        </p:tgtEl>
                                        <p:attrNameLst>
                                          <p:attrName>ppt_x</p:attrName>
                                        </p:attrNameLst>
                                      </p:cBhvr>
                                      <p:tavLst>
                                        <p:tav tm="0">
                                          <p:val>
                                            <p:strVal val="#ppt_x"/>
                                          </p:val>
                                        </p:tav>
                                        <p:tav tm="100000">
                                          <p:val>
                                            <p:strVal val="#ppt_x"/>
                                          </p:val>
                                        </p:tav>
                                      </p:tavLst>
                                    </p:anim>
                                    <p:anim calcmode="lin" valueType="num">
                                      <p:cBhvr additive="base">
                                        <p:cTn id="18" dur="2000" fill="hold"/>
                                        <p:tgtEl>
                                          <p:spTgt spid="2857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5703"/>
                                        </p:tgtEl>
                                        <p:attrNameLst>
                                          <p:attrName>style.visibility</p:attrName>
                                        </p:attrNameLst>
                                      </p:cBhvr>
                                      <p:to>
                                        <p:strVal val="visible"/>
                                      </p:to>
                                    </p:set>
                                    <p:anim calcmode="lin" valueType="num">
                                      <p:cBhvr additive="base">
                                        <p:cTn id="21" dur="3000" fill="hold"/>
                                        <p:tgtEl>
                                          <p:spTgt spid="285703"/>
                                        </p:tgtEl>
                                        <p:attrNameLst>
                                          <p:attrName>ppt_x</p:attrName>
                                        </p:attrNameLst>
                                      </p:cBhvr>
                                      <p:tavLst>
                                        <p:tav tm="0">
                                          <p:val>
                                            <p:strVal val="#ppt_x"/>
                                          </p:val>
                                        </p:tav>
                                        <p:tav tm="100000">
                                          <p:val>
                                            <p:strVal val="#ppt_x"/>
                                          </p:val>
                                        </p:tav>
                                      </p:tavLst>
                                    </p:anim>
                                    <p:anim calcmode="lin" valueType="num">
                                      <p:cBhvr additive="base">
                                        <p:cTn id="22" dur="3000" fill="hold"/>
                                        <p:tgtEl>
                                          <p:spTgt spid="285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3188"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AREA DI REGATA</a:t>
            </a:r>
          </a:p>
        </p:txBody>
      </p:sp>
      <p:sp>
        <p:nvSpPr>
          <p:cNvPr id="93186"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pic>
        <p:nvPicPr>
          <p:cNvPr id="93189" name="Picture 5" descr="C:\DOCUME~1\DANIEL~1\LOCALS~1\Temp\~AUT0022.bmp"/>
          <p:cNvPicPr>
            <a:picLocks noChangeAspect="1" noChangeArrowheads="1"/>
          </p:cNvPicPr>
          <p:nvPr/>
        </p:nvPicPr>
        <p:blipFill>
          <a:blip r:embed="rId4" cstate="print"/>
          <a:srcRect/>
          <a:stretch>
            <a:fillRect/>
          </a:stretch>
        </p:blipFill>
        <p:spPr bwMode="auto">
          <a:xfrm>
            <a:off x="762000" y="1219200"/>
            <a:ext cx="8382000" cy="3563938"/>
          </a:xfrm>
          <a:prstGeom prst="rect">
            <a:avLst/>
          </a:prstGeom>
          <a:noFill/>
          <a:ln w="9525">
            <a:noFill/>
            <a:miter lim="800000"/>
            <a:headEnd/>
            <a:tailEnd/>
          </a:ln>
        </p:spPr>
      </p:pic>
      <p:sp>
        <p:nvSpPr>
          <p:cNvPr id="93190" name="Text Box 6"/>
          <p:cNvSpPr txBox="1">
            <a:spLocks noChangeArrowheads="1"/>
          </p:cNvSpPr>
          <p:nvPr/>
        </p:nvSpPr>
        <p:spPr bwMode="auto">
          <a:xfrm>
            <a:off x="290513" y="4800600"/>
            <a:ext cx="8853487" cy="1384300"/>
          </a:xfrm>
          <a:prstGeom prst="rect">
            <a:avLst/>
          </a:prstGeom>
          <a:noFill/>
          <a:ln w="9525">
            <a:noFill/>
            <a:miter lim="800000"/>
            <a:headEnd/>
            <a:tailEnd/>
          </a:ln>
        </p:spPr>
        <p:txBody>
          <a:bodyPr>
            <a:spAutoFit/>
          </a:bodyPr>
          <a:lstStyle/>
          <a:p>
            <a:pPr>
              <a:spcBef>
                <a:spcPct val="50000"/>
              </a:spcBef>
            </a:pPr>
            <a:r>
              <a:rPr lang="en-US" sz="2000"/>
              <a:t>Salto di vento</a:t>
            </a:r>
            <a:r>
              <a:rPr lang="en-US" sz="2400"/>
              <a:t>	  0º		10º 		20º 		30º 	</a:t>
            </a:r>
            <a:r>
              <a:rPr lang="en-US" sz="600"/>
              <a:t>		</a:t>
            </a:r>
            <a:r>
              <a:rPr lang="en-US" sz="2400"/>
              <a:t>  </a:t>
            </a:r>
          </a:p>
          <a:p>
            <a:pPr>
              <a:spcBef>
                <a:spcPct val="50000"/>
              </a:spcBef>
            </a:pPr>
            <a:r>
              <a:rPr lang="en-US" sz="2000"/>
              <a:t>Area di regata</a:t>
            </a:r>
            <a:r>
              <a:rPr lang="en-US" sz="2400"/>
              <a:t>  100%          94%  		77% 		50%	</a:t>
            </a:r>
          </a:p>
        </p:txBody>
      </p:sp>
      <p:sp>
        <p:nvSpPr>
          <p:cNvPr id="93191" name="Text Box 7"/>
          <p:cNvSpPr txBox="1">
            <a:spLocks noChangeArrowheads="1"/>
          </p:cNvSpPr>
          <p:nvPr/>
        </p:nvSpPr>
        <p:spPr bwMode="auto">
          <a:xfrm>
            <a:off x="928688" y="2895600"/>
            <a:ext cx="1433512" cy="276225"/>
          </a:xfrm>
          <a:prstGeom prst="rect">
            <a:avLst/>
          </a:prstGeom>
          <a:noFill/>
          <a:ln w="9525">
            <a:noFill/>
            <a:miter lim="800000"/>
            <a:headEnd/>
            <a:tailEnd/>
          </a:ln>
        </p:spPr>
        <p:txBody>
          <a:bodyPr>
            <a:spAutoFit/>
          </a:bodyPr>
          <a:lstStyle/>
          <a:p>
            <a:pPr>
              <a:spcBef>
                <a:spcPct val="50000"/>
              </a:spcBef>
            </a:pPr>
            <a:r>
              <a:rPr lang="en-US" sz="1200"/>
              <a:t>BOA AL VENTO</a:t>
            </a:r>
            <a:endParaRPr lang="en-US" sz="1100"/>
          </a:p>
        </p:txBody>
      </p:sp>
      <p:sp>
        <p:nvSpPr>
          <p:cNvPr id="93192" name="Text Box 8"/>
          <p:cNvSpPr txBox="1">
            <a:spLocks noChangeArrowheads="1"/>
          </p:cNvSpPr>
          <p:nvPr/>
        </p:nvSpPr>
        <p:spPr bwMode="auto">
          <a:xfrm>
            <a:off x="460375" y="4386263"/>
            <a:ext cx="1752600" cy="277812"/>
          </a:xfrm>
          <a:prstGeom prst="rect">
            <a:avLst/>
          </a:prstGeom>
          <a:noFill/>
          <a:ln w="9525">
            <a:noFill/>
            <a:miter lim="800000"/>
            <a:headEnd/>
            <a:tailEnd/>
          </a:ln>
        </p:spPr>
        <p:txBody>
          <a:bodyPr>
            <a:spAutoFit/>
          </a:bodyPr>
          <a:lstStyle/>
          <a:p>
            <a:pPr>
              <a:spcBef>
                <a:spcPct val="50000"/>
              </a:spcBef>
            </a:pPr>
            <a:r>
              <a:rPr lang="en-US" sz="1200"/>
              <a:t>BOA SOTTOVENTO</a:t>
            </a:r>
          </a:p>
        </p:txBody>
      </p:sp>
      <p:sp>
        <p:nvSpPr>
          <p:cNvPr id="93193" name="Line 11"/>
          <p:cNvSpPr>
            <a:spLocks noChangeShapeType="1"/>
          </p:cNvSpPr>
          <p:nvPr/>
        </p:nvSpPr>
        <p:spPr bwMode="auto">
          <a:xfrm>
            <a:off x="2286000" y="3048000"/>
            <a:ext cx="152400" cy="0"/>
          </a:xfrm>
          <a:prstGeom prst="line">
            <a:avLst/>
          </a:prstGeom>
          <a:noFill/>
          <a:ln w="9525">
            <a:solidFill>
              <a:schemeClr val="tx1"/>
            </a:solidFill>
            <a:round/>
            <a:headEnd/>
            <a:tailEnd type="triangle" w="med" len="med"/>
          </a:ln>
        </p:spPr>
        <p:txBody>
          <a:bodyPr wrap="none" anchor="ctr"/>
          <a:lstStyle/>
          <a:p>
            <a:endParaRPr lang="it-IT"/>
          </a:p>
        </p:txBody>
      </p:sp>
      <p:sp>
        <p:nvSpPr>
          <p:cNvPr id="93194" name="Line 14"/>
          <p:cNvSpPr>
            <a:spLocks noChangeShapeType="1"/>
          </p:cNvSpPr>
          <p:nvPr/>
        </p:nvSpPr>
        <p:spPr bwMode="auto">
          <a:xfrm>
            <a:off x="2133600" y="4495800"/>
            <a:ext cx="152400" cy="0"/>
          </a:xfrm>
          <a:prstGeom prst="line">
            <a:avLst/>
          </a:prstGeom>
          <a:noFill/>
          <a:ln w="9525">
            <a:solidFill>
              <a:schemeClr val="tx1"/>
            </a:solidFill>
            <a:round/>
            <a:headEnd/>
            <a:tailEnd type="triangle" w="med" len="med"/>
          </a:ln>
        </p:spPr>
        <p:txBody>
          <a:bodyPr wrap="none" anchor="ctr"/>
          <a:lstStyle/>
          <a:p>
            <a:endParaRPr lang="it-IT"/>
          </a:p>
        </p:txBody>
      </p:sp>
      <p:sp>
        <p:nvSpPr>
          <p:cNvPr id="93195" name="CasellaDiTesto 7"/>
          <p:cNvSpPr txBox="1">
            <a:spLocks noChangeArrowheads="1"/>
          </p:cNvSpPr>
          <p:nvPr/>
        </p:nvSpPr>
        <p:spPr bwMode="auto">
          <a:xfrm>
            <a:off x="7667625" y="6580188"/>
            <a:ext cx="946150" cy="277812"/>
          </a:xfrm>
          <a:prstGeom prst="rect">
            <a:avLst/>
          </a:prstGeom>
          <a:noFill/>
          <a:ln w="9525">
            <a:noFill/>
            <a:miter lim="800000"/>
            <a:headEnd/>
            <a:tailEnd/>
          </a:ln>
        </p:spPr>
        <p:txBody>
          <a:bodyPr>
            <a:spAutoFit/>
          </a:bodyPr>
          <a:lstStyle/>
          <a:p>
            <a:pPr algn="ctr" eaLnBrk="1" hangingPunct="1"/>
            <a:r>
              <a:rPr lang="it-IT" altLang="it-IT" sz="1200" b="0"/>
              <a:t>04  2015</a:t>
            </a:r>
          </a:p>
        </p:txBody>
      </p:sp>
      <p:sp>
        <p:nvSpPr>
          <p:cNvPr id="12"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93</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7000" r="-17000"/>
          </a:stretch>
        </a:blip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CONSEGUENZE DI UN SALTO DI VENTO - 1</a:t>
            </a:r>
          </a:p>
        </p:txBody>
      </p:sp>
      <p:sp>
        <p:nvSpPr>
          <p:cNvPr id="1027"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graphicFrame>
        <p:nvGraphicFramePr>
          <p:cNvPr id="287751" name="Object 7"/>
          <p:cNvGraphicFramePr>
            <a:graphicFrameLocks noChangeAspect="1"/>
          </p:cNvGraphicFramePr>
          <p:nvPr/>
        </p:nvGraphicFramePr>
        <p:xfrm>
          <a:off x="1270000" y="1554163"/>
          <a:ext cx="7112000" cy="4579937"/>
        </p:xfrm>
        <a:graphic>
          <a:graphicData uri="http://schemas.openxmlformats.org/presentationml/2006/ole">
            <p:oleObj spid="_x0000_s3076" name="Chart" r:id="rId5" imgW="4579620" imgH="3375660" progId="Excel.Sheet.8">
              <p:embed/>
            </p:oleObj>
          </a:graphicData>
        </a:graphic>
      </p:graphicFrame>
      <p:sp>
        <p:nvSpPr>
          <p:cNvPr id="287752" name="Rectangle 8"/>
          <p:cNvSpPr>
            <a:spLocks noChangeArrowheads="1"/>
          </p:cNvSpPr>
          <p:nvPr/>
        </p:nvSpPr>
        <p:spPr bwMode="auto">
          <a:xfrm>
            <a:off x="2860675" y="1225550"/>
            <a:ext cx="3359150" cy="336550"/>
          </a:xfrm>
          <a:prstGeom prst="rect">
            <a:avLst/>
          </a:prstGeom>
          <a:noFill/>
          <a:ln w="9525">
            <a:noFill/>
            <a:miter lim="800000"/>
            <a:headEnd/>
            <a:tailEnd/>
          </a:ln>
        </p:spPr>
        <p:txBody>
          <a:bodyPr wrap="none">
            <a:spAutoFit/>
          </a:bodyPr>
          <a:lstStyle/>
          <a:p>
            <a:pPr eaLnBrk="1" hangingPunct="1"/>
            <a:r>
              <a:rPr lang="it-IT" altLang="it-IT" sz="1600" b="1">
                <a:solidFill>
                  <a:schemeClr val="tx1"/>
                </a:solidFill>
              </a:rPr>
              <a:t>% Riduzione del campo di regata</a:t>
            </a:r>
          </a:p>
        </p:txBody>
      </p:sp>
      <p:sp>
        <p:nvSpPr>
          <p:cNvPr id="287753" name="Rectangle 9"/>
          <p:cNvSpPr>
            <a:spLocks noChangeArrowheads="1"/>
          </p:cNvSpPr>
          <p:nvPr/>
        </p:nvSpPr>
        <p:spPr bwMode="auto">
          <a:xfrm>
            <a:off x="3222625" y="6018213"/>
            <a:ext cx="2309813" cy="336550"/>
          </a:xfrm>
          <a:prstGeom prst="rect">
            <a:avLst/>
          </a:prstGeom>
          <a:noFill/>
          <a:ln w="9525">
            <a:noFill/>
            <a:miter lim="800000"/>
            <a:headEnd/>
            <a:tailEnd/>
          </a:ln>
        </p:spPr>
        <p:txBody>
          <a:bodyPr wrap="none">
            <a:spAutoFit/>
          </a:bodyPr>
          <a:lstStyle/>
          <a:p>
            <a:pPr eaLnBrk="1" hangingPunct="1"/>
            <a:r>
              <a:rPr lang="it-IT" altLang="it-IT" sz="1600" b="1" dirty="0">
                <a:solidFill>
                  <a:schemeClr val="tx1"/>
                </a:solidFill>
              </a:rPr>
              <a:t>Salto di vento in gradi</a:t>
            </a:r>
          </a:p>
        </p:txBody>
      </p:sp>
      <p:sp>
        <p:nvSpPr>
          <p:cNvPr id="287754" name="Line 10"/>
          <p:cNvSpPr>
            <a:spLocks noChangeShapeType="1"/>
          </p:cNvSpPr>
          <p:nvPr/>
        </p:nvSpPr>
        <p:spPr bwMode="auto">
          <a:xfrm flipV="1">
            <a:off x="4762500" y="3832225"/>
            <a:ext cx="0" cy="1423988"/>
          </a:xfrm>
          <a:prstGeom prst="line">
            <a:avLst/>
          </a:prstGeom>
          <a:noFill/>
          <a:ln w="19050">
            <a:solidFill>
              <a:srgbClr val="FF0000"/>
            </a:solidFill>
            <a:prstDash val="lgDash"/>
            <a:round/>
            <a:headEnd/>
            <a:tailEnd/>
          </a:ln>
        </p:spPr>
        <p:txBody>
          <a:bodyPr/>
          <a:lstStyle/>
          <a:p>
            <a:endParaRPr lang="it-IT"/>
          </a:p>
        </p:txBody>
      </p:sp>
      <p:sp>
        <p:nvSpPr>
          <p:cNvPr id="287755" name="Line 11"/>
          <p:cNvSpPr>
            <a:spLocks noChangeShapeType="1"/>
          </p:cNvSpPr>
          <p:nvPr/>
        </p:nvSpPr>
        <p:spPr bwMode="auto">
          <a:xfrm flipH="1">
            <a:off x="2338388" y="3832225"/>
            <a:ext cx="2432050" cy="0"/>
          </a:xfrm>
          <a:prstGeom prst="line">
            <a:avLst/>
          </a:prstGeom>
          <a:noFill/>
          <a:ln w="19050">
            <a:solidFill>
              <a:srgbClr val="FF0000"/>
            </a:solidFill>
            <a:prstDash val="lgDash"/>
            <a:round/>
            <a:headEnd/>
            <a:tailEnd/>
          </a:ln>
        </p:spPr>
        <p:txBody>
          <a:bodyPr/>
          <a:lstStyle/>
          <a:p>
            <a:endParaRPr lang="it-IT"/>
          </a:p>
        </p:txBody>
      </p:sp>
      <p:sp>
        <p:nvSpPr>
          <p:cNvPr id="287756" name="Rectangle 12"/>
          <p:cNvSpPr>
            <a:spLocks noChangeArrowheads="1"/>
          </p:cNvSpPr>
          <p:nvPr/>
        </p:nvSpPr>
        <p:spPr bwMode="auto">
          <a:xfrm>
            <a:off x="2482850" y="4086225"/>
            <a:ext cx="2239963" cy="730250"/>
          </a:xfrm>
          <a:prstGeom prst="rect">
            <a:avLst/>
          </a:prstGeom>
          <a:noFill/>
          <a:ln w="9525">
            <a:noFill/>
            <a:miter lim="800000"/>
            <a:headEnd/>
            <a:tailEnd/>
          </a:ln>
        </p:spPr>
        <p:txBody>
          <a:bodyPr>
            <a:spAutoFit/>
          </a:bodyPr>
          <a:lstStyle/>
          <a:p>
            <a:pPr eaLnBrk="1" hangingPunct="1"/>
            <a:r>
              <a:rPr lang="it-IT" altLang="it-IT" sz="1400">
                <a:solidFill>
                  <a:srgbClr val="FF0000"/>
                </a:solidFill>
              </a:rPr>
              <a:t>Con 30° di rotazione del vento il campo di gara si è ridotto al 50%</a:t>
            </a:r>
          </a:p>
        </p:txBody>
      </p:sp>
      <p:sp>
        <p:nvSpPr>
          <p:cNvPr id="11"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94</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7751"/>
                                        </p:tgtEl>
                                        <p:attrNameLst>
                                          <p:attrName>style.visibility</p:attrName>
                                        </p:attrNameLst>
                                      </p:cBhvr>
                                      <p:to>
                                        <p:strVal val="visible"/>
                                      </p:to>
                                    </p:set>
                                    <p:anim calcmode="lin" valueType="num">
                                      <p:cBhvr additive="base">
                                        <p:cTn id="7" dur="500" fill="hold"/>
                                        <p:tgtEl>
                                          <p:spTgt spid="287751"/>
                                        </p:tgtEl>
                                        <p:attrNameLst>
                                          <p:attrName>ppt_x</p:attrName>
                                        </p:attrNameLst>
                                      </p:cBhvr>
                                      <p:tavLst>
                                        <p:tav tm="0">
                                          <p:val>
                                            <p:strVal val="#ppt_x"/>
                                          </p:val>
                                        </p:tav>
                                        <p:tav tm="100000">
                                          <p:val>
                                            <p:strVal val="#ppt_x"/>
                                          </p:val>
                                        </p:tav>
                                      </p:tavLst>
                                    </p:anim>
                                    <p:anim calcmode="lin" valueType="num">
                                      <p:cBhvr additive="base">
                                        <p:cTn id="8" dur="500" fill="hold"/>
                                        <p:tgtEl>
                                          <p:spTgt spid="28775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7752"/>
                                        </p:tgtEl>
                                        <p:attrNameLst>
                                          <p:attrName>style.visibility</p:attrName>
                                        </p:attrNameLst>
                                      </p:cBhvr>
                                      <p:to>
                                        <p:strVal val="visible"/>
                                      </p:to>
                                    </p:set>
                                    <p:anim calcmode="lin" valueType="num">
                                      <p:cBhvr additive="base">
                                        <p:cTn id="12" dur="2000" fill="hold"/>
                                        <p:tgtEl>
                                          <p:spTgt spid="287752"/>
                                        </p:tgtEl>
                                        <p:attrNameLst>
                                          <p:attrName>ppt_x</p:attrName>
                                        </p:attrNameLst>
                                      </p:cBhvr>
                                      <p:tavLst>
                                        <p:tav tm="0">
                                          <p:val>
                                            <p:strVal val="#ppt_x"/>
                                          </p:val>
                                        </p:tav>
                                        <p:tav tm="100000">
                                          <p:val>
                                            <p:strVal val="#ppt_x"/>
                                          </p:val>
                                        </p:tav>
                                      </p:tavLst>
                                    </p:anim>
                                    <p:anim calcmode="lin" valueType="num">
                                      <p:cBhvr additive="base">
                                        <p:cTn id="13" dur="2000" fill="hold"/>
                                        <p:tgtEl>
                                          <p:spTgt spid="28775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7753"/>
                                        </p:tgtEl>
                                        <p:attrNameLst>
                                          <p:attrName>style.visibility</p:attrName>
                                        </p:attrNameLst>
                                      </p:cBhvr>
                                      <p:to>
                                        <p:strVal val="visible"/>
                                      </p:to>
                                    </p:set>
                                    <p:anim calcmode="lin" valueType="num">
                                      <p:cBhvr additive="base">
                                        <p:cTn id="16" dur="2000" fill="hold"/>
                                        <p:tgtEl>
                                          <p:spTgt spid="287753"/>
                                        </p:tgtEl>
                                        <p:attrNameLst>
                                          <p:attrName>ppt_x</p:attrName>
                                        </p:attrNameLst>
                                      </p:cBhvr>
                                      <p:tavLst>
                                        <p:tav tm="0">
                                          <p:val>
                                            <p:strVal val="#ppt_x"/>
                                          </p:val>
                                        </p:tav>
                                        <p:tav tm="100000">
                                          <p:val>
                                            <p:strVal val="#ppt_x"/>
                                          </p:val>
                                        </p:tav>
                                      </p:tavLst>
                                    </p:anim>
                                    <p:anim calcmode="lin" valueType="num">
                                      <p:cBhvr additive="base">
                                        <p:cTn id="17" dur="2000" fill="hold"/>
                                        <p:tgtEl>
                                          <p:spTgt spid="28775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2" presetClass="entr" presetSubtype="8" fill="hold" grpId="0" nodeType="afterEffect">
                                  <p:stCondLst>
                                    <p:cond delay="1000"/>
                                  </p:stCondLst>
                                  <p:childTnLst>
                                    <p:set>
                                      <p:cBhvr>
                                        <p:cTn id="20" dur="1" fill="hold">
                                          <p:stCondLst>
                                            <p:cond delay="0"/>
                                          </p:stCondLst>
                                        </p:cTn>
                                        <p:tgtEl>
                                          <p:spTgt spid="287754"/>
                                        </p:tgtEl>
                                        <p:attrNameLst>
                                          <p:attrName>style.visibility</p:attrName>
                                        </p:attrNameLst>
                                      </p:cBhvr>
                                      <p:to>
                                        <p:strVal val="visible"/>
                                      </p:to>
                                    </p:set>
                                    <p:anim calcmode="lin" valueType="num">
                                      <p:cBhvr additive="base">
                                        <p:cTn id="21" dur="2000" fill="hold"/>
                                        <p:tgtEl>
                                          <p:spTgt spid="287754"/>
                                        </p:tgtEl>
                                        <p:attrNameLst>
                                          <p:attrName>ppt_x</p:attrName>
                                        </p:attrNameLst>
                                      </p:cBhvr>
                                      <p:tavLst>
                                        <p:tav tm="0">
                                          <p:val>
                                            <p:strVal val="0-#ppt_w/2"/>
                                          </p:val>
                                        </p:tav>
                                        <p:tav tm="100000">
                                          <p:val>
                                            <p:strVal val="#ppt_x"/>
                                          </p:val>
                                        </p:tav>
                                      </p:tavLst>
                                    </p:anim>
                                    <p:anim calcmode="lin" valueType="num">
                                      <p:cBhvr additive="base">
                                        <p:cTn id="22" dur="2000" fill="hold"/>
                                        <p:tgtEl>
                                          <p:spTgt spid="28775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500"/>
                            </p:stCondLst>
                            <p:childTnLst>
                              <p:par>
                                <p:cTn id="24" presetID="2" presetClass="entr" presetSubtype="8" fill="hold" grpId="0" nodeType="afterEffect">
                                  <p:stCondLst>
                                    <p:cond delay="0"/>
                                  </p:stCondLst>
                                  <p:childTnLst>
                                    <p:set>
                                      <p:cBhvr>
                                        <p:cTn id="25" dur="1" fill="hold">
                                          <p:stCondLst>
                                            <p:cond delay="0"/>
                                          </p:stCondLst>
                                        </p:cTn>
                                        <p:tgtEl>
                                          <p:spTgt spid="287755"/>
                                        </p:tgtEl>
                                        <p:attrNameLst>
                                          <p:attrName>style.visibility</p:attrName>
                                        </p:attrNameLst>
                                      </p:cBhvr>
                                      <p:to>
                                        <p:strVal val="visible"/>
                                      </p:to>
                                    </p:set>
                                    <p:anim calcmode="lin" valueType="num">
                                      <p:cBhvr additive="base">
                                        <p:cTn id="26" dur="2000" fill="hold"/>
                                        <p:tgtEl>
                                          <p:spTgt spid="287755"/>
                                        </p:tgtEl>
                                        <p:attrNameLst>
                                          <p:attrName>ppt_x</p:attrName>
                                        </p:attrNameLst>
                                      </p:cBhvr>
                                      <p:tavLst>
                                        <p:tav tm="0">
                                          <p:val>
                                            <p:strVal val="0-#ppt_w/2"/>
                                          </p:val>
                                        </p:tav>
                                        <p:tav tm="100000">
                                          <p:val>
                                            <p:strVal val="#ppt_x"/>
                                          </p:val>
                                        </p:tav>
                                      </p:tavLst>
                                    </p:anim>
                                    <p:anim calcmode="lin" valueType="num">
                                      <p:cBhvr additive="base">
                                        <p:cTn id="27" dur="2000" fill="hold"/>
                                        <p:tgtEl>
                                          <p:spTgt spid="28775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7500"/>
                            </p:stCondLst>
                            <p:childTnLst>
                              <p:par>
                                <p:cTn id="29" presetID="2" presetClass="entr" presetSubtype="8" fill="hold" grpId="0" nodeType="afterEffect">
                                  <p:stCondLst>
                                    <p:cond delay="0"/>
                                  </p:stCondLst>
                                  <p:childTnLst>
                                    <p:set>
                                      <p:cBhvr>
                                        <p:cTn id="30" dur="1" fill="hold">
                                          <p:stCondLst>
                                            <p:cond delay="0"/>
                                          </p:stCondLst>
                                        </p:cTn>
                                        <p:tgtEl>
                                          <p:spTgt spid="287756"/>
                                        </p:tgtEl>
                                        <p:attrNameLst>
                                          <p:attrName>style.visibility</p:attrName>
                                        </p:attrNameLst>
                                      </p:cBhvr>
                                      <p:to>
                                        <p:strVal val="visible"/>
                                      </p:to>
                                    </p:set>
                                    <p:anim calcmode="lin" valueType="num">
                                      <p:cBhvr additive="base">
                                        <p:cTn id="31" dur="2000" fill="hold"/>
                                        <p:tgtEl>
                                          <p:spTgt spid="287756"/>
                                        </p:tgtEl>
                                        <p:attrNameLst>
                                          <p:attrName>ppt_x</p:attrName>
                                        </p:attrNameLst>
                                      </p:cBhvr>
                                      <p:tavLst>
                                        <p:tav tm="0">
                                          <p:val>
                                            <p:strVal val="0-#ppt_w/2"/>
                                          </p:val>
                                        </p:tav>
                                        <p:tav tm="100000">
                                          <p:val>
                                            <p:strVal val="#ppt_x"/>
                                          </p:val>
                                        </p:tav>
                                      </p:tavLst>
                                    </p:anim>
                                    <p:anim calcmode="lin" valueType="num">
                                      <p:cBhvr additive="base">
                                        <p:cTn id="32" dur="2000" fill="hold"/>
                                        <p:tgtEl>
                                          <p:spTgt spid="287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7751" grpId="0"/>
      <p:bldP spid="287752" grpId="0"/>
      <p:bldP spid="287753" grpId="0"/>
      <p:bldP spid="287754" grpId="0" animBg="1"/>
      <p:bldP spid="287755" grpId="0" animBg="1"/>
      <p:bldP spid="287756"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7000" r="-17000"/>
          </a:stretch>
        </a:blip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sz="2400" b="1" smtClean="0"/>
              <a:t>CONSEGUENZE DI UN SALTO DI VENTO - 2</a:t>
            </a:r>
          </a:p>
        </p:txBody>
      </p:sp>
      <p:sp>
        <p:nvSpPr>
          <p:cNvPr id="2051"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graphicFrame>
        <p:nvGraphicFramePr>
          <p:cNvPr id="289798" name="Object 6"/>
          <p:cNvGraphicFramePr>
            <a:graphicFrameLocks noChangeAspect="1"/>
          </p:cNvGraphicFramePr>
          <p:nvPr/>
        </p:nvGraphicFramePr>
        <p:xfrm>
          <a:off x="457200" y="1601788"/>
          <a:ext cx="8229600" cy="4521200"/>
        </p:xfrm>
        <a:graphic>
          <a:graphicData uri="http://schemas.openxmlformats.org/presentationml/2006/ole">
            <p:oleObj spid="_x0000_s4100" name="Chart" r:id="rId5" imgW="7753395" imgH="4333802" progId="MSGraph.Chart.8">
              <p:embed followColorScheme="full"/>
            </p:oleObj>
          </a:graphicData>
        </a:graphic>
      </p:graphicFrame>
      <p:sp>
        <p:nvSpPr>
          <p:cNvPr id="289799" name="Rectangle 7"/>
          <p:cNvSpPr>
            <a:spLocks noChangeArrowheads="1"/>
          </p:cNvSpPr>
          <p:nvPr/>
        </p:nvSpPr>
        <p:spPr bwMode="auto">
          <a:xfrm>
            <a:off x="3157538" y="5670550"/>
            <a:ext cx="3006725" cy="336550"/>
          </a:xfrm>
          <a:prstGeom prst="rect">
            <a:avLst/>
          </a:prstGeom>
          <a:noFill/>
          <a:ln w="9525">
            <a:noFill/>
            <a:miter lim="800000"/>
            <a:headEnd/>
            <a:tailEnd/>
          </a:ln>
        </p:spPr>
        <p:txBody>
          <a:bodyPr wrap="none">
            <a:spAutoFit/>
          </a:bodyPr>
          <a:lstStyle/>
          <a:p>
            <a:pPr algn="ctr" eaLnBrk="1" hangingPunct="1"/>
            <a:r>
              <a:rPr lang="it-IT" altLang="it-IT" sz="1600">
                <a:solidFill>
                  <a:schemeClr val="tx1"/>
                </a:solidFill>
              </a:rPr>
              <a:t>Tempo passato su ogni mura</a:t>
            </a:r>
          </a:p>
        </p:txBody>
      </p:sp>
      <p:sp>
        <p:nvSpPr>
          <p:cNvPr id="289800" name="Rectangle 8"/>
          <p:cNvSpPr>
            <a:spLocks noChangeArrowheads="1"/>
          </p:cNvSpPr>
          <p:nvPr/>
        </p:nvSpPr>
        <p:spPr bwMode="auto">
          <a:xfrm>
            <a:off x="179388" y="5314950"/>
            <a:ext cx="2787650" cy="730250"/>
          </a:xfrm>
          <a:prstGeom prst="rect">
            <a:avLst/>
          </a:prstGeom>
          <a:noFill/>
          <a:ln w="9525">
            <a:noFill/>
            <a:miter lim="800000"/>
            <a:headEnd/>
            <a:tailEnd/>
          </a:ln>
        </p:spPr>
        <p:txBody>
          <a:bodyPr>
            <a:spAutoFit/>
          </a:bodyPr>
          <a:lstStyle/>
          <a:p>
            <a:pPr eaLnBrk="1" hangingPunct="1"/>
            <a:r>
              <a:rPr lang="it-IT" altLang="it-IT" sz="1400">
                <a:solidFill>
                  <a:schemeClr val="accent2"/>
                </a:solidFill>
              </a:rPr>
              <a:t>Con 30° di rotazione del vento il tempo passato mure a sinistra si è ridotto al 21%</a:t>
            </a:r>
          </a:p>
        </p:txBody>
      </p:sp>
      <p:sp>
        <p:nvSpPr>
          <p:cNvPr id="289801" name="Line 9"/>
          <p:cNvSpPr>
            <a:spLocks noChangeShapeType="1"/>
          </p:cNvSpPr>
          <p:nvPr/>
        </p:nvSpPr>
        <p:spPr bwMode="auto">
          <a:xfrm>
            <a:off x="3084513" y="3195638"/>
            <a:ext cx="0" cy="2195512"/>
          </a:xfrm>
          <a:prstGeom prst="line">
            <a:avLst/>
          </a:prstGeom>
          <a:noFill/>
          <a:ln w="19050">
            <a:solidFill>
              <a:schemeClr val="accent2"/>
            </a:solidFill>
            <a:prstDash val="lgDash"/>
            <a:round/>
            <a:headEnd/>
            <a:tailEnd/>
          </a:ln>
        </p:spPr>
        <p:txBody>
          <a:bodyPr/>
          <a:lstStyle/>
          <a:p>
            <a:endParaRPr lang="it-IT"/>
          </a:p>
        </p:txBody>
      </p:sp>
      <p:sp>
        <p:nvSpPr>
          <p:cNvPr id="289802" name="Rectangle 10"/>
          <p:cNvSpPr>
            <a:spLocks noChangeArrowheads="1"/>
          </p:cNvSpPr>
          <p:nvPr/>
        </p:nvSpPr>
        <p:spPr bwMode="auto">
          <a:xfrm rot="-5400000">
            <a:off x="-61119" y="3321844"/>
            <a:ext cx="2103438" cy="336550"/>
          </a:xfrm>
          <a:prstGeom prst="rect">
            <a:avLst/>
          </a:prstGeom>
          <a:noFill/>
          <a:ln w="9525">
            <a:noFill/>
            <a:miter lim="800000"/>
            <a:headEnd/>
            <a:tailEnd/>
          </a:ln>
        </p:spPr>
        <p:txBody>
          <a:bodyPr wrap="none">
            <a:spAutoFit/>
          </a:bodyPr>
          <a:lstStyle/>
          <a:p>
            <a:pPr algn="ctr" eaLnBrk="1" hangingPunct="1"/>
            <a:r>
              <a:rPr lang="it-IT" altLang="it-IT" sz="1600">
                <a:solidFill>
                  <a:schemeClr val="tx1"/>
                </a:solidFill>
              </a:rPr>
              <a:t>Rotazione del vento</a:t>
            </a:r>
          </a:p>
        </p:txBody>
      </p:sp>
      <p:sp>
        <p:nvSpPr>
          <p:cNvPr id="10"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95</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9798"/>
                                        </p:tgtEl>
                                        <p:attrNameLst>
                                          <p:attrName>style.visibility</p:attrName>
                                        </p:attrNameLst>
                                      </p:cBhvr>
                                      <p:to>
                                        <p:strVal val="visible"/>
                                      </p:to>
                                    </p:set>
                                    <p:anim calcmode="lin" valueType="num">
                                      <p:cBhvr additive="base">
                                        <p:cTn id="7" dur="500" fill="hold"/>
                                        <p:tgtEl>
                                          <p:spTgt spid="289798"/>
                                        </p:tgtEl>
                                        <p:attrNameLst>
                                          <p:attrName>ppt_x</p:attrName>
                                        </p:attrNameLst>
                                      </p:cBhvr>
                                      <p:tavLst>
                                        <p:tav tm="0">
                                          <p:val>
                                            <p:strVal val="#ppt_x"/>
                                          </p:val>
                                        </p:tav>
                                        <p:tav tm="100000">
                                          <p:val>
                                            <p:strVal val="#ppt_x"/>
                                          </p:val>
                                        </p:tav>
                                      </p:tavLst>
                                    </p:anim>
                                    <p:anim calcmode="lin" valueType="num">
                                      <p:cBhvr additive="base">
                                        <p:cTn id="8" dur="500" fill="hold"/>
                                        <p:tgtEl>
                                          <p:spTgt spid="28979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9799"/>
                                        </p:tgtEl>
                                        <p:attrNameLst>
                                          <p:attrName>style.visibility</p:attrName>
                                        </p:attrNameLst>
                                      </p:cBhvr>
                                      <p:to>
                                        <p:strVal val="visible"/>
                                      </p:to>
                                    </p:set>
                                    <p:anim calcmode="lin" valueType="num">
                                      <p:cBhvr additive="base">
                                        <p:cTn id="12" dur="2000" fill="hold"/>
                                        <p:tgtEl>
                                          <p:spTgt spid="289799"/>
                                        </p:tgtEl>
                                        <p:attrNameLst>
                                          <p:attrName>ppt_x</p:attrName>
                                        </p:attrNameLst>
                                      </p:cBhvr>
                                      <p:tavLst>
                                        <p:tav tm="0">
                                          <p:val>
                                            <p:strVal val="#ppt_x"/>
                                          </p:val>
                                        </p:tav>
                                        <p:tav tm="100000">
                                          <p:val>
                                            <p:strVal val="#ppt_x"/>
                                          </p:val>
                                        </p:tav>
                                      </p:tavLst>
                                    </p:anim>
                                    <p:anim calcmode="lin" valueType="num">
                                      <p:cBhvr additive="base">
                                        <p:cTn id="13" dur="2000" fill="hold"/>
                                        <p:tgtEl>
                                          <p:spTgt spid="28979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289802"/>
                                        </p:tgtEl>
                                        <p:attrNameLst>
                                          <p:attrName>style.visibility</p:attrName>
                                        </p:attrNameLst>
                                      </p:cBhvr>
                                      <p:to>
                                        <p:strVal val="visible"/>
                                      </p:to>
                                    </p:set>
                                    <p:anim calcmode="lin" valueType="num">
                                      <p:cBhvr additive="base">
                                        <p:cTn id="17" dur="2000" fill="hold"/>
                                        <p:tgtEl>
                                          <p:spTgt spid="289802"/>
                                        </p:tgtEl>
                                        <p:attrNameLst>
                                          <p:attrName>ppt_x</p:attrName>
                                        </p:attrNameLst>
                                      </p:cBhvr>
                                      <p:tavLst>
                                        <p:tav tm="0">
                                          <p:val>
                                            <p:strVal val="#ppt_x"/>
                                          </p:val>
                                        </p:tav>
                                        <p:tav tm="100000">
                                          <p:val>
                                            <p:strVal val="#ppt_x"/>
                                          </p:val>
                                        </p:tav>
                                      </p:tavLst>
                                    </p:anim>
                                    <p:anim calcmode="lin" valueType="num">
                                      <p:cBhvr additive="base">
                                        <p:cTn id="18" dur="2000" fill="hold"/>
                                        <p:tgtEl>
                                          <p:spTgt spid="28980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289801"/>
                                        </p:tgtEl>
                                        <p:attrNameLst>
                                          <p:attrName>style.visibility</p:attrName>
                                        </p:attrNameLst>
                                      </p:cBhvr>
                                      <p:to>
                                        <p:strVal val="visible"/>
                                      </p:to>
                                    </p:set>
                                    <p:anim calcmode="lin" valueType="num">
                                      <p:cBhvr additive="base">
                                        <p:cTn id="22" dur="2000" fill="hold"/>
                                        <p:tgtEl>
                                          <p:spTgt spid="289801"/>
                                        </p:tgtEl>
                                        <p:attrNameLst>
                                          <p:attrName>ppt_x</p:attrName>
                                        </p:attrNameLst>
                                      </p:cBhvr>
                                      <p:tavLst>
                                        <p:tav tm="0">
                                          <p:val>
                                            <p:strVal val="0-#ppt_w/2"/>
                                          </p:val>
                                        </p:tav>
                                        <p:tav tm="100000">
                                          <p:val>
                                            <p:strVal val="#ppt_x"/>
                                          </p:val>
                                        </p:tav>
                                      </p:tavLst>
                                    </p:anim>
                                    <p:anim calcmode="lin" valueType="num">
                                      <p:cBhvr additive="base">
                                        <p:cTn id="23" dur="2000" fill="hold"/>
                                        <p:tgtEl>
                                          <p:spTgt spid="28980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7500"/>
                            </p:stCondLst>
                            <p:childTnLst>
                              <p:par>
                                <p:cTn id="25" presetID="2" presetClass="entr" presetSubtype="8" fill="hold" grpId="0" nodeType="afterEffect">
                                  <p:stCondLst>
                                    <p:cond delay="0"/>
                                  </p:stCondLst>
                                  <p:childTnLst>
                                    <p:set>
                                      <p:cBhvr>
                                        <p:cTn id="26" dur="1" fill="hold">
                                          <p:stCondLst>
                                            <p:cond delay="0"/>
                                          </p:stCondLst>
                                        </p:cTn>
                                        <p:tgtEl>
                                          <p:spTgt spid="289800"/>
                                        </p:tgtEl>
                                        <p:attrNameLst>
                                          <p:attrName>style.visibility</p:attrName>
                                        </p:attrNameLst>
                                      </p:cBhvr>
                                      <p:to>
                                        <p:strVal val="visible"/>
                                      </p:to>
                                    </p:set>
                                    <p:anim calcmode="lin" valueType="num">
                                      <p:cBhvr additive="base">
                                        <p:cTn id="27" dur="2000" fill="hold"/>
                                        <p:tgtEl>
                                          <p:spTgt spid="289800"/>
                                        </p:tgtEl>
                                        <p:attrNameLst>
                                          <p:attrName>ppt_x</p:attrName>
                                        </p:attrNameLst>
                                      </p:cBhvr>
                                      <p:tavLst>
                                        <p:tav tm="0">
                                          <p:val>
                                            <p:strVal val="0-#ppt_w/2"/>
                                          </p:val>
                                        </p:tav>
                                        <p:tav tm="100000">
                                          <p:val>
                                            <p:strVal val="#ppt_x"/>
                                          </p:val>
                                        </p:tav>
                                      </p:tavLst>
                                    </p:anim>
                                    <p:anim calcmode="lin" valueType="num">
                                      <p:cBhvr additive="base">
                                        <p:cTn id="28" dur="2000" fill="hold"/>
                                        <p:tgtEl>
                                          <p:spTgt spid="2898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9798" grpId="0"/>
      <p:bldP spid="289799" grpId="0"/>
      <p:bldP spid="289800" grpId="0"/>
      <p:bldP spid="289801" grpId="0" animBg="1"/>
      <p:bldP spid="289802"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4212"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INTENSITA’ DEL VENTO</a:t>
            </a:r>
          </a:p>
        </p:txBody>
      </p:sp>
      <p:sp>
        <p:nvSpPr>
          <p:cNvPr id="94210"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4213" name="Rectangle 4"/>
          <p:cNvSpPr>
            <a:spLocks noChangeArrowheads="1"/>
          </p:cNvSpPr>
          <p:nvPr/>
        </p:nvSpPr>
        <p:spPr bwMode="auto">
          <a:xfrm>
            <a:off x="1316038" y="1339850"/>
            <a:ext cx="6515100" cy="1616075"/>
          </a:xfrm>
          <a:prstGeom prst="rect">
            <a:avLst/>
          </a:prstGeom>
          <a:noFill/>
          <a:ln w="9525">
            <a:noFill/>
            <a:miter lim="800000"/>
            <a:headEnd/>
            <a:tailEnd/>
          </a:ln>
        </p:spPr>
        <p:txBody>
          <a:bodyPr>
            <a:spAutoFit/>
          </a:bodyPr>
          <a:lstStyle/>
          <a:p>
            <a:pPr marL="712788" indent="-712788" algn="just" eaLnBrk="1" hangingPunct="1"/>
            <a:r>
              <a:rPr lang="it-IT" altLang="it-IT" sz="2000" b="1" dirty="0">
                <a:solidFill>
                  <a:schemeClr val="tx1"/>
                </a:solidFill>
              </a:rPr>
              <a:t>Rilevare l’intensità del vento – L’anemometro</a:t>
            </a:r>
          </a:p>
          <a:p>
            <a:pPr marL="712788" indent="-712788" algn="just" eaLnBrk="1" hangingPunct="1"/>
            <a:endParaRPr lang="it-IT" altLang="it-IT" sz="2000" dirty="0">
              <a:solidFill>
                <a:schemeClr val="tx1"/>
              </a:solidFill>
            </a:endParaRPr>
          </a:p>
          <a:p>
            <a:pPr marL="712788" indent="-712788" algn="just" eaLnBrk="1" hangingPunct="1"/>
            <a:r>
              <a:rPr lang="it-IT" altLang="it-IT" sz="2000" b="1" dirty="0">
                <a:solidFill>
                  <a:schemeClr val="tx1"/>
                </a:solidFill>
              </a:rPr>
              <a:t>Vento minimo e massimo per regatare</a:t>
            </a:r>
          </a:p>
          <a:p>
            <a:pPr marL="712788" indent="-712788" algn="just" eaLnBrk="1" hangingPunct="1"/>
            <a:r>
              <a:rPr lang="it-IT" altLang="it-IT" sz="2000" b="1" dirty="0">
                <a:solidFill>
                  <a:schemeClr val="tx1"/>
                </a:solidFill>
              </a:rPr>
              <a:t>Linee guida delle classi  </a:t>
            </a:r>
            <a:r>
              <a:rPr lang="it-IT" altLang="it-IT" sz="2000" b="0" dirty="0">
                <a:solidFill>
                  <a:schemeClr val="tx1"/>
                </a:solidFill>
              </a:rPr>
              <a:t>(sono solo linee guida – la decisione finale spetta al Presidente del C di R)</a:t>
            </a:r>
          </a:p>
        </p:txBody>
      </p:sp>
      <p:sp>
        <p:nvSpPr>
          <p:cNvPr id="117765" name="Rectangle 5"/>
          <p:cNvSpPr>
            <a:spLocks noChangeArrowheads="1"/>
          </p:cNvSpPr>
          <p:nvPr/>
        </p:nvSpPr>
        <p:spPr bwMode="auto">
          <a:xfrm>
            <a:off x="814388" y="3149600"/>
            <a:ext cx="7548562" cy="3140075"/>
          </a:xfrm>
          <a:prstGeom prst="rect">
            <a:avLst/>
          </a:prstGeom>
          <a:noFill/>
          <a:ln w="9525">
            <a:noFill/>
            <a:miter lim="800000"/>
            <a:headEnd/>
            <a:tailEnd/>
          </a:ln>
        </p:spPr>
        <p:txBody>
          <a:bodyPr>
            <a:spAutoFit/>
          </a:bodyPr>
          <a:lstStyle/>
          <a:p>
            <a:pPr marL="174625" indent="-174625" eaLnBrk="1" hangingPunct="1"/>
            <a:r>
              <a:rPr lang="it-IT" altLang="it-IT" sz="2000" b="1" dirty="0">
                <a:solidFill>
                  <a:srgbClr val="003399"/>
                </a:solidFill>
              </a:rPr>
              <a:t>Vento minimo</a:t>
            </a:r>
            <a:r>
              <a:rPr lang="it-IT" altLang="it-IT" sz="2000" b="1" dirty="0">
                <a:solidFill>
                  <a:schemeClr val="tx1"/>
                </a:solidFill>
              </a:rPr>
              <a:t> </a:t>
            </a:r>
          </a:p>
          <a:p>
            <a:pPr marL="174625" indent="-174625" eaLnBrk="1" hangingPunct="1"/>
            <a:r>
              <a:rPr lang="it-IT" altLang="it-IT" sz="2000" b="0" dirty="0">
                <a:solidFill>
                  <a:schemeClr val="tx1"/>
                </a:solidFill>
              </a:rPr>
              <a:t>- I concorrenti devono poter effettuare l’intero percorso (vento formato su tutto il campo di regata)</a:t>
            </a:r>
          </a:p>
          <a:p>
            <a:pPr marL="174625" indent="-174625" eaLnBrk="1" hangingPunct="1">
              <a:buFontTx/>
              <a:buChar char="-"/>
            </a:pPr>
            <a:r>
              <a:rPr lang="it-IT" altLang="it-IT" sz="2000" b="0" dirty="0">
                <a:solidFill>
                  <a:schemeClr val="tx1"/>
                </a:solidFill>
              </a:rPr>
              <a:t>Non è consigliabile dare una partenza sotto ai 4 nodi</a:t>
            </a:r>
          </a:p>
          <a:p>
            <a:pPr marL="174625" indent="-174625" eaLnBrk="1" hangingPunct="1">
              <a:buFontTx/>
              <a:buChar char="-"/>
            </a:pPr>
            <a:r>
              <a:rPr lang="it-IT" altLang="it-IT" sz="2000" b="0" dirty="0">
                <a:solidFill>
                  <a:schemeClr val="tx1"/>
                </a:solidFill>
              </a:rPr>
              <a:t>Normativa e/o regole di classe possono fissare dei limiti</a:t>
            </a:r>
          </a:p>
          <a:p>
            <a:pPr marL="174625" indent="-174625" eaLnBrk="1" hangingPunct="1"/>
            <a:endParaRPr lang="it-IT" altLang="it-IT" sz="2000" b="0" dirty="0">
              <a:solidFill>
                <a:schemeClr val="tx1"/>
              </a:solidFill>
            </a:endParaRPr>
          </a:p>
          <a:p>
            <a:pPr marL="174625" indent="-174625" eaLnBrk="1" hangingPunct="1"/>
            <a:r>
              <a:rPr lang="it-IT" altLang="it-IT" sz="2000" b="1" dirty="0">
                <a:solidFill>
                  <a:srgbClr val="003399"/>
                </a:solidFill>
              </a:rPr>
              <a:t>Vento massimo</a:t>
            </a:r>
            <a:r>
              <a:rPr lang="it-IT" altLang="it-IT" sz="2000" b="1" dirty="0">
                <a:solidFill>
                  <a:schemeClr val="tx1"/>
                </a:solidFill>
              </a:rPr>
              <a:t> </a:t>
            </a:r>
          </a:p>
          <a:p>
            <a:pPr marL="174625" indent="-174625" eaLnBrk="1" hangingPunct="1"/>
            <a:r>
              <a:rPr lang="it-IT" altLang="it-IT" sz="1800" b="0" dirty="0">
                <a:solidFill>
                  <a:schemeClr val="tx1"/>
                </a:solidFill>
              </a:rPr>
              <a:t>- </a:t>
            </a:r>
            <a:r>
              <a:rPr lang="it-IT" altLang="it-IT" sz="2000" b="0" dirty="0">
                <a:solidFill>
                  <a:schemeClr val="tx1"/>
                </a:solidFill>
              </a:rPr>
              <a:t>Sicurezza - l’assistenza è adeguata ??</a:t>
            </a:r>
          </a:p>
          <a:p>
            <a:pPr marL="174625" indent="-174625" eaLnBrk="1" hangingPunct="1">
              <a:buFontTx/>
              <a:buChar char="-"/>
            </a:pPr>
            <a:r>
              <a:rPr lang="it-IT" altLang="it-IT" sz="2000" b="0" dirty="0">
                <a:solidFill>
                  <a:schemeClr val="tx1"/>
                </a:solidFill>
              </a:rPr>
              <a:t>Tecnica – la regata deve essere una prova di sopravvivenza ??</a:t>
            </a:r>
          </a:p>
          <a:p>
            <a:pPr marL="174625" indent="-174625" eaLnBrk="1" hangingPunct="1">
              <a:buFontTx/>
              <a:buChar char="-"/>
            </a:pPr>
            <a:r>
              <a:rPr lang="it-IT" altLang="it-IT" sz="2000" b="0" dirty="0">
                <a:solidFill>
                  <a:schemeClr val="tx1"/>
                </a:solidFill>
              </a:rPr>
              <a:t>Normativa e/o regole di classe possono fissare limiti</a:t>
            </a:r>
          </a:p>
        </p:txBody>
      </p:sp>
      <p:sp>
        <p:nvSpPr>
          <p:cNvPr id="7"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96</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5">
                                            <p:txEl>
                                              <p:pRg st="0" end="0"/>
                                            </p:txEl>
                                          </p:spTgt>
                                        </p:tgtEl>
                                        <p:attrNameLst>
                                          <p:attrName>style.visibility</p:attrName>
                                        </p:attrNameLst>
                                      </p:cBhvr>
                                      <p:to>
                                        <p:strVal val="visible"/>
                                      </p:to>
                                    </p:set>
                                    <p:anim calcmode="lin" valueType="num">
                                      <p:cBhvr additive="base">
                                        <p:cTn id="7" dur="2000" fill="hold"/>
                                        <p:tgtEl>
                                          <p:spTgt spid="11776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77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765">
                                            <p:txEl>
                                              <p:pRg st="1" end="1"/>
                                            </p:txEl>
                                          </p:spTgt>
                                        </p:tgtEl>
                                        <p:attrNameLst>
                                          <p:attrName>style.visibility</p:attrName>
                                        </p:attrNameLst>
                                      </p:cBhvr>
                                      <p:to>
                                        <p:strVal val="visible"/>
                                      </p:to>
                                    </p:set>
                                    <p:anim calcmode="lin" valueType="num">
                                      <p:cBhvr additive="base">
                                        <p:cTn id="11" dur="2000" fill="hold"/>
                                        <p:tgtEl>
                                          <p:spTgt spid="11776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177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765">
                                            <p:txEl>
                                              <p:pRg st="2" end="2"/>
                                            </p:txEl>
                                          </p:spTgt>
                                        </p:tgtEl>
                                        <p:attrNameLst>
                                          <p:attrName>style.visibility</p:attrName>
                                        </p:attrNameLst>
                                      </p:cBhvr>
                                      <p:to>
                                        <p:strVal val="visible"/>
                                      </p:to>
                                    </p:set>
                                    <p:anim calcmode="lin" valueType="num">
                                      <p:cBhvr additive="base">
                                        <p:cTn id="15" dur="2000" fill="hold"/>
                                        <p:tgtEl>
                                          <p:spTgt spid="11776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1776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7765">
                                            <p:txEl>
                                              <p:pRg st="3" end="3"/>
                                            </p:txEl>
                                          </p:spTgt>
                                        </p:tgtEl>
                                        <p:attrNameLst>
                                          <p:attrName>style.visibility</p:attrName>
                                        </p:attrNameLst>
                                      </p:cBhvr>
                                      <p:to>
                                        <p:strVal val="visible"/>
                                      </p:to>
                                    </p:set>
                                    <p:anim calcmode="lin" valueType="num">
                                      <p:cBhvr additive="base">
                                        <p:cTn id="19" dur="2000" fill="hold"/>
                                        <p:tgtEl>
                                          <p:spTgt spid="11776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77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117765">
                                            <p:txEl>
                                              <p:pRg st="0" end="0"/>
                                            </p:txEl>
                                          </p:spTgt>
                                        </p:tgtEl>
                                      </p:cBhvr>
                                    </p:animEffect>
                                    <p:set>
                                      <p:cBhvr>
                                        <p:cTn id="25" dur="1" fill="hold">
                                          <p:stCondLst>
                                            <p:cond delay="1999"/>
                                          </p:stCondLst>
                                        </p:cTn>
                                        <p:tgtEl>
                                          <p:spTgt spid="117765">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17765">
                                            <p:txEl>
                                              <p:pRg st="1" end="1"/>
                                            </p:txEl>
                                          </p:spTgt>
                                        </p:tgtEl>
                                      </p:cBhvr>
                                    </p:animEffect>
                                    <p:set>
                                      <p:cBhvr>
                                        <p:cTn id="28" dur="1" fill="hold">
                                          <p:stCondLst>
                                            <p:cond delay="1999"/>
                                          </p:stCondLst>
                                        </p:cTn>
                                        <p:tgtEl>
                                          <p:spTgt spid="117765">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17765">
                                            <p:txEl>
                                              <p:pRg st="2" end="2"/>
                                            </p:txEl>
                                          </p:spTgt>
                                        </p:tgtEl>
                                      </p:cBhvr>
                                    </p:animEffect>
                                    <p:set>
                                      <p:cBhvr>
                                        <p:cTn id="31" dur="1" fill="hold">
                                          <p:stCondLst>
                                            <p:cond delay="1999"/>
                                          </p:stCondLst>
                                        </p:cTn>
                                        <p:tgtEl>
                                          <p:spTgt spid="117765">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17765">
                                            <p:txEl>
                                              <p:pRg st="3" end="3"/>
                                            </p:txEl>
                                          </p:spTgt>
                                        </p:tgtEl>
                                      </p:cBhvr>
                                    </p:animEffect>
                                    <p:set>
                                      <p:cBhvr>
                                        <p:cTn id="34" dur="1" fill="hold">
                                          <p:stCondLst>
                                            <p:cond delay="1999"/>
                                          </p:stCondLst>
                                        </p:cTn>
                                        <p:tgtEl>
                                          <p:spTgt spid="117765">
                                            <p:txEl>
                                              <p:pRg st="3" end="3"/>
                                            </p:txEl>
                                          </p:spTgt>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117765">
                                            <p:txEl>
                                              <p:pRg st="5" end="5"/>
                                            </p:txEl>
                                          </p:spTgt>
                                        </p:tgtEl>
                                        <p:attrNameLst>
                                          <p:attrName>style.visibility</p:attrName>
                                        </p:attrNameLst>
                                      </p:cBhvr>
                                      <p:to>
                                        <p:strVal val="visible"/>
                                      </p:to>
                                    </p:set>
                                    <p:anim calcmode="lin" valueType="num">
                                      <p:cBhvr additive="base">
                                        <p:cTn id="37" dur="2000" fill="hold"/>
                                        <p:tgtEl>
                                          <p:spTgt spid="11776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776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7765">
                                            <p:txEl>
                                              <p:pRg st="6" end="6"/>
                                            </p:txEl>
                                          </p:spTgt>
                                        </p:tgtEl>
                                        <p:attrNameLst>
                                          <p:attrName>style.visibility</p:attrName>
                                        </p:attrNameLst>
                                      </p:cBhvr>
                                      <p:to>
                                        <p:strVal val="visible"/>
                                      </p:to>
                                    </p:set>
                                    <p:anim calcmode="lin" valueType="num">
                                      <p:cBhvr additive="base">
                                        <p:cTn id="41" dur="2000" fill="hold"/>
                                        <p:tgtEl>
                                          <p:spTgt spid="117765">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1776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765">
                                            <p:txEl>
                                              <p:pRg st="7" end="7"/>
                                            </p:txEl>
                                          </p:spTgt>
                                        </p:tgtEl>
                                        <p:attrNameLst>
                                          <p:attrName>style.visibility</p:attrName>
                                        </p:attrNameLst>
                                      </p:cBhvr>
                                      <p:to>
                                        <p:strVal val="visible"/>
                                      </p:to>
                                    </p:set>
                                    <p:anim calcmode="lin" valueType="num">
                                      <p:cBhvr additive="base">
                                        <p:cTn id="45" dur="2000" fill="hold"/>
                                        <p:tgtEl>
                                          <p:spTgt spid="117765">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17765">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7765">
                                            <p:txEl>
                                              <p:pRg st="8" end="8"/>
                                            </p:txEl>
                                          </p:spTgt>
                                        </p:tgtEl>
                                        <p:attrNameLst>
                                          <p:attrName>style.visibility</p:attrName>
                                        </p:attrNameLst>
                                      </p:cBhvr>
                                      <p:to>
                                        <p:strVal val="visible"/>
                                      </p:to>
                                    </p:set>
                                    <p:anim calcmode="lin" valueType="num">
                                      <p:cBhvr additive="base">
                                        <p:cTn id="49" dur="2000" fill="hold"/>
                                        <p:tgtEl>
                                          <p:spTgt spid="117765">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1776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5236"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RILEVARE LA CORRENTE</a:t>
            </a:r>
          </a:p>
        </p:txBody>
      </p:sp>
      <p:sp>
        <p:nvSpPr>
          <p:cNvPr id="95234"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643075" name="Rectangle 3"/>
          <p:cNvSpPr>
            <a:spLocks noChangeArrowheads="1"/>
          </p:cNvSpPr>
          <p:nvPr/>
        </p:nvSpPr>
        <p:spPr bwMode="auto">
          <a:xfrm>
            <a:off x="757238" y="1238250"/>
            <a:ext cx="7581900" cy="1250950"/>
          </a:xfrm>
          <a:prstGeom prst="rect">
            <a:avLst/>
          </a:prstGeom>
          <a:noFill/>
          <a:ln w="9525">
            <a:noFill/>
            <a:miter lim="800000"/>
            <a:headEnd/>
            <a:tailEnd/>
          </a:ln>
          <a:effectLst/>
        </p:spPr>
        <p:txBody>
          <a:bodyPr>
            <a:spAutoFit/>
          </a:bodyPr>
          <a:lstStyle/>
          <a:p>
            <a:pPr algn="ctr" eaLnBrk="1" hangingPunct="1">
              <a:defRPr/>
            </a:pPr>
            <a:r>
              <a:rPr lang="it-IT" sz="2000" b="1" dirty="0">
                <a:solidFill>
                  <a:schemeClr val="tx1"/>
                </a:solidFill>
                <a:latin typeface="Arial" charset="0"/>
              </a:rPr>
              <a:t>Rilevare direzione e velocità della corrente</a:t>
            </a:r>
          </a:p>
          <a:p>
            <a:pPr algn="ctr" eaLnBrk="1" hangingPunct="1">
              <a:defRPr/>
            </a:pPr>
            <a:endParaRPr lang="it-IT" sz="2000" dirty="0">
              <a:solidFill>
                <a:schemeClr val="tx1"/>
              </a:solidFill>
              <a:latin typeface="Arial" charset="0"/>
            </a:endParaRPr>
          </a:p>
          <a:p>
            <a:pPr algn="just" eaLnBrk="1" hangingPunct="1">
              <a:defRPr/>
            </a:pPr>
            <a:r>
              <a:rPr lang="it-IT" sz="1800" b="0" dirty="0">
                <a:solidFill>
                  <a:schemeClr val="tx1"/>
                </a:solidFill>
                <a:latin typeface="Arial" charset="0"/>
              </a:rPr>
              <a:t>Il vento viene e </a:t>
            </a:r>
            <a:r>
              <a:rPr lang="it-IT" b="1" dirty="0">
                <a:solidFill>
                  <a:srgbClr val="C00000"/>
                </a:solidFill>
                <a:effectLst>
                  <a:outerShdw blurRad="38100" dist="38100" dir="2700000" algn="tl">
                    <a:srgbClr val="C0C0C0"/>
                  </a:outerShdw>
                </a:effectLst>
                <a:latin typeface="Arial" charset="0"/>
              </a:rPr>
              <a:t>la </a:t>
            </a:r>
            <a:r>
              <a:rPr lang="it-IT" sz="1800" b="1" dirty="0">
                <a:solidFill>
                  <a:srgbClr val="C00000"/>
                </a:solidFill>
                <a:effectLst>
                  <a:outerShdw blurRad="38100" dist="38100" dir="2700000" algn="tl">
                    <a:srgbClr val="C0C0C0"/>
                  </a:outerShdw>
                </a:effectLst>
                <a:latin typeface="Arial" charset="0"/>
              </a:rPr>
              <a:t>corrente va</a:t>
            </a:r>
            <a:r>
              <a:rPr lang="it-IT" sz="1800" b="0" dirty="0">
                <a:solidFill>
                  <a:schemeClr val="tx1"/>
                </a:solidFill>
                <a:latin typeface="Arial" charset="0"/>
              </a:rPr>
              <a:t>; parlando della corrente ricordarsi sempre che questa distinzione può essere fonte di equivoci.</a:t>
            </a:r>
          </a:p>
        </p:txBody>
      </p:sp>
      <p:sp>
        <p:nvSpPr>
          <p:cNvPr id="95238" name="Rectangle 5"/>
          <p:cNvSpPr>
            <a:spLocks noChangeArrowheads="1"/>
          </p:cNvSpPr>
          <p:nvPr/>
        </p:nvSpPr>
        <p:spPr bwMode="auto">
          <a:xfrm>
            <a:off x="749300" y="2717800"/>
            <a:ext cx="7581900" cy="1190625"/>
          </a:xfrm>
          <a:prstGeom prst="rect">
            <a:avLst/>
          </a:prstGeom>
          <a:noFill/>
          <a:ln w="9525">
            <a:noFill/>
            <a:miter lim="800000"/>
            <a:headEnd/>
            <a:tailEnd/>
          </a:ln>
        </p:spPr>
        <p:txBody>
          <a:bodyPr>
            <a:spAutoFit/>
          </a:bodyPr>
          <a:lstStyle/>
          <a:p>
            <a:pPr algn="just" eaLnBrk="1" hangingPunct="1"/>
            <a:r>
              <a:rPr lang="it-IT" altLang="it-IT" sz="1800" b="1" dirty="0">
                <a:solidFill>
                  <a:srgbClr val="003399"/>
                </a:solidFill>
              </a:rPr>
              <a:t>Direzione</a:t>
            </a:r>
            <a:r>
              <a:rPr lang="it-IT" altLang="it-IT" sz="1800" b="1" dirty="0">
                <a:solidFill>
                  <a:schemeClr val="tx1"/>
                </a:solidFill>
              </a:rPr>
              <a:t> </a:t>
            </a:r>
          </a:p>
          <a:p>
            <a:pPr algn="just" eaLnBrk="1" hangingPunct="1"/>
            <a:r>
              <a:rPr lang="it-IT" altLang="it-IT" sz="1800" b="0" dirty="0">
                <a:solidFill>
                  <a:schemeClr val="tx1"/>
                </a:solidFill>
              </a:rPr>
              <a:t>Se la barca comitato è ancorata ed è orientata nel letto della corrente tutte le operazioni di misura si possono fare da bordo; in caso contrario debbono essere effettuate prima di ancorarsi, oppure da un altro battello.</a:t>
            </a:r>
          </a:p>
        </p:txBody>
      </p:sp>
      <p:sp>
        <p:nvSpPr>
          <p:cNvPr id="95239" name="Rectangle 6"/>
          <p:cNvSpPr>
            <a:spLocks noChangeArrowheads="1"/>
          </p:cNvSpPr>
          <p:nvPr/>
        </p:nvSpPr>
        <p:spPr bwMode="auto">
          <a:xfrm>
            <a:off x="754063" y="4225925"/>
            <a:ext cx="7645400" cy="2014538"/>
          </a:xfrm>
          <a:prstGeom prst="rect">
            <a:avLst/>
          </a:prstGeom>
          <a:noFill/>
          <a:ln w="9525">
            <a:noFill/>
            <a:miter lim="800000"/>
            <a:headEnd/>
            <a:tailEnd/>
          </a:ln>
        </p:spPr>
        <p:txBody>
          <a:bodyPr>
            <a:spAutoFit/>
          </a:bodyPr>
          <a:lstStyle/>
          <a:p>
            <a:pPr algn="just" eaLnBrk="1" hangingPunct="1"/>
            <a:r>
              <a:rPr lang="it-IT" altLang="it-IT" sz="1800" b="1" dirty="0">
                <a:solidFill>
                  <a:srgbClr val="003399"/>
                </a:solidFill>
              </a:rPr>
              <a:t>Velocità</a:t>
            </a:r>
            <a:endParaRPr lang="it-IT" altLang="it-IT" sz="1800" b="1" dirty="0">
              <a:solidFill>
                <a:schemeClr val="tx1"/>
              </a:solidFill>
            </a:endParaRPr>
          </a:p>
          <a:p>
            <a:pPr algn="just" eaLnBrk="1" hangingPunct="1"/>
            <a:r>
              <a:rPr lang="it-IT" altLang="it-IT" sz="1800" b="0" dirty="0">
                <a:solidFill>
                  <a:schemeClr val="tx1"/>
                </a:solidFill>
              </a:rPr>
              <a:t>Per misurare la velocità occorre utilizzare un punto fisso ed avere una base misurata certa, quale la lunghezza di una barca. Utilizzando uno strumento con peso specifico poco più leggero dell’acqua (non deve sentire l’influsso del vento - es. una bottiglietta d’acqua) si misura in quanto tempo percorre la base misurata. </a:t>
            </a:r>
          </a:p>
          <a:p>
            <a:pPr algn="just" eaLnBrk="1" hangingPunct="1"/>
            <a:r>
              <a:rPr lang="it-IT" altLang="it-IT" sz="1800" b="0" dirty="0">
                <a:solidFill>
                  <a:schemeClr val="tx1"/>
                </a:solidFill>
              </a:rPr>
              <a:t>Es. gommone di 5 metri, tempo 10 secondi, otteniamo 5/10= 0.5 m/s.</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97</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6260"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COMUNICARE CON GLI ALTRI MEZZI</a:t>
            </a:r>
          </a:p>
        </p:txBody>
      </p:sp>
      <p:sp>
        <p:nvSpPr>
          <p:cNvPr id="96258"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6261" name="Rectangle 3"/>
          <p:cNvSpPr>
            <a:spLocks noChangeArrowheads="1"/>
          </p:cNvSpPr>
          <p:nvPr/>
        </p:nvSpPr>
        <p:spPr bwMode="auto">
          <a:xfrm>
            <a:off x="757238" y="1238250"/>
            <a:ext cx="7581900" cy="457200"/>
          </a:xfrm>
          <a:prstGeom prst="rect">
            <a:avLst/>
          </a:prstGeom>
          <a:noFill/>
          <a:ln w="9525">
            <a:noFill/>
            <a:miter lim="800000"/>
            <a:headEnd/>
            <a:tailEnd/>
          </a:ln>
        </p:spPr>
        <p:txBody>
          <a:bodyPr>
            <a:spAutoFit/>
          </a:bodyPr>
          <a:lstStyle/>
          <a:p>
            <a:pPr algn="ctr" eaLnBrk="1" hangingPunct="1"/>
            <a:r>
              <a:rPr lang="it-IT" altLang="it-IT" sz="2400" b="1" dirty="0">
                <a:solidFill>
                  <a:srgbClr val="0070C0"/>
                </a:solidFill>
              </a:rPr>
              <a:t>IL VHF</a:t>
            </a:r>
          </a:p>
        </p:txBody>
      </p:sp>
      <p:sp>
        <p:nvSpPr>
          <p:cNvPr id="664583" name="AutoShape 7">
            <a:hlinkClick r:id="rId4" action="ppaction://hlinkpres?slideindex=1&amp;slidetitle=Diapositiva 1" highlightClick="1"/>
          </p:cNvPr>
          <p:cNvSpPr>
            <a:spLocks noChangeAspect="1" noChangeArrowheads="1"/>
          </p:cNvSpPr>
          <p:nvPr/>
        </p:nvSpPr>
        <p:spPr bwMode="auto">
          <a:xfrm>
            <a:off x="7389813" y="5733256"/>
            <a:ext cx="1509712" cy="419100"/>
          </a:xfrm>
          <a:prstGeom prst="actionButtonBlank">
            <a:avLst/>
          </a:prstGeom>
          <a:gradFill rotWithShape="1">
            <a:gsLst>
              <a:gs pos="0">
                <a:srgbClr val="8DE9FB"/>
              </a:gs>
              <a:gs pos="100000">
                <a:schemeClr val="accent1">
                  <a:gamma/>
                  <a:shade val="72157"/>
                  <a:invGamma/>
                </a:schemeClr>
              </a:gs>
            </a:gsLst>
            <a:lin ang="5400000" scaled="1"/>
          </a:gradFill>
          <a:ln w="19050">
            <a:noFill/>
            <a:miter lim="800000"/>
            <a:headEnd/>
            <a:tailEnd/>
          </a:ln>
          <a:effectLst/>
        </p:spPr>
        <p:txBody>
          <a:bodyPr wrap="none" anchor="ctr"/>
          <a:lstStyle/>
          <a:p>
            <a:pPr algn="ctr" eaLnBrk="1" hangingPunct="1">
              <a:defRPr/>
            </a:pPr>
            <a:r>
              <a:rPr lang="it-IT" sz="2000" b="0" dirty="0">
                <a:solidFill>
                  <a:schemeClr val="hlink"/>
                </a:solidFill>
                <a:latin typeface="Arial" charset="0"/>
                <a:hlinkClick r:id="rId5" action="ppaction://hlinkpres?slideindex=1&amp;slidetitle="/>
              </a:rPr>
              <a:t>il VHF</a:t>
            </a:r>
            <a:endParaRPr lang="it-IT" sz="2000" b="0" dirty="0">
              <a:solidFill>
                <a:schemeClr val="hlink"/>
              </a:solidFill>
              <a:latin typeface="Arial" charset="0"/>
            </a:endParaRPr>
          </a:p>
        </p:txBody>
      </p:sp>
      <p:sp>
        <p:nvSpPr>
          <p:cNvPr id="96263" name="Rectangle 8"/>
          <p:cNvSpPr>
            <a:spLocks noChangeArrowheads="1"/>
          </p:cNvSpPr>
          <p:nvPr/>
        </p:nvSpPr>
        <p:spPr bwMode="auto">
          <a:xfrm>
            <a:off x="963613" y="2081213"/>
            <a:ext cx="7208837" cy="3140075"/>
          </a:xfrm>
          <a:prstGeom prst="rect">
            <a:avLst/>
          </a:prstGeom>
          <a:noFill/>
          <a:ln w="9525">
            <a:noFill/>
            <a:miter lim="800000"/>
            <a:headEnd/>
            <a:tailEnd/>
          </a:ln>
        </p:spPr>
        <p:txBody>
          <a:bodyPr>
            <a:spAutoFit/>
          </a:bodyPr>
          <a:lstStyle/>
          <a:p>
            <a:pPr algn="just" eaLnBrk="1" hangingPunct="1"/>
            <a:r>
              <a:rPr lang="it-IT" altLang="it-IT" sz="2000" b="0">
                <a:solidFill>
                  <a:schemeClr val="tx1"/>
                </a:solidFill>
              </a:rPr>
              <a:t>Le frequenze radio VHF sono onde radio che si propagano in linea ottica</a:t>
            </a:r>
          </a:p>
          <a:p>
            <a:pPr algn="just" eaLnBrk="1" hangingPunct="1"/>
            <a:endParaRPr lang="it-IT" altLang="it-IT" sz="2000" b="0">
              <a:solidFill>
                <a:schemeClr val="tx1"/>
              </a:solidFill>
            </a:endParaRPr>
          </a:p>
          <a:p>
            <a:pPr lvl="1" algn="just" eaLnBrk="1" hangingPunct="1"/>
            <a:r>
              <a:rPr lang="it-IT" altLang="it-IT" sz="2000" b="0">
                <a:solidFill>
                  <a:schemeClr val="tx1"/>
                </a:solidFill>
              </a:rPr>
              <a:t>I messaggi devono essere </a:t>
            </a:r>
            <a:r>
              <a:rPr lang="it-IT" altLang="it-IT" sz="2000" b="0">
                <a:solidFill>
                  <a:srgbClr val="FF0000"/>
                </a:solidFill>
              </a:rPr>
              <a:t>brevi</a:t>
            </a:r>
            <a:r>
              <a:rPr lang="it-IT" altLang="it-IT" sz="2000" b="0">
                <a:solidFill>
                  <a:schemeClr val="tx1"/>
                </a:solidFill>
              </a:rPr>
              <a:t> e debbono contenere unicamente le informazioni essenziali</a:t>
            </a:r>
          </a:p>
          <a:p>
            <a:pPr lvl="1" algn="just" eaLnBrk="1" hangingPunct="1"/>
            <a:endParaRPr lang="it-IT" altLang="it-IT" sz="2000" b="0">
              <a:solidFill>
                <a:schemeClr val="tx1"/>
              </a:solidFill>
            </a:endParaRPr>
          </a:p>
          <a:p>
            <a:pPr lvl="1" algn="just" eaLnBrk="1" hangingPunct="1"/>
            <a:r>
              <a:rPr lang="it-IT" altLang="it-IT" sz="2000" b="0">
                <a:solidFill>
                  <a:schemeClr val="tx1"/>
                </a:solidFill>
              </a:rPr>
              <a:t>Dopo la prima chiamata alla quale non si è avuta risposta NON insistere con chiamate successive a brevi intervalli ma attendere almeno 8-10 secondi a meno che non sia una chiamata che abbia carattere di urgenza</a:t>
            </a:r>
          </a:p>
        </p:txBody>
      </p:sp>
      <p:sp>
        <p:nvSpPr>
          <p:cNvPr id="8"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98</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97284" name="Rectangle 2"/>
          <p:cNvSpPr>
            <a:spLocks noGrp="1" noChangeArrowheads="1"/>
          </p:cNvSpPr>
          <p:nvPr>
            <p:ph type="ctrTitle"/>
          </p:nvPr>
        </p:nvSpPr>
        <p:spPr bwMode="auto">
          <a:solidFill>
            <a:srgbClr val="66CCFF"/>
          </a:solidFill>
          <a:ln>
            <a:miter lim="800000"/>
            <a:headEnd/>
            <a:tailEnd/>
          </a:ln>
        </p:spPr>
        <p:txBody>
          <a:bodyPr vert="horz" wrap="square" lIns="91440" tIns="45720" rIns="91440" bIns="45720" numCol="1" compatLnSpc="1">
            <a:prstTxWarp prst="textNoShape">
              <a:avLst/>
            </a:prstTxWarp>
          </a:bodyPr>
          <a:lstStyle/>
          <a:p>
            <a:pPr eaLnBrk="1" hangingPunct="1"/>
            <a:r>
              <a:rPr lang="it-IT" altLang="it-IT" b="1" smtClean="0"/>
              <a:t>TRACCIARE IL PERCORSO</a:t>
            </a:r>
          </a:p>
        </p:txBody>
      </p:sp>
      <p:sp>
        <p:nvSpPr>
          <p:cNvPr id="97282" name="Segnaposto piè di pagina 4"/>
          <p:cNvSpPr>
            <a:spLocks noGrp="1"/>
          </p:cNvSpPr>
          <p:nvPr>
            <p:ph type="ftr" sz="quarter" idx="3"/>
          </p:nvPr>
        </p:nvSpPr>
        <p:spPr>
          <a:xfrm>
            <a:off x="251520" y="6492875"/>
            <a:ext cx="2895600" cy="365125"/>
          </a:xfrm>
          <a:noFill/>
        </p:spPr>
        <p:txBody>
          <a:bodyPr/>
          <a:lstStyle/>
          <a:p>
            <a:r>
              <a:rPr lang="it-IT" altLang="it-IT" smtClean="0">
                <a:latin typeface="Arial" pitchFamily="34" charset="0"/>
              </a:rPr>
              <a:t>Gestione delle Regate 1 di 3</a:t>
            </a:r>
          </a:p>
        </p:txBody>
      </p:sp>
      <p:sp>
        <p:nvSpPr>
          <p:cNvPr id="97285" name="Rectangle 3"/>
          <p:cNvSpPr>
            <a:spLocks noChangeArrowheads="1"/>
          </p:cNvSpPr>
          <p:nvPr/>
        </p:nvSpPr>
        <p:spPr bwMode="auto">
          <a:xfrm>
            <a:off x="1106488" y="1622425"/>
            <a:ext cx="3878262" cy="584775"/>
          </a:xfrm>
          <a:prstGeom prst="rect">
            <a:avLst/>
          </a:prstGeom>
          <a:noFill/>
          <a:ln w="9525">
            <a:noFill/>
            <a:miter lim="800000"/>
            <a:headEnd/>
            <a:tailEnd/>
          </a:ln>
        </p:spPr>
        <p:txBody>
          <a:bodyPr>
            <a:spAutoFit/>
          </a:bodyPr>
          <a:lstStyle/>
          <a:p>
            <a:pPr algn="ctr" eaLnBrk="1" hangingPunct="1"/>
            <a:r>
              <a:rPr lang="it-IT" altLang="it-IT" sz="3200" b="1" dirty="0">
                <a:solidFill>
                  <a:srgbClr val="FF0000"/>
                </a:solidFill>
              </a:rPr>
              <a:t>IL GPS</a:t>
            </a:r>
          </a:p>
        </p:txBody>
      </p:sp>
      <p:sp>
        <p:nvSpPr>
          <p:cNvPr id="666629" name="AutoShape 5">
            <a:hlinkClick r:id="" action="ppaction://noaction" highlightClick="1"/>
          </p:cNvPr>
          <p:cNvSpPr>
            <a:spLocks noChangeAspect="1" noChangeArrowheads="1"/>
          </p:cNvSpPr>
          <p:nvPr/>
        </p:nvSpPr>
        <p:spPr bwMode="auto">
          <a:xfrm>
            <a:off x="7227888" y="5733256"/>
            <a:ext cx="1509712" cy="419100"/>
          </a:xfrm>
          <a:prstGeom prst="actionButtonBlank">
            <a:avLst/>
          </a:prstGeom>
          <a:gradFill rotWithShape="1">
            <a:gsLst>
              <a:gs pos="0">
                <a:srgbClr val="8DE9FB"/>
              </a:gs>
              <a:gs pos="100000">
                <a:schemeClr val="accent1">
                  <a:gamma/>
                  <a:shade val="72157"/>
                  <a:invGamma/>
                </a:schemeClr>
              </a:gs>
            </a:gsLst>
            <a:lin ang="5400000" scaled="1"/>
          </a:gradFill>
          <a:ln w="19050">
            <a:noFill/>
            <a:miter lim="800000"/>
            <a:headEnd/>
            <a:tailEnd/>
          </a:ln>
          <a:effectLst/>
        </p:spPr>
        <p:txBody>
          <a:bodyPr wrap="none" anchor="ctr"/>
          <a:lstStyle/>
          <a:p>
            <a:pPr algn="ctr" eaLnBrk="1" hangingPunct="1">
              <a:defRPr/>
            </a:pPr>
            <a:r>
              <a:rPr lang="it-IT" sz="2000" b="0" dirty="0">
                <a:solidFill>
                  <a:schemeClr val="hlink"/>
                </a:solidFill>
                <a:latin typeface="Arial" charset="0"/>
              </a:rPr>
              <a:t>il GPS</a:t>
            </a:r>
          </a:p>
        </p:txBody>
      </p:sp>
      <p:sp>
        <p:nvSpPr>
          <p:cNvPr id="11" name="Segnaposto contenuto 2"/>
          <p:cNvSpPr txBox="1">
            <a:spLocks/>
          </p:cNvSpPr>
          <p:nvPr/>
        </p:nvSpPr>
        <p:spPr bwMode="auto">
          <a:xfrm>
            <a:off x="677863" y="2720975"/>
            <a:ext cx="7772400" cy="3355975"/>
          </a:xfrm>
          <a:prstGeom prst="rect">
            <a:avLst/>
          </a:prstGeom>
          <a:noFill/>
          <a:ln w="9525">
            <a:noFill/>
            <a:miter lim="800000"/>
            <a:headEnd/>
            <a:tailEnd/>
          </a:ln>
        </p:spPr>
        <p:txBody>
          <a:bodyPr>
            <a:normAutofit/>
          </a:bodyPr>
          <a:lstStyle/>
          <a:p>
            <a:pPr marL="176213" indent="-176213" algn="just">
              <a:spcBef>
                <a:spcPts val="0"/>
              </a:spcBef>
              <a:buFont typeface="Arial" pitchFamily="34" charset="0"/>
              <a:buChar char="•"/>
              <a:defRPr/>
            </a:pPr>
            <a:r>
              <a:rPr lang="it-IT" sz="2000" b="0" kern="0" dirty="0">
                <a:solidFill>
                  <a:schemeClr val="tx1"/>
                </a:solidFill>
                <a:latin typeface="+mn-lt"/>
              </a:rPr>
              <a:t>Strumento satellitare indispensabile per  la posa di un percorso con una grande precisione.</a:t>
            </a:r>
          </a:p>
          <a:p>
            <a:pPr marL="176213" indent="-176213" algn="just">
              <a:spcBef>
                <a:spcPts val="0"/>
              </a:spcBef>
              <a:defRPr/>
            </a:pPr>
            <a:endParaRPr lang="it-IT" sz="2000" b="0" kern="0" dirty="0">
              <a:solidFill>
                <a:schemeClr val="tx1"/>
              </a:solidFill>
              <a:latin typeface="+mn-lt"/>
            </a:endParaRPr>
          </a:p>
          <a:p>
            <a:pPr marL="176213" indent="-176213" algn="just">
              <a:spcBef>
                <a:spcPts val="0"/>
              </a:spcBef>
              <a:buFont typeface="Arial" pitchFamily="34" charset="0"/>
              <a:buChar char="•"/>
              <a:defRPr/>
            </a:pPr>
            <a:r>
              <a:rPr lang="it-IT" sz="2000" b="0" kern="0" dirty="0">
                <a:solidFill>
                  <a:schemeClr val="tx1"/>
                </a:solidFill>
                <a:latin typeface="+mn-lt"/>
              </a:rPr>
              <a:t>Ha molte funzioni , ma con la sola funzione MOB o Go </a:t>
            </a:r>
            <a:r>
              <a:rPr lang="it-IT" sz="2000" b="0" kern="0" dirty="0" err="1">
                <a:solidFill>
                  <a:schemeClr val="tx1"/>
                </a:solidFill>
                <a:latin typeface="+mn-lt"/>
              </a:rPr>
              <a:t>To</a:t>
            </a:r>
            <a:r>
              <a:rPr lang="it-IT" sz="2000" b="0" kern="0" dirty="0">
                <a:solidFill>
                  <a:schemeClr val="tx1"/>
                </a:solidFill>
                <a:latin typeface="+mn-lt"/>
              </a:rPr>
              <a:t> ci permette di sapere in ogni momento la distanza e l’angolo rispetto ad un punto memorizzato (</a:t>
            </a:r>
            <a:r>
              <a:rPr lang="it-IT" sz="2000" b="0" kern="0" dirty="0" err="1">
                <a:solidFill>
                  <a:schemeClr val="tx1"/>
                </a:solidFill>
                <a:latin typeface="+mn-lt"/>
              </a:rPr>
              <a:t>mark</a:t>
            </a:r>
            <a:r>
              <a:rPr lang="it-IT" sz="2000" b="0" kern="0" dirty="0">
                <a:solidFill>
                  <a:schemeClr val="tx1"/>
                </a:solidFill>
                <a:latin typeface="+mn-lt"/>
              </a:rPr>
              <a:t>)</a:t>
            </a:r>
          </a:p>
          <a:p>
            <a:pPr marL="176213" indent="-176213" algn="just">
              <a:spcBef>
                <a:spcPts val="0"/>
              </a:spcBef>
              <a:defRPr/>
            </a:pPr>
            <a:endParaRPr lang="it-IT" sz="2000" b="0" kern="0" dirty="0">
              <a:solidFill>
                <a:schemeClr val="tx1"/>
              </a:solidFill>
              <a:latin typeface="+mn-lt"/>
            </a:endParaRPr>
          </a:p>
          <a:p>
            <a:pPr marL="176213" indent="-176213" algn="just">
              <a:spcBef>
                <a:spcPts val="0"/>
              </a:spcBef>
              <a:buFont typeface="Arial" pitchFamily="34" charset="0"/>
              <a:buChar char="•"/>
              <a:defRPr/>
            </a:pPr>
            <a:r>
              <a:rPr lang="it-IT" sz="2000" b="0" kern="0" dirty="0">
                <a:solidFill>
                  <a:schemeClr val="tx1"/>
                </a:solidFill>
                <a:latin typeface="+mn-lt"/>
              </a:rPr>
              <a:t>Conosciamo inoltre la nostra posizione in ogni momento (Latitudine e Longitudine ) e possiamo memorizzare  sia punti (Mark) , che percorsi (</a:t>
            </a:r>
            <a:r>
              <a:rPr lang="it-IT" sz="2000" b="0" kern="0" dirty="0" err="1">
                <a:solidFill>
                  <a:schemeClr val="tx1"/>
                </a:solidFill>
                <a:latin typeface="+mn-lt"/>
              </a:rPr>
              <a:t>Waypoint</a:t>
            </a:r>
            <a:r>
              <a:rPr lang="it-IT" sz="2000" b="0" kern="0" dirty="0">
                <a:solidFill>
                  <a:schemeClr val="tx1"/>
                </a:solidFill>
                <a:latin typeface="+mn-lt"/>
              </a:rPr>
              <a:t>)</a:t>
            </a:r>
            <a:endParaRPr lang="it-IT" sz="1800" b="0" kern="0" dirty="0">
              <a:solidFill>
                <a:schemeClr val="tx1"/>
              </a:solidFill>
              <a:latin typeface="+mn-lt"/>
            </a:endParaRPr>
          </a:p>
        </p:txBody>
      </p:sp>
      <p:pic>
        <p:nvPicPr>
          <p:cNvPr id="97288" name="Picture 11"/>
          <p:cNvPicPr>
            <a:picLocks noChangeAspect="1" noChangeArrowheads="1"/>
          </p:cNvPicPr>
          <p:nvPr/>
        </p:nvPicPr>
        <p:blipFill>
          <a:blip r:embed="rId4" cstate="print"/>
          <a:srcRect/>
          <a:stretch>
            <a:fillRect/>
          </a:stretch>
        </p:blipFill>
        <p:spPr bwMode="auto">
          <a:xfrm>
            <a:off x="5427663" y="973138"/>
            <a:ext cx="3357562" cy="1762125"/>
          </a:xfrm>
          <a:prstGeom prst="rect">
            <a:avLst/>
          </a:prstGeom>
          <a:noFill/>
          <a:ln w="9525">
            <a:noFill/>
            <a:miter lim="800000"/>
            <a:headEnd/>
            <a:tailEnd/>
          </a:ln>
        </p:spPr>
      </p:pic>
      <p:sp>
        <p:nvSpPr>
          <p:cNvPr id="9" name="Segnaposto numero diapositiva 5"/>
          <p:cNvSpPr txBox="1">
            <a:spLocks/>
          </p:cNvSpPr>
          <p:nvPr/>
        </p:nvSpPr>
        <p:spPr>
          <a:xfrm>
            <a:off x="6876256" y="188640"/>
            <a:ext cx="2133600" cy="216024"/>
          </a:xfrm>
          <a:prstGeom prst="rect">
            <a:avLst/>
          </a:prstGeom>
          <a:noFill/>
        </p:spPr>
        <p:txBody>
          <a:bodyPr/>
          <a:lstStyle/>
          <a:p>
            <a:pPr marL="108000" marR="0" lvl="0" indent="0" algn="r" defTabSz="914400" rtl="0" eaLnBrk="1" fontAlgn="auto" latinLnBrk="0" hangingPunct="1">
              <a:lnSpc>
                <a:spcPct val="100000"/>
              </a:lnSpc>
              <a:spcBef>
                <a:spcPts val="0"/>
              </a:spcBef>
              <a:spcAft>
                <a:spcPts val="0"/>
              </a:spcAft>
              <a:buClrTx/>
              <a:buSzTx/>
              <a:buFontTx/>
              <a:buNone/>
              <a:tabLst/>
              <a:defRPr/>
            </a:pPr>
            <a:fld id="{10443EA3-5254-4534-99E3-A9691A7065C3}" type="slidenum">
              <a:rPr kumimoji="0" lang="it-IT" altLang="it-IT" sz="1400" b="0" i="0" u="none" strike="noStrike" kern="1200" cap="none" spc="0" normalizeH="0" baseline="0" noProof="0" smtClean="0">
                <a:ln>
                  <a:noFill/>
                </a:ln>
                <a:solidFill>
                  <a:srgbClr val="C00000"/>
                </a:solidFill>
                <a:effectLst/>
                <a:uLnTx/>
                <a:uFillTx/>
                <a:latin typeface="+mn-lt"/>
                <a:ea typeface="+mn-ea"/>
                <a:cs typeface="+mn-cs"/>
              </a:rPr>
              <a:pPr marL="108000" marR="0" lvl="0" indent="0" algn="r" defTabSz="914400" rtl="0" eaLnBrk="1" fontAlgn="auto" latinLnBrk="0" hangingPunct="1">
                <a:lnSpc>
                  <a:spcPct val="100000"/>
                </a:lnSpc>
                <a:spcBef>
                  <a:spcPts val="0"/>
                </a:spcBef>
                <a:spcAft>
                  <a:spcPts val="0"/>
                </a:spcAft>
                <a:buClrTx/>
                <a:buSzTx/>
                <a:buFontTx/>
                <a:buNone/>
                <a:tabLst/>
                <a:defRPr/>
              </a:pPr>
              <a:t>99</a:t>
            </a:fld>
            <a:endParaRPr kumimoji="0" lang="it-IT" altLang="it-IT" sz="1400" b="0"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75000"/>
          </a:schemeClr>
        </a:solidFill>
        <a:ln w="28575">
          <a:solidFill>
            <a:schemeClr val="bg1"/>
          </a:solidFill>
        </a:ln>
        <a:effectLst>
          <a:softEdge rad="101600"/>
        </a:effectLst>
      </a:spPr>
      <a:bodyPr vert="horz" lIns="91440" tIns="45720" rIns="91440" bIns="45720" rtlCol="0" anchor="ctr">
        <a:normAutofit/>
      </a:bodyPr>
      <a:lstStyle>
        <a:defPPr>
          <a:defRPr dirty="0" smtClean="0">
            <a:solidFill>
              <a:srgbClr val="F08510"/>
            </a:solidFill>
            <a:effectLst>
              <a:outerShdw blurRad="38100" dist="38100" dir="2700000" algn="tl">
                <a:srgbClr val="000000">
                  <a:alpha val="43137"/>
                </a:srgbClr>
              </a:outerShdw>
            </a:effectLst>
            <a:latin typeface="HelveticaNeueLT Std Med" pitchFamily="34"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3371</TotalTime>
  <Words>14223</Words>
  <Application>Microsoft Office PowerPoint</Application>
  <PresentationFormat>Presentazione su schermo (4:3)</PresentationFormat>
  <Paragraphs>1649</Paragraphs>
  <Slides>123</Slides>
  <Notes>114</Notes>
  <HiddenSlides>5</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123</vt:i4>
      </vt:variant>
    </vt:vector>
  </HeadingPairs>
  <TitlesOfParts>
    <vt:vector size="125" baseType="lpstr">
      <vt:lpstr>Tema di Office</vt:lpstr>
      <vt:lpstr>Chart</vt:lpstr>
      <vt:lpstr>GESTIONE DELLE REGATE </vt:lpstr>
      <vt:lpstr>PREMESSA</vt:lpstr>
      <vt:lpstr>I CONTENUTI</vt:lpstr>
      <vt:lpstr>1 - RUOLI E RESPONSABILITA’</vt:lpstr>
      <vt:lpstr>L’AUTORITA’ ORGANIZZATRICE - 1</vt:lpstr>
      <vt:lpstr>L’AUTORITA’ ORGANIZZATRICE - 2</vt:lpstr>
      <vt:lpstr>IL COMITATO ORGANIZZATORE - 1</vt:lpstr>
      <vt:lpstr>IL COMITATO ORGANIZZATORE - 2</vt:lpstr>
      <vt:lpstr>IL COMITATO ORGANIZZATORE - 3</vt:lpstr>
      <vt:lpstr>IL COMITATO ORGANIZZATORE - 4</vt:lpstr>
      <vt:lpstr>COMITATO DI REGATA DEVE</vt:lpstr>
      <vt:lpstr>COMPITI DEL COMITATO DI REGATA</vt:lpstr>
      <vt:lpstr>ORIGINE E CONSUETUDINI</vt:lpstr>
      <vt:lpstr>L’UFFICIALE DI GARA</vt:lpstr>
      <vt:lpstr>UFFICIALE DI GARA E RESPONSABILITA’ - 1</vt:lpstr>
      <vt:lpstr>UFFICIALE DI GARA E RESPONSABILITA’ - 2</vt:lpstr>
      <vt:lpstr>UFFICIALE DI GARA E RESPONSABILITA’ - 3</vt:lpstr>
      <vt:lpstr>L’OBBIETTIVO - 1</vt:lpstr>
      <vt:lpstr>L’OBBIETTIVO - 2</vt:lpstr>
      <vt:lpstr>L’OBBIETTIVO - 3</vt:lpstr>
      <vt:lpstr>L’OBBIETTIVO - 4</vt:lpstr>
      <vt:lpstr>LAVORO DI SQUADRA</vt:lpstr>
      <vt:lpstr>I RUOLI</vt:lpstr>
      <vt:lpstr>PRIMO COMPONENTE</vt:lpstr>
      <vt:lpstr>ASSISTENTE DI LINEA</vt:lpstr>
      <vt:lpstr>ADDETTO AI TEMPI</vt:lpstr>
      <vt:lpstr>ADDETTO AI SEGNALI VISIVI</vt:lpstr>
      <vt:lpstr>ADDETTO AI SEGNALI ACUSTICI</vt:lpstr>
      <vt:lpstr>SEGRETERIA DI BORDO - 1</vt:lpstr>
      <vt:lpstr>SEGRETERIA DI BORDO - 2</vt:lpstr>
      <vt:lpstr>LINEE DI CONDOTTA</vt:lpstr>
      <vt:lpstr>REGOLAMENTO DI REGATA</vt:lpstr>
      <vt:lpstr>REGOLE INTERESSATE</vt:lpstr>
      <vt:lpstr>REGOLE INTERESSATE – 3^</vt:lpstr>
      <vt:lpstr>REGOLE INTERESSATE – 6^</vt:lpstr>
      <vt:lpstr>REGOLE INTERESSATE – 7^</vt:lpstr>
      <vt:lpstr>REGOLE INTERESSATE - APPENDICI </vt:lpstr>
      <vt:lpstr>IL COMITATO PER LE PROTESTE - 1 </vt:lpstr>
      <vt:lpstr>IL COMITATO PER LE PROTESTE - 2</vt:lpstr>
      <vt:lpstr>GLI STAZZATORI </vt:lpstr>
      <vt:lpstr>COMITATO UNICO - 1</vt:lpstr>
      <vt:lpstr>COMITATO UNICO - 2</vt:lpstr>
      <vt:lpstr>DOCUMENTI</vt:lpstr>
      <vt:lpstr>BANDO ED ISTRUZIONI</vt:lpstr>
      <vt:lpstr>BANDO</vt:lpstr>
      <vt:lpstr>ISTRUZIONI DI REGATA</vt:lpstr>
      <vt:lpstr>FORMATO DELLA REGATA - 1</vt:lpstr>
      <vt:lpstr>FORMATO DELLA REGATA - 2</vt:lpstr>
      <vt:lpstr>NORMATIVA E SICUREZZA</vt:lpstr>
      <vt:lpstr>RESPONSABILITA’ AMBIENTALE  - 1</vt:lpstr>
      <vt:lpstr>RESPONSABILITA’ AMBIENTALE - 2</vt:lpstr>
      <vt:lpstr>Diapositiva 52</vt:lpstr>
      <vt:lpstr>2 - PRIMA DELLA REGATA </vt:lpstr>
      <vt:lpstr>UN METODO DI LAVORO</vt:lpstr>
      <vt:lpstr>LA RIUNIONE PRELIMINARE </vt:lpstr>
      <vt:lpstr>ISTRUZIONI DI REGATA</vt:lpstr>
      <vt:lpstr>VERIFICHE</vt:lpstr>
      <vt:lpstr>TESSERAMENTO</vt:lpstr>
      <vt:lpstr>MEZZI E PERSONALE</vt:lpstr>
      <vt:lpstr>RACE OFFICE</vt:lpstr>
      <vt:lpstr>L’ALBO UFFICIALE</vt:lpstr>
      <vt:lpstr>L’ALBERO DEI SEGNALI</vt:lpstr>
      <vt:lpstr>BEACH MASTER</vt:lpstr>
      <vt:lpstr>IL BRIEFING CON I CONCORRENTI - 1</vt:lpstr>
      <vt:lpstr>IL BRIEFING CON I CONCORRENTI - 2</vt:lpstr>
      <vt:lpstr>BRIEFING SULLA SICUREZZA</vt:lpstr>
      <vt:lpstr>SEGNALI A TERRA</vt:lpstr>
      <vt:lpstr>E’ stato esposto un comunicato</vt:lpstr>
      <vt:lpstr>Si resta a terra – l’Intelligenza</vt:lpstr>
      <vt:lpstr>Differimento a tempo indeterminato</vt:lpstr>
      <vt:lpstr>Differimento di un tempo determinato - 1</vt:lpstr>
      <vt:lpstr>Differimento di un tempo determinato - 2</vt:lpstr>
      <vt:lpstr>Si resta a terra – l’Intelligenza + A</vt:lpstr>
      <vt:lpstr>N su A a terra</vt:lpstr>
      <vt:lpstr>Si resta a terra – la Delta - 1</vt:lpstr>
      <vt:lpstr>Si resta a terra – la Delta - 2</vt:lpstr>
      <vt:lpstr>Si resta a terra – AP+H</vt:lpstr>
      <vt:lpstr>Si resta a terra – “D” o “AP+H”</vt:lpstr>
      <vt:lpstr>La Yankee a terra - 1</vt:lpstr>
      <vt:lpstr>La Yankee a terra - 2</vt:lpstr>
      <vt:lpstr>La Yankee a terra - 3</vt:lpstr>
      <vt:lpstr>Diapositiva 82</vt:lpstr>
      <vt:lpstr>3 - IL CAMPO DI REGATA</vt:lpstr>
      <vt:lpstr>PRELIMINARI</vt:lpstr>
      <vt:lpstr>UBICAZIONE DELL’AREA DI REGATA</vt:lpstr>
      <vt:lpstr>LA “L” IN MARE</vt:lpstr>
      <vt:lpstr>GLI STRUMENTI</vt:lpstr>
      <vt:lpstr>LE BANDIERE</vt:lpstr>
      <vt:lpstr>TABELLONE DI REGATA</vt:lpstr>
      <vt:lpstr>LA BUSSOLA</vt:lpstr>
      <vt:lpstr>DIREZIONE DEL VENTO</vt:lpstr>
      <vt:lpstr>MURE A DRITTA E MURE A SINISTRA</vt:lpstr>
      <vt:lpstr>AREA DI REGATA</vt:lpstr>
      <vt:lpstr>CONSEGUENZE DI UN SALTO DI VENTO - 1</vt:lpstr>
      <vt:lpstr>CONSEGUENZE DI UN SALTO DI VENTO - 2</vt:lpstr>
      <vt:lpstr>INTENSITA’ DEL VENTO</vt:lpstr>
      <vt:lpstr>RILEVARE LA CORRENTE</vt:lpstr>
      <vt:lpstr>COMUNICARE CON GLI ALTRI MEZZI</vt:lpstr>
      <vt:lpstr>TRACCIARE IL PERCORSO</vt:lpstr>
      <vt:lpstr>TELEMETRO</vt:lpstr>
      <vt:lpstr>LA GEOMETRIA DEL PERCORSO</vt:lpstr>
      <vt:lpstr>LA GEOMETRIA DEL PERCORSO</vt:lpstr>
      <vt:lpstr>IL TRIANGOLO</vt:lpstr>
      <vt:lpstr>IL BASTONE</vt:lpstr>
      <vt:lpstr>IL TRAPEZOIDE</vt:lpstr>
      <vt:lpstr>IL TRAPEZOIDE LASER</vt:lpstr>
      <vt:lpstr>PERCORSO OPTIMIST</vt:lpstr>
      <vt:lpstr>LA BOLINA</vt:lpstr>
      <vt:lpstr>LA POPPA</vt:lpstr>
      <vt:lpstr>IL LASCO</vt:lpstr>
      <vt:lpstr>LA BOA DI DISIMPEGNO</vt:lpstr>
      <vt:lpstr>IL CANCELLO</vt:lpstr>
      <vt:lpstr>IL CANCELLO – LARGHEZZA 1</vt:lpstr>
      <vt:lpstr>IL CANCELLO – LARGHEZZA 2a</vt:lpstr>
      <vt:lpstr>IL CANCELLO – LARGHEZZA 2b</vt:lpstr>
      <vt:lpstr>BOA MANCANTE AL CANCELLO</vt:lpstr>
      <vt:lpstr>CANCELLO CON BOA SPOSTATA</vt:lpstr>
      <vt:lpstr>IL TRAPEZOIDE</vt:lpstr>
      <vt:lpstr>ROTAZIONE DEL VENTO – RIPOSIZIONARE IL PERCORSO - 1</vt:lpstr>
      <vt:lpstr>ROTAZIONE DEL VENTO – RIPOSIZIONARE IL PERCORSO - 2</vt:lpstr>
      <vt:lpstr>ROTAZIONE DEL VENTO – RIPOSIZIONARE IL PERCORSO - 3</vt:lpstr>
      <vt:lpstr>Diapositiva 122</vt:lpstr>
      <vt:lpstr>RIFERIMENTI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Collina</dc:creator>
  <cp:lastModifiedBy>Andrea</cp:lastModifiedBy>
  <cp:revision>250</cp:revision>
  <dcterms:created xsi:type="dcterms:W3CDTF">2015-03-03T10:08:48Z</dcterms:created>
  <dcterms:modified xsi:type="dcterms:W3CDTF">2019-11-22T12:31:09Z</dcterms:modified>
</cp:coreProperties>
</file>